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0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D0B1AF-6D44-4B98-9792-D12B9C5599D2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DA9620CA-66D0-47E1-8996-0DF3A53CC00E}">
      <dgm:prSet phldrT="[Текст]"/>
      <dgm:spPr/>
      <dgm:t>
        <a:bodyPr/>
        <a:lstStyle/>
        <a:p>
          <a:r>
            <a:rPr lang="ru-RU" dirty="0" smtClean="0"/>
            <a:t>Комплексная безопасность здания и территории</a:t>
          </a:r>
          <a:endParaRPr lang="ru-RU" dirty="0"/>
        </a:p>
      </dgm:t>
    </dgm:pt>
    <dgm:pt modelId="{C87325E3-CA61-4AE3-B08C-DDD3BF0071C4}" type="parTrans" cxnId="{F1CC0E79-E327-4192-A74C-E73126002F58}">
      <dgm:prSet/>
      <dgm:spPr/>
      <dgm:t>
        <a:bodyPr/>
        <a:lstStyle/>
        <a:p>
          <a:endParaRPr lang="ru-RU"/>
        </a:p>
      </dgm:t>
    </dgm:pt>
    <dgm:pt modelId="{2D8A79F1-42F8-437C-95A2-A11881E440B8}" type="sibTrans" cxnId="{F1CC0E79-E327-4192-A74C-E73126002F58}">
      <dgm:prSet/>
      <dgm:spPr/>
      <dgm:t>
        <a:bodyPr/>
        <a:lstStyle/>
        <a:p>
          <a:endParaRPr lang="ru-RU"/>
        </a:p>
      </dgm:t>
    </dgm:pt>
    <dgm:pt modelId="{AD5DECAE-B153-496E-8E11-36ADFD2565DE}">
      <dgm:prSet phldrT="[Текст]"/>
      <dgm:spPr/>
      <dgm:t>
        <a:bodyPr/>
        <a:lstStyle/>
        <a:p>
          <a:r>
            <a:rPr lang="ru-RU" dirty="0" smtClean="0"/>
            <a:t>Контроль за соблюдением в учреждении требований  и норм охраны труда</a:t>
          </a:r>
          <a:endParaRPr lang="ru-RU" dirty="0"/>
        </a:p>
      </dgm:t>
    </dgm:pt>
    <dgm:pt modelId="{81E83DDD-144B-4BFE-8030-55D62343E98D}" type="parTrans" cxnId="{5210F871-CFED-4B7C-983C-4C69CBA12506}">
      <dgm:prSet/>
      <dgm:spPr/>
      <dgm:t>
        <a:bodyPr/>
        <a:lstStyle/>
        <a:p>
          <a:endParaRPr lang="ru-RU"/>
        </a:p>
      </dgm:t>
    </dgm:pt>
    <dgm:pt modelId="{2CCFB1AE-58D6-4A21-A1C3-01990379E2AC}" type="sibTrans" cxnId="{5210F871-CFED-4B7C-983C-4C69CBA12506}">
      <dgm:prSet/>
      <dgm:spPr/>
      <dgm:t>
        <a:bodyPr/>
        <a:lstStyle/>
        <a:p>
          <a:endParaRPr lang="ru-RU"/>
        </a:p>
      </dgm:t>
    </dgm:pt>
    <dgm:pt modelId="{9111BE45-73DF-4FE1-A1F0-A64961218965}">
      <dgm:prSet phldrT="[Текст]"/>
      <dgm:spPr/>
      <dgm:t>
        <a:bodyPr/>
        <a:lstStyle/>
        <a:p>
          <a:r>
            <a:rPr lang="ru-RU" dirty="0" smtClean="0"/>
            <a:t>Санитарно-гигиеническая безопасность</a:t>
          </a:r>
          <a:endParaRPr lang="ru-RU" dirty="0"/>
        </a:p>
      </dgm:t>
    </dgm:pt>
    <dgm:pt modelId="{8129FDF7-CD4B-4A23-A8CA-E02C2A94B40F}" type="parTrans" cxnId="{AA9AC0E7-47C2-4110-A33D-96757C118587}">
      <dgm:prSet/>
      <dgm:spPr/>
      <dgm:t>
        <a:bodyPr/>
        <a:lstStyle/>
        <a:p>
          <a:endParaRPr lang="ru-RU"/>
        </a:p>
      </dgm:t>
    </dgm:pt>
    <dgm:pt modelId="{CABA270D-FCF6-4751-8A20-EF717D1287E3}" type="sibTrans" cxnId="{AA9AC0E7-47C2-4110-A33D-96757C118587}">
      <dgm:prSet/>
      <dgm:spPr/>
      <dgm:t>
        <a:bodyPr/>
        <a:lstStyle/>
        <a:p>
          <a:endParaRPr lang="ru-RU"/>
        </a:p>
      </dgm:t>
    </dgm:pt>
    <dgm:pt modelId="{6D738D30-23C4-46B8-A45A-65D226DEA985}">
      <dgm:prSet phldrT="[Текст]"/>
      <dgm:spPr/>
      <dgm:t>
        <a:bodyPr/>
        <a:lstStyle/>
        <a:p>
          <a:r>
            <a:rPr lang="ru-RU" dirty="0" smtClean="0"/>
            <a:t>Пожарная безопасность</a:t>
          </a:r>
          <a:endParaRPr lang="ru-RU" dirty="0"/>
        </a:p>
      </dgm:t>
    </dgm:pt>
    <dgm:pt modelId="{02722FF5-AF08-41FA-A910-4C36912CDF08}" type="parTrans" cxnId="{72AB5A18-F9FF-41D5-9622-42A2103109AB}">
      <dgm:prSet/>
      <dgm:spPr/>
      <dgm:t>
        <a:bodyPr/>
        <a:lstStyle/>
        <a:p>
          <a:endParaRPr lang="ru-RU"/>
        </a:p>
      </dgm:t>
    </dgm:pt>
    <dgm:pt modelId="{86FC69B6-7D8C-403E-9C69-21F1C0863397}" type="sibTrans" cxnId="{72AB5A18-F9FF-41D5-9622-42A2103109AB}">
      <dgm:prSet/>
      <dgm:spPr/>
      <dgm:t>
        <a:bodyPr/>
        <a:lstStyle/>
        <a:p>
          <a:endParaRPr lang="ru-RU"/>
        </a:p>
      </dgm:t>
    </dgm:pt>
    <dgm:pt modelId="{B8C79E26-D023-46F4-9090-D579674D7A11}">
      <dgm:prSet phldrT="[Текст]"/>
      <dgm:spPr/>
      <dgm:t>
        <a:bodyPr/>
        <a:lstStyle/>
        <a:p>
          <a:r>
            <a:rPr lang="ru-RU" dirty="0" smtClean="0"/>
            <a:t>Формирование безопасного поведения воспитанников</a:t>
          </a:r>
          <a:endParaRPr lang="ru-RU" dirty="0"/>
        </a:p>
      </dgm:t>
    </dgm:pt>
    <dgm:pt modelId="{85F13224-AA54-465E-A659-43AC79C56917}" type="parTrans" cxnId="{33AA27E6-32FD-4E04-B688-DA91EE0FEEC0}">
      <dgm:prSet/>
      <dgm:spPr/>
      <dgm:t>
        <a:bodyPr/>
        <a:lstStyle/>
        <a:p>
          <a:endParaRPr lang="ru-RU"/>
        </a:p>
      </dgm:t>
    </dgm:pt>
    <dgm:pt modelId="{BB3A2FF3-4EC3-468D-80F3-757404B09E63}" type="sibTrans" cxnId="{33AA27E6-32FD-4E04-B688-DA91EE0FEEC0}">
      <dgm:prSet/>
      <dgm:spPr/>
      <dgm:t>
        <a:bodyPr/>
        <a:lstStyle/>
        <a:p>
          <a:endParaRPr lang="ru-RU"/>
        </a:p>
      </dgm:t>
    </dgm:pt>
    <dgm:pt modelId="{77EDDFB4-709E-4E6C-AD82-316FFBBA19D0}" type="pres">
      <dgm:prSet presAssocID="{21D0B1AF-6D44-4B98-9792-D12B9C5599D2}" presName="cycle" presStyleCnt="0">
        <dgm:presLayoutVars>
          <dgm:dir/>
          <dgm:resizeHandles val="exact"/>
        </dgm:presLayoutVars>
      </dgm:prSet>
      <dgm:spPr/>
    </dgm:pt>
    <dgm:pt modelId="{31039B71-1357-4F9B-82E6-E33B2FCBA6E8}" type="pres">
      <dgm:prSet presAssocID="{DA9620CA-66D0-47E1-8996-0DF3A53CC00E}" presName="dummy" presStyleCnt="0"/>
      <dgm:spPr/>
    </dgm:pt>
    <dgm:pt modelId="{7C162A2C-CF5D-452F-9E48-2121D7DE1161}" type="pres">
      <dgm:prSet presAssocID="{DA9620CA-66D0-47E1-8996-0DF3A53CC00E}" presName="node" presStyleLbl="revTx" presStyleIdx="0" presStyleCnt="5">
        <dgm:presLayoutVars>
          <dgm:bulletEnabled val="1"/>
        </dgm:presLayoutVars>
      </dgm:prSet>
      <dgm:spPr/>
    </dgm:pt>
    <dgm:pt modelId="{499353FC-11D7-4021-982A-0DD52F28567C}" type="pres">
      <dgm:prSet presAssocID="{2D8A79F1-42F8-437C-95A2-A11881E440B8}" presName="sibTrans" presStyleLbl="node1" presStyleIdx="0" presStyleCnt="5"/>
      <dgm:spPr/>
    </dgm:pt>
    <dgm:pt modelId="{50F19474-1223-46E9-8D86-2BB551D8FC6D}" type="pres">
      <dgm:prSet presAssocID="{AD5DECAE-B153-496E-8E11-36ADFD2565DE}" presName="dummy" presStyleCnt="0"/>
      <dgm:spPr/>
    </dgm:pt>
    <dgm:pt modelId="{87A1D938-11AC-489D-8C9A-CED5742116E4}" type="pres">
      <dgm:prSet presAssocID="{AD5DECAE-B153-496E-8E11-36ADFD2565DE}" presName="node" presStyleLbl="revTx" presStyleIdx="1" presStyleCnt="5">
        <dgm:presLayoutVars>
          <dgm:bulletEnabled val="1"/>
        </dgm:presLayoutVars>
      </dgm:prSet>
      <dgm:spPr/>
    </dgm:pt>
    <dgm:pt modelId="{04ED8745-8E7B-4FB2-99C5-DD73954CC001}" type="pres">
      <dgm:prSet presAssocID="{2CCFB1AE-58D6-4A21-A1C3-01990379E2AC}" presName="sibTrans" presStyleLbl="node1" presStyleIdx="1" presStyleCnt="5"/>
      <dgm:spPr/>
    </dgm:pt>
    <dgm:pt modelId="{52B74D87-15B0-429C-9A97-D3A81AC6C40D}" type="pres">
      <dgm:prSet presAssocID="{9111BE45-73DF-4FE1-A1F0-A64961218965}" presName="dummy" presStyleCnt="0"/>
      <dgm:spPr/>
    </dgm:pt>
    <dgm:pt modelId="{F7A4101D-4723-4C3A-92E5-28359DE05FD9}" type="pres">
      <dgm:prSet presAssocID="{9111BE45-73DF-4FE1-A1F0-A64961218965}" presName="node" presStyleLbl="revTx" presStyleIdx="2" presStyleCnt="5">
        <dgm:presLayoutVars>
          <dgm:bulletEnabled val="1"/>
        </dgm:presLayoutVars>
      </dgm:prSet>
      <dgm:spPr/>
    </dgm:pt>
    <dgm:pt modelId="{FAF015B8-F39D-436D-8E52-67384463FAE1}" type="pres">
      <dgm:prSet presAssocID="{CABA270D-FCF6-4751-8A20-EF717D1287E3}" presName="sibTrans" presStyleLbl="node1" presStyleIdx="2" presStyleCnt="5"/>
      <dgm:spPr/>
    </dgm:pt>
    <dgm:pt modelId="{B50AF834-C52F-4F6F-B4F1-3E50DAE12317}" type="pres">
      <dgm:prSet presAssocID="{6D738D30-23C4-46B8-A45A-65D226DEA985}" presName="dummy" presStyleCnt="0"/>
      <dgm:spPr/>
    </dgm:pt>
    <dgm:pt modelId="{79414420-FE6D-4D9B-9E6D-888F2CB6089B}" type="pres">
      <dgm:prSet presAssocID="{6D738D30-23C4-46B8-A45A-65D226DEA985}" presName="node" presStyleLbl="revTx" presStyleIdx="3" presStyleCnt="5">
        <dgm:presLayoutVars>
          <dgm:bulletEnabled val="1"/>
        </dgm:presLayoutVars>
      </dgm:prSet>
      <dgm:spPr/>
    </dgm:pt>
    <dgm:pt modelId="{7654794D-F057-4166-A10E-CD5017832EB4}" type="pres">
      <dgm:prSet presAssocID="{86FC69B6-7D8C-403E-9C69-21F1C0863397}" presName="sibTrans" presStyleLbl="node1" presStyleIdx="3" presStyleCnt="5"/>
      <dgm:spPr/>
    </dgm:pt>
    <dgm:pt modelId="{43A066E2-470C-4F08-839B-DD7BB395F735}" type="pres">
      <dgm:prSet presAssocID="{B8C79E26-D023-46F4-9090-D579674D7A11}" presName="dummy" presStyleCnt="0"/>
      <dgm:spPr/>
    </dgm:pt>
    <dgm:pt modelId="{A232A43C-03BE-4649-AB9F-7C5E74F1848A}" type="pres">
      <dgm:prSet presAssocID="{B8C79E26-D023-46F4-9090-D579674D7A11}" presName="node" presStyleLbl="revTx" presStyleIdx="4" presStyleCnt="5">
        <dgm:presLayoutVars>
          <dgm:bulletEnabled val="1"/>
        </dgm:presLayoutVars>
      </dgm:prSet>
      <dgm:spPr/>
    </dgm:pt>
    <dgm:pt modelId="{A3773799-8740-4284-B0CD-1F9372D6FC36}" type="pres">
      <dgm:prSet presAssocID="{BB3A2FF3-4EC3-468D-80F3-757404B09E63}" presName="sibTrans" presStyleLbl="node1" presStyleIdx="4" presStyleCnt="5"/>
      <dgm:spPr/>
    </dgm:pt>
  </dgm:ptLst>
  <dgm:cxnLst>
    <dgm:cxn modelId="{5AB5CB94-24A3-430C-9771-05A46509303C}" type="presOf" srcId="{AD5DECAE-B153-496E-8E11-36ADFD2565DE}" destId="{87A1D938-11AC-489D-8C9A-CED5742116E4}" srcOrd="0" destOrd="0" presId="urn:microsoft.com/office/officeart/2005/8/layout/cycle1"/>
    <dgm:cxn modelId="{C84167A5-0B63-49A9-A8DD-1978146D9C3B}" type="presOf" srcId="{86FC69B6-7D8C-403E-9C69-21F1C0863397}" destId="{7654794D-F057-4166-A10E-CD5017832EB4}" srcOrd="0" destOrd="0" presId="urn:microsoft.com/office/officeart/2005/8/layout/cycle1"/>
    <dgm:cxn modelId="{22225395-BEE7-4510-9B10-711EFF8622FC}" type="presOf" srcId="{2D8A79F1-42F8-437C-95A2-A11881E440B8}" destId="{499353FC-11D7-4021-982A-0DD52F28567C}" srcOrd="0" destOrd="0" presId="urn:microsoft.com/office/officeart/2005/8/layout/cycle1"/>
    <dgm:cxn modelId="{33AA27E6-32FD-4E04-B688-DA91EE0FEEC0}" srcId="{21D0B1AF-6D44-4B98-9792-D12B9C5599D2}" destId="{B8C79E26-D023-46F4-9090-D579674D7A11}" srcOrd="4" destOrd="0" parTransId="{85F13224-AA54-465E-A659-43AC79C56917}" sibTransId="{BB3A2FF3-4EC3-468D-80F3-757404B09E63}"/>
    <dgm:cxn modelId="{5FB40CCF-D215-4D08-B201-5C58D55FCD16}" type="presOf" srcId="{21D0B1AF-6D44-4B98-9792-D12B9C5599D2}" destId="{77EDDFB4-709E-4E6C-AD82-316FFBBA19D0}" srcOrd="0" destOrd="0" presId="urn:microsoft.com/office/officeart/2005/8/layout/cycle1"/>
    <dgm:cxn modelId="{76C9307B-EA84-4CDA-8070-B6AB7ECB064D}" type="presOf" srcId="{B8C79E26-D023-46F4-9090-D579674D7A11}" destId="{A232A43C-03BE-4649-AB9F-7C5E74F1848A}" srcOrd="0" destOrd="0" presId="urn:microsoft.com/office/officeart/2005/8/layout/cycle1"/>
    <dgm:cxn modelId="{72AB5A18-F9FF-41D5-9622-42A2103109AB}" srcId="{21D0B1AF-6D44-4B98-9792-D12B9C5599D2}" destId="{6D738D30-23C4-46B8-A45A-65D226DEA985}" srcOrd="3" destOrd="0" parTransId="{02722FF5-AF08-41FA-A910-4C36912CDF08}" sibTransId="{86FC69B6-7D8C-403E-9C69-21F1C0863397}"/>
    <dgm:cxn modelId="{3CAD7789-55CF-4785-B73F-48C9D98376E1}" type="presOf" srcId="{BB3A2FF3-4EC3-468D-80F3-757404B09E63}" destId="{A3773799-8740-4284-B0CD-1F9372D6FC36}" srcOrd="0" destOrd="0" presId="urn:microsoft.com/office/officeart/2005/8/layout/cycle1"/>
    <dgm:cxn modelId="{A5ABE8D8-0074-4CFA-84AF-DABD549F6185}" type="presOf" srcId="{DA9620CA-66D0-47E1-8996-0DF3A53CC00E}" destId="{7C162A2C-CF5D-452F-9E48-2121D7DE1161}" srcOrd="0" destOrd="0" presId="urn:microsoft.com/office/officeart/2005/8/layout/cycle1"/>
    <dgm:cxn modelId="{65177E9E-E918-48D2-A13A-E64684619EA8}" type="presOf" srcId="{6D738D30-23C4-46B8-A45A-65D226DEA985}" destId="{79414420-FE6D-4D9B-9E6D-888F2CB6089B}" srcOrd="0" destOrd="0" presId="urn:microsoft.com/office/officeart/2005/8/layout/cycle1"/>
    <dgm:cxn modelId="{5210F871-CFED-4B7C-983C-4C69CBA12506}" srcId="{21D0B1AF-6D44-4B98-9792-D12B9C5599D2}" destId="{AD5DECAE-B153-496E-8E11-36ADFD2565DE}" srcOrd="1" destOrd="0" parTransId="{81E83DDD-144B-4BFE-8030-55D62343E98D}" sibTransId="{2CCFB1AE-58D6-4A21-A1C3-01990379E2AC}"/>
    <dgm:cxn modelId="{28040A13-6170-4368-978E-00ADB2BB7691}" type="presOf" srcId="{2CCFB1AE-58D6-4A21-A1C3-01990379E2AC}" destId="{04ED8745-8E7B-4FB2-99C5-DD73954CC001}" srcOrd="0" destOrd="0" presId="urn:microsoft.com/office/officeart/2005/8/layout/cycle1"/>
    <dgm:cxn modelId="{0A43921E-8E17-471D-8F13-0E505AD928C2}" type="presOf" srcId="{CABA270D-FCF6-4751-8A20-EF717D1287E3}" destId="{FAF015B8-F39D-436D-8E52-67384463FAE1}" srcOrd="0" destOrd="0" presId="urn:microsoft.com/office/officeart/2005/8/layout/cycle1"/>
    <dgm:cxn modelId="{AA18F0DA-4AA9-455E-A8E8-F0B069A6A645}" type="presOf" srcId="{9111BE45-73DF-4FE1-A1F0-A64961218965}" destId="{F7A4101D-4723-4C3A-92E5-28359DE05FD9}" srcOrd="0" destOrd="0" presId="urn:microsoft.com/office/officeart/2005/8/layout/cycle1"/>
    <dgm:cxn modelId="{F1CC0E79-E327-4192-A74C-E73126002F58}" srcId="{21D0B1AF-6D44-4B98-9792-D12B9C5599D2}" destId="{DA9620CA-66D0-47E1-8996-0DF3A53CC00E}" srcOrd="0" destOrd="0" parTransId="{C87325E3-CA61-4AE3-B08C-DDD3BF0071C4}" sibTransId="{2D8A79F1-42F8-437C-95A2-A11881E440B8}"/>
    <dgm:cxn modelId="{AA9AC0E7-47C2-4110-A33D-96757C118587}" srcId="{21D0B1AF-6D44-4B98-9792-D12B9C5599D2}" destId="{9111BE45-73DF-4FE1-A1F0-A64961218965}" srcOrd="2" destOrd="0" parTransId="{8129FDF7-CD4B-4A23-A8CA-E02C2A94B40F}" sibTransId="{CABA270D-FCF6-4751-8A20-EF717D1287E3}"/>
    <dgm:cxn modelId="{507BC165-827C-4890-BF7A-8EFAC426BD13}" type="presParOf" srcId="{77EDDFB4-709E-4E6C-AD82-316FFBBA19D0}" destId="{31039B71-1357-4F9B-82E6-E33B2FCBA6E8}" srcOrd="0" destOrd="0" presId="urn:microsoft.com/office/officeart/2005/8/layout/cycle1"/>
    <dgm:cxn modelId="{47525433-B73A-4481-80F3-C0A99C7B8FD5}" type="presParOf" srcId="{77EDDFB4-709E-4E6C-AD82-316FFBBA19D0}" destId="{7C162A2C-CF5D-452F-9E48-2121D7DE1161}" srcOrd="1" destOrd="0" presId="urn:microsoft.com/office/officeart/2005/8/layout/cycle1"/>
    <dgm:cxn modelId="{DB15F22F-A65B-43BD-A11D-F889A21D7A04}" type="presParOf" srcId="{77EDDFB4-709E-4E6C-AD82-316FFBBA19D0}" destId="{499353FC-11D7-4021-982A-0DD52F28567C}" srcOrd="2" destOrd="0" presId="urn:microsoft.com/office/officeart/2005/8/layout/cycle1"/>
    <dgm:cxn modelId="{D9EAA047-4FE0-436B-B922-F90E98EC49DF}" type="presParOf" srcId="{77EDDFB4-709E-4E6C-AD82-316FFBBA19D0}" destId="{50F19474-1223-46E9-8D86-2BB551D8FC6D}" srcOrd="3" destOrd="0" presId="urn:microsoft.com/office/officeart/2005/8/layout/cycle1"/>
    <dgm:cxn modelId="{35D50226-C916-47C2-B8D6-DC60BC4A9F7D}" type="presParOf" srcId="{77EDDFB4-709E-4E6C-AD82-316FFBBA19D0}" destId="{87A1D938-11AC-489D-8C9A-CED5742116E4}" srcOrd="4" destOrd="0" presId="urn:microsoft.com/office/officeart/2005/8/layout/cycle1"/>
    <dgm:cxn modelId="{AAE47C76-18E6-48AD-A7C4-6272A602C5A8}" type="presParOf" srcId="{77EDDFB4-709E-4E6C-AD82-316FFBBA19D0}" destId="{04ED8745-8E7B-4FB2-99C5-DD73954CC001}" srcOrd="5" destOrd="0" presId="urn:microsoft.com/office/officeart/2005/8/layout/cycle1"/>
    <dgm:cxn modelId="{C5D8D60D-0F36-4777-8D17-47BE67C68530}" type="presParOf" srcId="{77EDDFB4-709E-4E6C-AD82-316FFBBA19D0}" destId="{52B74D87-15B0-429C-9A97-D3A81AC6C40D}" srcOrd="6" destOrd="0" presId="urn:microsoft.com/office/officeart/2005/8/layout/cycle1"/>
    <dgm:cxn modelId="{1A592938-581B-42E6-9CA1-283D05D43032}" type="presParOf" srcId="{77EDDFB4-709E-4E6C-AD82-316FFBBA19D0}" destId="{F7A4101D-4723-4C3A-92E5-28359DE05FD9}" srcOrd="7" destOrd="0" presId="urn:microsoft.com/office/officeart/2005/8/layout/cycle1"/>
    <dgm:cxn modelId="{C336E151-5E30-4F4D-A0E4-253E416D1ABA}" type="presParOf" srcId="{77EDDFB4-709E-4E6C-AD82-316FFBBA19D0}" destId="{FAF015B8-F39D-436D-8E52-67384463FAE1}" srcOrd="8" destOrd="0" presId="urn:microsoft.com/office/officeart/2005/8/layout/cycle1"/>
    <dgm:cxn modelId="{AED0AFEC-7369-4A71-B1BF-BADFC42B2C5D}" type="presParOf" srcId="{77EDDFB4-709E-4E6C-AD82-316FFBBA19D0}" destId="{B50AF834-C52F-4F6F-B4F1-3E50DAE12317}" srcOrd="9" destOrd="0" presId="urn:microsoft.com/office/officeart/2005/8/layout/cycle1"/>
    <dgm:cxn modelId="{95BE0436-AA64-4F93-B5A9-474929006FBE}" type="presParOf" srcId="{77EDDFB4-709E-4E6C-AD82-316FFBBA19D0}" destId="{79414420-FE6D-4D9B-9E6D-888F2CB6089B}" srcOrd="10" destOrd="0" presId="urn:microsoft.com/office/officeart/2005/8/layout/cycle1"/>
    <dgm:cxn modelId="{70BEB697-8373-4162-B091-8FE012C09021}" type="presParOf" srcId="{77EDDFB4-709E-4E6C-AD82-316FFBBA19D0}" destId="{7654794D-F057-4166-A10E-CD5017832EB4}" srcOrd="11" destOrd="0" presId="urn:microsoft.com/office/officeart/2005/8/layout/cycle1"/>
    <dgm:cxn modelId="{2026CE95-96C6-4905-8A0B-87A79CB89579}" type="presParOf" srcId="{77EDDFB4-709E-4E6C-AD82-316FFBBA19D0}" destId="{43A066E2-470C-4F08-839B-DD7BB395F735}" srcOrd="12" destOrd="0" presId="urn:microsoft.com/office/officeart/2005/8/layout/cycle1"/>
    <dgm:cxn modelId="{649131D4-70CD-42F7-A447-B3A1E45C90CF}" type="presParOf" srcId="{77EDDFB4-709E-4E6C-AD82-316FFBBA19D0}" destId="{A232A43C-03BE-4649-AB9F-7C5E74F1848A}" srcOrd="13" destOrd="0" presId="urn:microsoft.com/office/officeart/2005/8/layout/cycle1"/>
    <dgm:cxn modelId="{566B0C4E-EFE6-4A62-9910-7F47C84A835F}" type="presParOf" srcId="{77EDDFB4-709E-4E6C-AD82-316FFBBA19D0}" destId="{A3773799-8740-4284-B0CD-1F9372D6FC36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162A2C-CF5D-452F-9E48-2121D7DE1161}">
      <dsp:nvSpPr>
        <dsp:cNvPr id="0" name=""/>
        <dsp:cNvSpPr/>
      </dsp:nvSpPr>
      <dsp:spPr>
        <a:xfrm>
          <a:off x="4510737" y="36061"/>
          <a:ext cx="1228302" cy="12283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Комплексная безопасность здания и территории</a:t>
          </a:r>
          <a:endParaRPr lang="ru-RU" sz="1400" kern="1200" dirty="0"/>
        </a:p>
      </dsp:txBody>
      <dsp:txXfrm>
        <a:off x="4510737" y="36061"/>
        <a:ext cx="1228302" cy="1228302"/>
      </dsp:txXfrm>
    </dsp:sp>
    <dsp:sp modelId="{499353FC-11D7-4021-982A-0DD52F28567C}">
      <dsp:nvSpPr>
        <dsp:cNvPr id="0" name=""/>
        <dsp:cNvSpPr/>
      </dsp:nvSpPr>
      <dsp:spPr>
        <a:xfrm>
          <a:off x="1622625" y="683"/>
          <a:ext cx="4603620" cy="4603620"/>
        </a:xfrm>
        <a:prstGeom prst="circularArrow">
          <a:avLst>
            <a:gd name="adj1" fmla="val 5203"/>
            <a:gd name="adj2" fmla="val 336108"/>
            <a:gd name="adj3" fmla="val 21292446"/>
            <a:gd name="adj4" fmla="val 19766936"/>
            <a:gd name="adj5" fmla="val 60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1D938-11AC-489D-8C9A-CED5742116E4}">
      <dsp:nvSpPr>
        <dsp:cNvPr id="0" name=""/>
        <dsp:cNvSpPr/>
      </dsp:nvSpPr>
      <dsp:spPr>
        <a:xfrm>
          <a:off x="5252657" y="2319457"/>
          <a:ext cx="1228302" cy="12283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Контроль за соблюдением в учреждении требований  и норм охраны труда</a:t>
          </a:r>
          <a:endParaRPr lang="ru-RU" sz="1400" kern="1200" dirty="0"/>
        </a:p>
      </dsp:txBody>
      <dsp:txXfrm>
        <a:off x="5252657" y="2319457"/>
        <a:ext cx="1228302" cy="1228302"/>
      </dsp:txXfrm>
    </dsp:sp>
    <dsp:sp modelId="{04ED8745-8E7B-4FB2-99C5-DD73954CC001}">
      <dsp:nvSpPr>
        <dsp:cNvPr id="0" name=""/>
        <dsp:cNvSpPr/>
      </dsp:nvSpPr>
      <dsp:spPr>
        <a:xfrm>
          <a:off x="1622625" y="683"/>
          <a:ext cx="4603620" cy="4603620"/>
        </a:xfrm>
        <a:prstGeom prst="circularArrow">
          <a:avLst>
            <a:gd name="adj1" fmla="val 5203"/>
            <a:gd name="adj2" fmla="val 336108"/>
            <a:gd name="adj3" fmla="val 4013873"/>
            <a:gd name="adj4" fmla="val 2254190"/>
            <a:gd name="adj5" fmla="val 60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A4101D-4723-4C3A-92E5-28359DE05FD9}">
      <dsp:nvSpPr>
        <dsp:cNvPr id="0" name=""/>
        <dsp:cNvSpPr/>
      </dsp:nvSpPr>
      <dsp:spPr>
        <a:xfrm>
          <a:off x="3310284" y="3730673"/>
          <a:ext cx="1228302" cy="12283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Санитарно-гигиеническая безопасность</a:t>
          </a:r>
          <a:endParaRPr lang="ru-RU" sz="1400" kern="1200" dirty="0"/>
        </a:p>
      </dsp:txBody>
      <dsp:txXfrm>
        <a:off x="3310284" y="3730673"/>
        <a:ext cx="1228302" cy="1228302"/>
      </dsp:txXfrm>
    </dsp:sp>
    <dsp:sp modelId="{FAF015B8-F39D-436D-8E52-67384463FAE1}">
      <dsp:nvSpPr>
        <dsp:cNvPr id="0" name=""/>
        <dsp:cNvSpPr/>
      </dsp:nvSpPr>
      <dsp:spPr>
        <a:xfrm>
          <a:off x="1622625" y="683"/>
          <a:ext cx="4603620" cy="4603620"/>
        </a:xfrm>
        <a:prstGeom prst="circularArrow">
          <a:avLst>
            <a:gd name="adj1" fmla="val 5203"/>
            <a:gd name="adj2" fmla="val 336108"/>
            <a:gd name="adj3" fmla="val 8209702"/>
            <a:gd name="adj4" fmla="val 6450018"/>
            <a:gd name="adj5" fmla="val 60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414420-FE6D-4D9B-9E6D-888F2CB6089B}">
      <dsp:nvSpPr>
        <dsp:cNvPr id="0" name=""/>
        <dsp:cNvSpPr/>
      </dsp:nvSpPr>
      <dsp:spPr>
        <a:xfrm>
          <a:off x="1367912" y="2319457"/>
          <a:ext cx="1228302" cy="12283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Пожарная безопасность</a:t>
          </a:r>
          <a:endParaRPr lang="ru-RU" sz="1400" kern="1200" dirty="0"/>
        </a:p>
      </dsp:txBody>
      <dsp:txXfrm>
        <a:off x="1367912" y="2319457"/>
        <a:ext cx="1228302" cy="1228302"/>
      </dsp:txXfrm>
    </dsp:sp>
    <dsp:sp modelId="{7654794D-F057-4166-A10E-CD5017832EB4}">
      <dsp:nvSpPr>
        <dsp:cNvPr id="0" name=""/>
        <dsp:cNvSpPr/>
      </dsp:nvSpPr>
      <dsp:spPr>
        <a:xfrm>
          <a:off x="1622625" y="683"/>
          <a:ext cx="4603620" cy="4603620"/>
        </a:xfrm>
        <a:prstGeom prst="circularArrow">
          <a:avLst>
            <a:gd name="adj1" fmla="val 5203"/>
            <a:gd name="adj2" fmla="val 336108"/>
            <a:gd name="adj3" fmla="val 12296956"/>
            <a:gd name="adj4" fmla="val 10771445"/>
            <a:gd name="adj5" fmla="val 60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32A43C-03BE-4649-AB9F-7C5E74F1848A}">
      <dsp:nvSpPr>
        <dsp:cNvPr id="0" name=""/>
        <dsp:cNvSpPr/>
      </dsp:nvSpPr>
      <dsp:spPr>
        <a:xfrm>
          <a:off x="2109832" y="36061"/>
          <a:ext cx="1228302" cy="12283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безопасного поведения воспитанников</a:t>
          </a:r>
          <a:endParaRPr lang="ru-RU" sz="1400" kern="1200" dirty="0"/>
        </a:p>
      </dsp:txBody>
      <dsp:txXfrm>
        <a:off x="2109832" y="36061"/>
        <a:ext cx="1228302" cy="1228302"/>
      </dsp:txXfrm>
    </dsp:sp>
    <dsp:sp modelId="{A3773799-8740-4284-B0CD-1F9372D6FC36}">
      <dsp:nvSpPr>
        <dsp:cNvPr id="0" name=""/>
        <dsp:cNvSpPr/>
      </dsp:nvSpPr>
      <dsp:spPr>
        <a:xfrm>
          <a:off x="1622625" y="683"/>
          <a:ext cx="4603620" cy="4603620"/>
        </a:xfrm>
        <a:prstGeom prst="circularArrow">
          <a:avLst>
            <a:gd name="adj1" fmla="val 5203"/>
            <a:gd name="adj2" fmla="val 336108"/>
            <a:gd name="adj3" fmla="val 16864865"/>
            <a:gd name="adj4" fmla="val 15199027"/>
            <a:gd name="adj5" fmla="val 60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истратор\Desktop\free-kindergarten-backgrounds-for-powerpoint-education-ppt-templates-intended-for-powerpoint-background-for-kindergart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10"/>
            <a:ext cx="9251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383063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МБОУ «Новолеушинская СОШ»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4426" y="2564904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2"/>
                </a:solidFill>
              </a:rPr>
              <a:t>Обеспечение безопасных условий пребывания детей в ОУ</a:t>
            </a:r>
            <a:endParaRPr lang="ru-RU" sz="3600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158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43608" y="548680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tx2"/>
                </a:solidFill>
              </a:rPr>
              <a:t>Основные направления работы по обеспечению безопасных условий пребывания детей в ОУ</a:t>
            </a:r>
            <a:endParaRPr lang="ru-RU" sz="2400" b="1" u="sng" dirty="0">
              <a:solidFill>
                <a:schemeClr val="tx2"/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25152362"/>
              </p:ext>
            </p:extLst>
          </p:nvPr>
        </p:nvGraphicFramePr>
        <p:xfrm>
          <a:off x="1043608" y="1379677"/>
          <a:ext cx="7848872" cy="49611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35830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tx2">
                <a:lumMod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43608" y="620686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tx2">
                    <a:lumMod val="75000"/>
                  </a:schemeClr>
                </a:solidFill>
              </a:rPr>
              <a:t>Комплексная безопасность здания  территория ОУ</a:t>
            </a:r>
            <a:endParaRPr lang="ru-RU" sz="24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1082351"/>
            <a:ext cx="46085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1.Здание и территория ОУ находятся под круглосуточной  охраной.</a:t>
            </a:r>
          </a:p>
          <a:p>
            <a:r>
              <a:rPr lang="ru-RU" dirty="0" smtClean="0"/>
              <a:t>2.Пост охраны располагается на 1 этаже здания и оборудован: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9</a:t>
            </a:r>
            <a:r>
              <a:rPr lang="ru-RU" dirty="0" smtClean="0"/>
              <a:t> камерами видеонаблюдения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с</a:t>
            </a:r>
            <a:r>
              <a:rPr lang="ru-RU" dirty="0" smtClean="0"/>
              <a:t>истемой автоматической пожарной сигнализации с выводом сигнализации на пульт «01»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Тревожными кнопками с выводом на пульт «02» и на пульт вневедомственной охраны.</a:t>
            </a:r>
          </a:p>
          <a:p>
            <a:r>
              <a:rPr lang="ru-RU" dirty="0" smtClean="0"/>
              <a:t>3.Территория ОУ по периметру защищена забором.</a:t>
            </a:r>
          </a:p>
          <a:p>
            <a:r>
              <a:rPr lang="ru-RU" dirty="0" smtClean="0"/>
              <a:t>4.Вход на территорию учреждения осуществляется через калитку, только в рабочие дни с 7.30 до 18.00</a:t>
            </a:r>
          </a:p>
          <a:p>
            <a:r>
              <a:rPr lang="ru-RU" dirty="0" smtClean="0"/>
              <a:t>5.В учреждении имеются инструкции и планы эвакуации в случае возникновения ЧС.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09" y="1142595"/>
            <a:ext cx="2513947" cy="26462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760007"/>
            <a:ext cx="2576044" cy="278430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3988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tx2">
                <a:lumMod val="60000"/>
                <a:lumOff val="4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10" y="12937"/>
            <a:ext cx="915261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34278" y="548680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</a:rPr>
              <a:t>Контроль за соблюдением в ОУ требований и норм охраны труда</a:t>
            </a:r>
            <a:r>
              <a:rPr lang="ru-RU" sz="3200" b="1" u="sng" dirty="0" smtClean="0"/>
              <a:t>.</a:t>
            </a:r>
            <a:endParaRPr lang="ru-RU" sz="32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1625898"/>
            <a:ext cx="59046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Главной целью охраны труда в детском саду является создание и обеспечение здоровых и безопасных условий труда, сохранение жизни и здоровья воспитанников  во время учебно-воспитательного процесса.  Для этого в учреждении:</a:t>
            </a:r>
          </a:p>
          <a:p>
            <a:r>
              <a:rPr lang="ru-RU" dirty="0" smtClean="0"/>
              <a:t>1.Назначен ответственный по охране труда</a:t>
            </a:r>
          </a:p>
          <a:p>
            <a:r>
              <a:rPr lang="ru-RU" dirty="0" smtClean="0"/>
              <a:t>2.В группах вся мебель закреплена и соответствует требованиям согласно возрастным особенностям детей.</a:t>
            </a:r>
          </a:p>
          <a:p>
            <a:r>
              <a:rPr lang="ru-RU" dirty="0" smtClean="0"/>
              <a:t>3.На территории образовательного учреждения запрещено курить, приносить и распивать спиртные напитки, выгуливать собак, кататься на велосипедах и самокатах.</a:t>
            </a:r>
            <a:endParaRPr lang="ru-RU" dirty="0"/>
          </a:p>
          <a:p>
            <a:r>
              <a:rPr lang="ru-RU" dirty="0" smtClean="0"/>
              <a:t>4.На групповых участках малые архитектурные формы (МАФ) соответствуют СанПин и требованиям безопасности.</a:t>
            </a:r>
          </a:p>
          <a:p>
            <a:r>
              <a:rPr lang="ru-RU" dirty="0" smtClean="0"/>
              <a:t>5.Территория детского сада регулярно убирается.</a:t>
            </a:r>
          </a:p>
          <a:p>
            <a:r>
              <a:rPr lang="ru-RU" dirty="0" smtClean="0"/>
              <a:t>6.Имеется освещение территории в темное время суток.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76" y="1530180"/>
            <a:ext cx="194421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839" y="3140968"/>
            <a:ext cx="1599642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98" y="4654374"/>
            <a:ext cx="1509632" cy="1872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5739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tx2">
                <a:lumMod val="40000"/>
                <a:lumOff val="6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" y="0"/>
            <a:ext cx="9143578" cy="6858000"/>
          </a:xfrm>
        </p:spPr>
      </p:pic>
      <p:sp>
        <p:nvSpPr>
          <p:cNvPr id="5" name="TextBox 4"/>
          <p:cNvSpPr txBox="1"/>
          <p:nvPr/>
        </p:nvSpPr>
        <p:spPr>
          <a:xfrm>
            <a:off x="1274075" y="577176"/>
            <a:ext cx="72936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Санитарно-гигиеническая безопасность</a:t>
            </a:r>
            <a:endParaRPr lang="ru-RU" sz="32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1" y="1412776"/>
            <a:ext cx="792088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В образовательном учреждении функционирует медицинский блок с процедурной и изолятором полностью укомплектован необходимым оборудованием.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2.Имеются информационный стенд «Будь здоров!» для педагогов и родителей.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Регулярно проводятся: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профилактические мероприятия направленные на сохранение здоровья        воспитанников (профилактические прививки, антропометрия, осмотр на педикулез);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6540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tx2">
                <a:lumMod val="20000"/>
                <a:lumOff val="8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538"/>
            <a:ext cx="9180512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87624" y="69269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chemeClr val="tx2">
                    <a:lumMod val="75000"/>
                  </a:schemeClr>
                </a:solidFill>
              </a:rPr>
              <a:t>Пожарная безопасность</a:t>
            </a:r>
            <a:endParaRPr lang="ru-RU" sz="48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523694"/>
            <a:ext cx="83164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1.Установлена автоматическая пожарная сигнализация, система оповещения и система вывода сигнала на пульт «01».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2.Назначены ответственные лица за пожарную безопасность, ведутся журналы инструктажей, имеются планы эвакуации из здания, указатели «выход».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3.Приобретены и поддерживаются в состоянии постоянной готовности первичные средства пожаротушения-огнетушители.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4.Для детей проводятся беседы, тематические досуги, просмотры обучающих видеоматериалов, конкурсы рисунков и поделок.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5.Имеются противопожарные стенды, буклеты, брошюры по противопожарной безопасности.</a:t>
            </a:r>
            <a:endParaRPr lang="ru-RU" sz="2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2021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87624" y="692696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</a:rPr>
              <a:t>Формирование безопасного поведения воспитанников</a:t>
            </a:r>
            <a:endParaRPr lang="ru-RU" sz="32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1769914"/>
            <a:ext cx="6048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Ежедневно перед занятиями и прогулками детям проводятся инструктажи по безопасности (использование ножниц, красок, к лея, спуск по лестнице, катание на ледовой горке, использование столовых приборов и т.д.)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 всех возрастных группах регулярно проводятся занятия в форме бесед по ОБЖ.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рамках бесед  на темы безопасности для детей проводится просмотр и обсуждение обучающих мультфильмов.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511" y="4005064"/>
            <a:ext cx="2939977" cy="2556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99" y="4104926"/>
            <a:ext cx="3252711" cy="2356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769914"/>
            <a:ext cx="2232248" cy="2335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64" y="4217011"/>
            <a:ext cx="2051720" cy="2132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5334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395536" y="1484783"/>
            <a:ext cx="84249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Комплексная безопасность образовательного учреждения –это состояние защищенности детского сада от реальных и прогнозируемых угроз социального, техногенного, природного характера, обеспечивающее его безопасное функционирование.</a:t>
            </a:r>
          </a:p>
          <a:p>
            <a:r>
              <a:rPr lang="ru-RU" dirty="0" smtClean="0"/>
              <a:t>Правовую основу системы безопасности в ОУ составляют: Конституция РФ, Федеральные законы «Об образовании», «Борьбе с терроризмом», «О пожарной безопасности», и многие другие, а также кодексы РФ, Указы и Послания Президента РФ, постановления Правительства, п   </a:t>
            </a:r>
            <a:r>
              <a:rPr lang="ru-RU" dirty="0" err="1" smtClean="0"/>
              <a:t>риказы</a:t>
            </a:r>
            <a:r>
              <a:rPr lang="ru-RU" dirty="0" smtClean="0"/>
              <a:t>, положения, уставы, указания и иные </a:t>
            </a:r>
            <a:r>
              <a:rPr lang="ru-RU" dirty="0" err="1" smtClean="0"/>
              <a:t>документырегулирующих</a:t>
            </a:r>
            <a:r>
              <a:rPr lang="ru-RU" dirty="0" smtClean="0"/>
              <a:t> вопросы безопасности.</a:t>
            </a:r>
          </a:p>
          <a:p>
            <a:r>
              <a:rPr lang="ru-RU" dirty="0" smtClean="0"/>
              <a:t>Объектом безопасности является ребенок-его жизнь и здоровье. И нам важно не только обеспечить безопасные условия пребывания ребенка в образовательном учреждении, но и сформировать навыки безопасного поведения ребенка в быту и чрезвычайных ситуациях</a:t>
            </a:r>
          </a:p>
          <a:p>
            <a:r>
              <a:rPr lang="ru-RU" dirty="0" smtClean="0"/>
              <a:t>Коллектив детского сада делает </a:t>
            </a:r>
            <a:r>
              <a:rPr lang="ru-RU" dirty="0" err="1" smtClean="0"/>
              <a:t>все,чтобы</a:t>
            </a:r>
            <a:r>
              <a:rPr lang="ru-RU" dirty="0" smtClean="0"/>
              <a:t> жизнь наших воспитанников с первых шагов стала счастливой, а дом, где мы их встречаем,-радостным, </a:t>
            </a:r>
            <a:r>
              <a:rPr lang="ru-RU" dirty="0" err="1" smtClean="0"/>
              <a:t>светлым,теплым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26"/>
            <a:ext cx="9144000" cy="6858000"/>
          </a:xfrm>
        </p:spPr>
      </p:pic>
      <p:sp>
        <p:nvSpPr>
          <p:cNvPr id="10" name="TextBox 9"/>
          <p:cNvSpPr txBox="1"/>
          <p:nvPr/>
        </p:nvSpPr>
        <p:spPr>
          <a:xfrm>
            <a:off x="2771800" y="330260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002060"/>
                </a:solidFill>
              </a:rPr>
              <a:t>Комплексная безопасность образовательного учреждения </a:t>
            </a:r>
            <a:r>
              <a:rPr lang="ru-RU" sz="2400" dirty="0">
                <a:solidFill>
                  <a:srgbClr val="002060"/>
                </a:solidFill>
              </a:rPr>
              <a:t>–это состояние защищенности детского сада от реальных и прогнозируемых угроз социального, техногенного, природного характера, обеспечивающее его безопасное функционирование.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Правовую основу системы безопасности в ОУ составляют: Конституция РФ, Федеральные законы «Об образовании», «Борьбе с терроризмом», «О пожарной безопасности», и многие другие, а также кодексы РФ, Указы и Послания Президента РФ, постановления Правительства, </a:t>
            </a:r>
            <a:r>
              <a:rPr lang="ru-RU" sz="2400" dirty="0" smtClean="0">
                <a:solidFill>
                  <a:srgbClr val="002060"/>
                </a:solidFill>
              </a:rPr>
              <a:t>приказы</a:t>
            </a:r>
            <a:r>
              <a:rPr lang="ru-RU" sz="2400" dirty="0">
                <a:solidFill>
                  <a:srgbClr val="002060"/>
                </a:solidFill>
              </a:rPr>
              <a:t>, положения, уставы, указания и иные </a:t>
            </a:r>
            <a:r>
              <a:rPr lang="ru-RU" sz="2400" dirty="0" smtClean="0">
                <a:solidFill>
                  <a:srgbClr val="002060"/>
                </a:solidFill>
              </a:rPr>
              <a:t>документы регулирующих </a:t>
            </a:r>
            <a:r>
              <a:rPr lang="ru-RU" sz="2400" dirty="0">
                <a:solidFill>
                  <a:srgbClr val="002060"/>
                </a:solidFill>
              </a:rPr>
              <a:t>вопросы безопасности.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Объектом безопасности является ребенок-его жизнь и здоровье. И нам важно не только обеспечить безопасные условия пребывания ребенка в образовательном учреждении, но и сформировать навыки безопасного поведения ребенка в быту и чрезвычайных ситуациях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Коллектив детского сада делает </a:t>
            </a:r>
            <a:r>
              <a:rPr lang="ru-RU" sz="2400" dirty="0" smtClean="0">
                <a:solidFill>
                  <a:srgbClr val="002060"/>
                </a:solidFill>
              </a:rPr>
              <a:t>все, чтобы </a:t>
            </a:r>
            <a:r>
              <a:rPr lang="ru-RU" sz="2400" dirty="0">
                <a:solidFill>
                  <a:srgbClr val="002060"/>
                </a:solidFill>
              </a:rPr>
              <a:t>жизнь наших воспитанников с первых шагов стала счастливой, а дом, где мы их встречаем,-радостным, </a:t>
            </a:r>
            <a:r>
              <a:rPr lang="ru-RU" sz="2400" dirty="0" smtClean="0">
                <a:solidFill>
                  <a:srgbClr val="002060"/>
                </a:solidFill>
              </a:rPr>
              <a:t>светлым, теплым.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089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736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XTreme.ws</cp:lastModifiedBy>
  <cp:revision>16</cp:revision>
  <dcterms:created xsi:type="dcterms:W3CDTF">2019-04-29T19:03:34Z</dcterms:created>
  <dcterms:modified xsi:type="dcterms:W3CDTF">2019-04-29T21:42:37Z</dcterms:modified>
</cp:coreProperties>
</file>