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85" r:id="rId11"/>
    <p:sldId id="275" r:id="rId12"/>
    <p:sldId id="273" r:id="rId13"/>
    <p:sldId id="274" r:id="rId14"/>
    <p:sldId id="279" r:id="rId15"/>
    <p:sldId id="284" r:id="rId16"/>
    <p:sldId id="281" r:id="rId17"/>
    <p:sldId id="282" r:id="rId18"/>
    <p:sldId id="286" r:id="rId19"/>
    <p:sldId id="267" r:id="rId20"/>
    <p:sldId id="268" r:id="rId21"/>
    <p:sldId id="271" r:id="rId22"/>
    <p:sldId id="269" r:id="rId23"/>
    <p:sldId id="283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2678" autoAdjust="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ответов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0378116797900263E-2"/>
                  <c:y val="-2.397856517935258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2384623797025373E-3"/>
                  <c:y val="2.206036745406824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8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Правительство Российской Федерации</c:v>
                </c:pt>
                <c:pt idx="1">
                  <c:v>Правительство Республики Татарстан</c:v>
                </c:pt>
                <c:pt idx="2">
                  <c:v>Руководство Нурлатского района </c:v>
                </c:pt>
                <c:pt idx="3">
                  <c:v>Население района </c:v>
                </c:pt>
                <c:pt idx="4">
                  <c:v>Лично 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78</c:v>
                </c:pt>
                <c:pt idx="1">
                  <c:v>62</c:v>
                </c:pt>
                <c:pt idx="2">
                  <c:v>42</c:v>
                </c:pt>
                <c:pt idx="3">
                  <c:v>101</c:v>
                </c:pt>
                <c:pt idx="4">
                  <c:v>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Правительство Российской Федерации</c:v>
                </c:pt>
                <c:pt idx="1">
                  <c:v>Правительство Республики Татарстан</c:v>
                </c:pt>
                <c:pt idx="2">
                  <c:v>Руководство Нурлатского района </c:v>
                </c:pt>
                <c:pt idx="3">
                  <c:v>Население района </c:v>
                </c:pt>
                <c:pt idx="4">
                  <c:v>Лично 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39.700000000000003</c:v>
                </c:pt>
                <c:pt idx="2">
                  <c:v>26.9</c:v>
                </c:pt>
                <c:pt idx="3">
                  <c:v>64.7</c:v>
                </c:pt>
                <c:pt idx="4">
                  <c:v>17.3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ответов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3888888888888867E-2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148148148148147E-3"/>
                  <c:y val="-3.57142857142857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4875562720133283E-17"/>
                  <c:y val="-2.38095238095238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нравится и не нравится одновременно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95</c:v>
                </c:pt>
                <c:pt idx="1">
                  <c:v>25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4.7619047619047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3148148148148147E-3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нравится и не нравится одновременно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3"/>
                <c:pt idx="0">
                  <c:v>73</c:v>
                </c:pt>
                <c:pt idx="1">
                  <c:v>19.2</c:v>
                </c:pt>
                <c:pt idx="2">
                  <c:v>7.8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нравится и не нравится одновременно</c:v>
                </c:pt>
              </c:strCache>
            </c:strRef>
          </c:cat>
          <c:val>
            <c:numRef>
              <c:f>Лист1!$D$2:$D$5</c:f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57801088"/>
        <c:axId val="157823360"/>
        <c:axId val="0"/>
      </c:bar3DChart>
      <c:catAx>
        <c:axId val="15780108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7823360"/>
        <c:crosses val="autoZero"/>
        <c:auto val="1"/>
        <c:lblAlgn val="ctr"/>
        <c:lblOffset val="100"/>
        <c:noMultiLvlLbl val="0"/>
      </c:catAx>
      <c:valAx>
        <c:axId val="15782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5780108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69950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23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63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04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35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dirty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65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722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503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2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6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3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6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79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37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257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745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19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shisvobodno.ru/ekologiya-tatarstana.html" TargetMode="External"/><Relationship Id="rId2" Type="http://schemas.openxmlformats.org/officeDocument/2006/relationships/hyperlink" Target="https://ru.wikipedia.org/wiki/%D0%9D%D1%83%D1%80%D0%BB%D0%B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atcenter.ru/region/43/" TargetMode="External"/><Relationship Id="rId5" Type="http://schemas.openxmlformats.org/officeDocument/2006/relationships/hyperlink" Target="http://nurlat.tatarstan.ru/file/File/%D0%A1%D1%82%D1%80%D0%B0%D1%82%D0%B5%D0%B3%D0%B8%D1%8F%202030%20%D0%9D%D1%83%D1%80%D0%BB%D0%B0%D1%82.pdf" TargetMode="External"/><Relationship Id="rId4" Type="http://schemas.openxmlformats.org/officeDocument/2006/relationships/hyperlink" Target="http://agro.snauka.ru/2013/08/1143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8700" y="447675"/>
            <a:ext cx="6946900" cy="2565768"/>
          </a:xfrm>
        </p:spPr>
        <p:txBody>
          <a:bodyPr>
            <a:normAutofit/>
          </a:bodyPr>
          <a:lstStyle/>
          <a:p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</a:t>
            </a: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темy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>
                <a:latin typeface="Times New Roman"/>
                <a:cs typeface="Times New Roman"/>
              </a:rPr>
              <a:t>                       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«Современная экологическая ситуация в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районе: проблемы и возможные пути их преодоления»</a:t>
            </a:r>
            <a:r>
              <a:rPr lang="en-US" dirty="0"/>
              <a:t/>
            </a:r>
            <a:br>
              <a:rPr lang="en-US" dirty="0"/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dirty="0"/>
              <a:t/>
            </a:r>
            <a:br>
              <a:rPr lang="en-US" dirty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1725" y="3381375"/>
            <a:ext cx="6400800" cy="2448272"/>
          </a:xfrm>
        </p:spPr>
        <p:txBody>
          <a:bodyPr>
            <a:noAutofit/>
          </a:bodyPr>
          <a:lstStyle/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ученица 10 класса 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«СОШ « 4» г. Нурлат,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 Татарстан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 Регина.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 учитель истории,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обществознания и права 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«СОШ № 4» г. Нурлат, 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Татарстан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Юсупова Венера Феликсовна</a:t>
            </a:r>
          </a:p>
        </p:txBody>
      </p:sp>
    </p:spTree>
    <p:extLst>
      <p:ext uri="{BB962C8B-B14F-4D97-AF65-F5344CB8AC3E}">
        <p14:creationId xmlns:p14="http://schemas.microsoft.com/office/powerpoint/2010/main" val="501837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451519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«Участники социологического опроса»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812846"/>
              </p:ext>
            </p:extLst>
          </p:nvPr>
        </p:nvGraphicFramePr>
        <p:xfrm>
          <a:off x="683568" y="980720"/>
          <a:ext cx="7992887" cy="4677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7172"/>
                <a:gridCol w="5039085"/>
                <a:gridCol w="1296098"/>
                <a:gridCol w="1030532"/>
              </a:tblGrid>
              <a:tr h="506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№№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Распределение участников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соц.опроса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человек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возрастным категориям: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18 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57,69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18 до 26 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27 до 50 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51 до 60 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половому признаку: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Мужчин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Женщин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образовательному цензу: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неполное общее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неполное среднее образование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27,56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 образование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 специальное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24,36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неоконченное высшее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426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Высшее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95463" y="13033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201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13A3BFC1-377B-4F15-BA40-AC1DB84BB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-476250"/>
            <a:ext cx="8769350" cy="2251333"/>
          </a:xfrm>
        </p:spPr>
        <p:txBody>
          <a:bodyPr>
            <a:noAutofit/>
          </a:bodyPr>
          <a:lstStyle/>
          <a:p>
            <a:r>
              <a:rPr lang="en-US" dirty="0">
                <a:latin typeface="+mj-ea"/>
                <a:cs typeface="+mj-ea"/>
              </a:rPr>
              <a:t/>
            </a:r>
            <a:br>
              <a:rPr lang="en-US" dirty="0">
                <a:latin typeface="+mj-ea"/>
                <a:cs typeface="+mj-ea"/>
              </a:rPr>
            </a:br>
            <a:r>
              <a:rPr lang="ru-RU" sz="2800" b="1" dirty="0">
                <a:solidFill>
                  <a:srgbClr val="000000"/>
                </a:solidFill>
              </a:rPr>
              <a:t>   «Какие экологические проблемы Вас </a:t>
            </a:r>
            <a:r>
              <a:rPr lang="en-US" dirty="0">
                <a:latin typeface="+mj-ea"/>
                <a:cs typeface="+mj-ea"/>
              </a:rPr>
              <a:t/>
            </a:r>
            <a:br>
              <a:rPr lang="en-US" dirty="0">
                <a:latin typeface="+mj-ea"/>
                <a:cs typeface="+mj-ea"/>
              </a:rPr>
            </a:br>
            <a:r>
              <a:rPr lang="ru-RU" sz="2800" b="1" dirty="0">
                <a:solidFill>
                  <a:srgbClr val="000000"/>
                </a:solidFill>
              </a:rPr>
              <a:t>больше всего  волнуют в России, в Республике Татарстан, в </a:t>
            </a:r>
            <a:r>
              <a:rPr lang="ru-RU" sz="2800" b="1" dirty="0" err="1">
                <a:solidFill>
                  <a:srgbClr val="000000"/>
                </a:solidFill>
              </a:rPr>
              <a:t>Нурлатском</a:t>
            </a:r>
            <a:r>
              <a:rPr lang="ru-RU" sz="2800" b="1">
                <a:solidFill>
                  <a:srgbClr val="000000"/>
                </a:solidFill>
              </a:rPr>
              <a:t> районе?»</a:t>
            </a:r>
            <a:endParaRPr lang="ru-RU" sz="2800">
              <a:solidFill>
                <a:srgbClr val="000000"/>
              </a:solidFill>
            </a:endParaRPr>
          </a:p>
          <a:p>
            <a:pPr algn="just"/>
            <a:endParaRPr lang="ru-RU" sz="2800" b="1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E58D573-C24D-4963-A6B5-C5223C812730}"/>
              </a:ext>
            </a:extLst>
          </p:cNvPr>
          <p:cNvSpPr txBox="1"/>
          <p:nvPr/>
        </p:nvSpPr>
        <p:spPr>
          <a:xfrm>
            <a:off x="2619375" y="3803496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15" name="Рисунок 15">
            <a:extLst>
              <a:ext uri="{FF2B5EF4-FFF2-40B4-BE49-F238E27FC236}">
                <a16:creationId xmlns:a16="http://schemas.microsoft.com/office/drawing/2014/main" xmlns="" id="{880F7787-1B14-4622-A972-66260AF12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303"/>
            <a:ext cx="3645500" cy="2681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9">
            <a:extLst>
              <a:ext uri="{FF2B5EF4-FFF2-40B4-BE49-F238E27FC236}">
                <a16:creationId xmlns:a16="http://schemas.microsoft.com/office/drawing/2014/main" xmlns="" id="{69673711-247B-4730-AA2F-748DF245A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69500" y="1436688"/>
            <a:ext cx="3806225" cy="2654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1">
            <a:extLst>
              <a:ext uri="{FF2B5EF4-FFF2-40B4-BE49-F238E27FC236}">
                <a16:creationId xmlns:a16="http://schemas.microsoft.com/office/drawing/2014/main" xmlns="" id="{06CE7E69-C4D8-43A3-97B1-D558778636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2776" y="4229100"/>
            <a:ext cx="3930309" cy="2433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2259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B1C87C04-4370-41E7-86F0-53CBF6BEA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116632"/>
            <a:ext cx="7819205" cy="64807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виноват?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614018"/>
              </p:ext>
            </p:extLst>
          </p:nvPr>
        </p:nvGraphicFramePr>
        <p:xfrm>
          <a:off x="971600" y="980728"/>
          <a:ext cx="7704137" cy="4802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6517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BBAEF361-1291-47C3-ADA3-C982F7CB0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361950"/>
            <a:ext cx="8367051" cy="112553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Уделяет ли, по вашему мнению, достаточно внимания экологическим проблемам?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xmlns="" id="{BBFF957F-4A03-42E6-8523-C4D3572FF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xmlns="" id="{50B44DC6-0FD1-40B9-A968-616FF0702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1828800"/>
            <a:ext cx="6667384" cy="4023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7161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0C97EF4E-6BD7-4AE5-BEEA-3056A882D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-600075"/>
            <a:ext cx="7704667" cy="143678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D61E0AF4-3D2E-47B3-A70C-86FB748C30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548680"/>
            <a:ext cx="7704856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52672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FA5047-83F5-4740-B022-E9584664B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0" y="-171450"/>
            <a:ext cx="7704667" cy="1981200"/>
          </a:xfrm>
        </p:spPr>
        <p:txBody>
          <a:bodyPr>
            <a:normAutofit/>
          </a:bodyPr>
          <a:lstStyle/>
          <a:p>
            <a:r>
              <a:rPr lang="ru-RU" sz="2400" b="1" dirty="0"/>
              <a:t>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нужно сделать для улучшения экологической обстановки: Правительству РФ, руководству РТ, руководству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района и г. Нурлат?» </a:t>
            </a:r>
          </a:p>
        </p:txBody>
      </p:sp>
      <p:pic>
        <p:nvPicPr>
          <p:cNvPr id="14" name="Рисунок 14">
            <a:extLst>
              <a:ext uri="{FF2B5EF4-FFF2-40B4-BE49-F238E27FC236}">
                <a16:creationId xmlns:a16="http://schemas.microsoft.com/office/drawing/2014/main" xmlns="" id="{5C2F4F94-EAE4-42E8-B173-A2EAAE9600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550" y="1695450"/>
            <a:ext cx="4176259" cy="2479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xmlns="" id="{32EA2602-F47B-4ECD-8BA8-65EF6A5A4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0" y="1656205"/>
            <a:ext cx="4302153" cy="255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8">
            <a:extLst>
              <a:ext uri="{FF2B5EF4-FFF2-40B4-BE49-F238E27FC236}">
                <a16:creationId xmlns:a16="http://schemas.microsoft.com/office/drawing/2014/main" xmlns="" id="{89109C79-5C93-49DE-97D1-6708B1D22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9327" y="4307099"/>
            <a:ext cx="4293363" cy="2551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1524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7446472B-7A8D-438C-8AB7-92C1C9FC4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457200"/>
            <a:ext cx="7704667" cy="198120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бы хотели сделать лично Вы для улучшения экологической обстановки  в России, в  Республике Татарстан, в районе, в своем доме или во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дворе?»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076D15D6-4F8A-4578-9C0E-2682125EDA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1500" y="3638550"/>
            <a:ext cx="4664927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7962CDEA-288E-43DF-9C7C-A5540BC46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990600"/>
            <a:ext cx="4009617" cy="2991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6026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E65054-0E5C-404B-B6A7-36BC97DDB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0D5167F3-F66F-4505-851E-4306012A5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295275"/>
            <a:ext cx="4507170" cy="3046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FAD92975-8FC9-4118-A2F8-FA0C15D4F0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52900" y="3600450"/>
            <a:ext cx="4451350" cy="303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3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332657"/>
            <a:ext cx="7704667" cy="79208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ли Вам ваш населенный пункт?»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(130 человек (83,3% опрошенных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> 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3566201"/>
              </p:ext>
            </p:extLst>
          </p:nvPr>
        </p:nvGraphicFramePr>
        <p:xfrm>
          <a:off x="982663" y="1412875"/>
          <a:ext cx="7704137" cy="4586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0993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300" y="404664"/>
            <a:ext cx="7704667" cy="115212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способы преодоления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экологических проблем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Нурлат и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025" y="1476375"/>
            <a:ext cx="8439899" cy="453956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уменьшения техногенной нагрузки на окружающую среду района: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ежегодно реализовывались мероприятия по снижению выбросов в атмосферу от стационарных источников за счет внедрения установок улавливания и обезвреживания;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оснащались источники выбросов современным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газопылеулавливающим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оборудованием;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проводилась планомерная работа по переводу автомашин на газовое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топливо</a:t>
            </a:r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увеличилось количество пассажирского общественного автотранспорта  в районы новостроек (из центра города (ул.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Гиматдинова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71) в новый микрорайон – улиц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Халикова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Кариева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что значительно сократило бы количество частных пассажирских перевозок,  а это в свою очередь уменьшило бы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загрязняемость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атмосферного воздуха выхлопными выбросами многочисленных частных легковых автомобилей.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tt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целью снижения уровня загрязнения водных объектов выполнялись следующие мероприятия: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продолжалась работа по строительству и реконструкции очистных сооружений с новыми технологиями очистки;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расширилась сеть автомобильных моек.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825" y="104775"/>
            <a:ext cx="7704667" cy="1981200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Экологические проблемы… Сейчас эти слова можно услышать очень часто. Что они означают? Когда возникли? В чём их причины? Какие меры необходимо предпринять для их решения? Экологические проблемы возникли не сразу. Они накапливались постепенно и во второй половине двадцатого века приобрели огромные масштабы, которые и по сей день только прогрессируют. Не обошли они стороной и наш регион. Следовательно, экологические проблемы относятся к числу глобальных проблем, требующих  немедленного решения.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797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0" y="47625"/>
            <a:ext cx="8229600" cy="922114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Пути и способы преодоления экологических проблем в городе Нурлат и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875" y="1124745"/>
            <a:ext cx="8229600" cy="48893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механизма сбора и учета отходов производства и потребления хотим, чтобы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было установлено дополнительно 5-6 бункеров для сбора отходов, так как расширяется частная застройка;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районе была закуплена  спецтехника для механизированной уборки территории и для вывоза ТБО, в связи с расширением объектов обслуживания.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парках, на улицах города и сёл было рассредоточено как можно больше мусорных урн;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чтобы в районе было разработано и создано предприятие  по сортировке и переработке мусора;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 сёлах и пригородах следили за чистотой берегов, проводились берег укрепляющие мероприятия;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продолжилась работа по озеленению населённых пунктов района;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tt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проводилась работа по с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овражно-балочных и полезащитных лесонасаждений;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чтобы принимались конкретные меры по строительству требуемого количества биотермических ям, надлежащему обустройству существующих скотомогильников.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</a:t>
            </a:r>
            <a:r>
              <a:rPr lang="tt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овывать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проводить разъяснительную, просветительскую и  воспитательную деятельность в сфере сохранения окружающей среды, повышения экологического сознания населения; ввести во всех учебных заведениях экологическое воспитание, формирующее уважение  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24481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19175" y="85725"/>
            <a:ext cx="7704667" cy="19812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с гипотезой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4425" y="1657350"/>
            <a:ext cx="7408333" cy="3489251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верна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экологическая ситуация в городе Нурлат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Республики Татарстан, как в России и во всём мире, не может считаться благополучной.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44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-285750"/>
            <a:ext cx="7704667" cy="1626518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1556792"/>
            <a:ext cx="7704667" cy="3719124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экологии меня волнует потому, что мне хочется жить в чистом мире.</a:t>
            </a:r>
          </a:p>
          <a:p>
            <a:pPr fontAlgn="base">
              <a:buClr>
                <a:srgbClr val="1287C3"/>
              </a:buClr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решить все эти проблемы и еще ряд других, экологических проблем, нужны новые идеи и технологии, например, переход к безотходным и малоотходным производствам, к сожалению, на них у государства не хватает средств.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сохранять природу и заботиться о ней, так как природа – это наш Дом, в котором мы живем, сохраним ее для будущих поколений. Всё в наших руках!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67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DB27F1-F831-4F1A-A455-E61729F71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825" y="228600"/>
            <a:ext cx="6409066" cy="132819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 И ИСТОЧНИКОВ</a:t>
            </a:r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D211CC-6D00-48F6-B317-0540BC2C9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484784"/>
            <a:ext cx="7753193" cy="444296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Голуб А.А., Струкова Е.Б. Экономика природопользования: учебное пособие для вузов. - М.: Аспект-Пресс, 1995. 188 с.</a:t>
            </a:r>
          </a:p>
          <a:p>
            <a:pPr>
              <a:buClr>
                <a:srgbClr val="1287C3"/>
              </a:buClr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Экология, окружающая среда и человек /под ред. Ю.В. Новикова. – М.: Издательско-торговый дом «Гранд», 1998.</a:t>
            </a:r>
          </a:p>
          <a:p>
            <a:pPr>
              <a:buClr>
                <a:srgbClr val="1287C3"/>
              </a:buClr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Научно-популярный экологический журнал «Экология Татарстана». Сентябрь 2012 – № 1(2) 4.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https://ru.wikipedia.org/wiki/%D0%9D%D1%83%D1%80%D0%BB%D0%B0%D1%82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1287C3"/>
              </a:buClr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Золотарева, Е. Экология Татарстана. 14.05.2014.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http://www.dishisvobodno.ru/ekologiya-tatarstana.html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1287C3"/>
              </a:buClr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Шакирова, З. Х. Экологическая ситуация в Республике Татарстан.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http://agro.snauka.ru/2013/08/1143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1287C3"/>
              </a:buClr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Стратегия социально-экономического развития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Республики Татарстан на 2016 – 2021 годы и плановый период до 2030 года. -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г.Нурлат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2016.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http://nurlat.tatarstan.ru/file/File/%D0%A1%D1%82%D1%80%D0%B0%D1%82%D0%B5%D0%B3%D0%B8%D1%8F%202030%20%D0%9D%D1%83%D1%80%D0%BB%D0%B0%D1%82.pdf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8.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http://tatcenter.ru/region/43/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1287C3"/>
              </a:buClr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54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30750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1124744"/>
            <a:ext cx="7704667" cy="487507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990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0100" y="200025"/>
            <a:ext cx="7704667" cy="1981200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19175" y="1714500"/>
            <a:ext cx="7704667" cy="3332816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экологическая ситуация в городе Нурлат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Республики Татарстан, как в России и во всём мире, не может считаться благополучной.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580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3450" y="-38100"/>
            <a:ext cx="7704667" cy="1981200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50" y="2019300"/>
            <a:ext cx="7704667" cy="3332816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оценить современную экологическую обстановку в городе Нурлат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Республики Татарстан и предложить меры по борьбе с ростом загрязнения природы.</a:t>
            </a:r>
          </a:p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выяснить основные источники загрязнения окружающей среды в г. Нурлат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Республики Татарстан;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найти пути решения проблемы загрязнения окружающей среды в г. Нурлат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Республики Татарстан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Сформировать ценностное отношение к природе как общему Дому человечества, нормам культурной жизни)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817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6754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980728"/>
            <a:ext cx="7704667" cy="3904663"/>
          </a:xfrm>
        </p:spPr>
        <p:txBody>
          <a:bodyPr>
            <a:normAutofit fontScale="92500" lnSpcReduction="10000"/>
          </a:bodyPr>
          <a:lstStyle/>
          <a:p>
            <a:pPr fontAlgn="base">
              <a:buFont typeface="Wingdings" panose="05000000000000000000" pitchFamily="2" charset="2"/>
              <a:buChar char="Ø"/>
            </a:pPr>
            <a:endParaRPr lang="ru-RU" sz="2000" b="1" dirty="0"/>
          </a:p>
          <a:p>
            <a:pPr fontAlgn="base"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современная экологическая ситуация  в г. Нурлат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Республики Татарстан.   </a:t>
            </a:r>
          </a:p>
          <a:p>
            <a:pPr marL="0" indent="0" fontAlgn="base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основных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загрязнения экологии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г. Нурлат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районе и определение возможных путей ликвидации существующей проблемы.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работы: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научно-теоретический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наблюдение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анкетирование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3191133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104775"/>
            <a:ext cx="7704667" cy="1981200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Физико-географическая характеристика </a:t>
            </a:r>
            <a:r>
              <a:rPr lang="ru-RU" sz="1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Республики Татарстан</a:t>
            </a:r>
            <a:r>
              <a:rPr lang="en-US" dirty="0">
                <a:solidFill>
                  <a:schemeClr val="tx1"/>
                </a:solidFill>
                <a:latin typeface="Segoe Print" panose="02000600000000000000" pitchFamily="2" charset="0"/>
                <a:cs typeface="+mj-ea"/>
              </a:rPr>
              <a:t/>
            </a:r>
            <a:br>
              <a:rPr lang="en-US" dirty="0">
                <a:solidFill>
                  <a:schemeClr val="tx1"/>
                </a:solidFill>
                <a:latin typeface="Segoe Print" panose="02000600000000000000" pitchFamily="2" charset="0"/>
                <a:cs typeface="+mj-ea"/>
              </a:rPr>
            </a:br>
            <a:endParaRPr lang="ru-RU" sz="1800" dirty="0">
              <a:solidFill>
                <a:srgbClr val="000000"/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xmlns="" id="{2592B600-5C7E-4938-A5B1-DA84CEA10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xmlns="" id="{3C3E1835-570A-4403-AA32-410A5B1E65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963" y="1790700"/>
            <a:ext cx="6715889" cy="41386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57755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4624"/>
            <a:ext cx="7704667" cy="100811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источники загрязнения атмосферного воздуха  в районе (включая г. Нурлат)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450" y="1343025"/>
            <a:ext cx="8229600" cy="4525963"/>
          </a:xfrm>
        </p:spPr>
        <p:txBody>
          <a:bodyPr>
            <a:normAutofit lnSpcReduction="10000"/>
          </a:bodyPr>
          <a:lstStyle/>
          <a:p>
            <a:pPr fontAlgn="base">
              <a:buFont typeface="Wingdings" panose="05000000000000000000" pitchFamily="2" charset="2"/>
              <a:buChar char="ü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нефтяные предприятия: НГДУ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Нурлатнефть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«Татнефть –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Такарал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(по добыче сырой нефти и нефтяного (попутного) газа, ПАО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Макойл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осуществляющий добычу нефти и нефтяного (попутного) газа,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buClr>
                <a:srgbClr val="1287C3"/>
              </a:buClr>
              <a:buFont typeface="Wingdings" panose="05000000000000000000" pitchFamily="2" charset="2"/>
              <a:buChar char="ü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предприятия пищевой промышленности: ЗАО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сахар» по переработке сахарной свёклы и производству сахара, ЗАО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элеватор» по переработке и хранению зерна (расположенный в самом центре нашего города);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строительные предприятия и организации: ООО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Спецэнергомонтаж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 производству изделий из бетона для использования в строительстве, ООО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Асфальтобетонный Завод» по производству асфальта, ОАО «ЦВ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Промтех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 производству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бентонитового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порошка;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ОАО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тепловые сети»;</a:t>
            </a:r>
          </a:p>
          <a:p>
            <a:pPr lvl="0" fontAlgn="base">
              <a:buFont typeface="Wingdings" panose="05000000000000000000" pitchFamily="2" charset="2"/>
              <a:buChar char="ü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транспорт (автомобильный грузовой и легковой; железнодорожный);</a:t>
            </a:r>
          </a:p>
          <a:p>
            <a:pPr fontAlgn="base">
              <a:buFont typeface="Wingdings" panose="05000000000000000000" pitchFamily="2" charset="2"/>
              <a:buChar char="ü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ЖКХ г. Нурлат, агрофирмы и фермы.</a:t>
            </a:r>
          </a:p>
          <a:p>
            <a:pPr marL="0" indent="0" fontAlgn="base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65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j-ea"/>
                <a:cs typeface="+mj-ea"/>
              </a:rPr>
              <a:t/>
            </a:r>
            <a:br>
              <a:rPr lang="en-US" dirty="0">
                <a:latin typeface="+mj-ea"/>
                <a:cs typeface="+mj-ea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Сравнительная характеристика объёма выбросов вредных веществ в Республике Татарстан и </a:t>
            </a:r>
            <a:r>
              <a:rPr lang="ru-RU" sz="24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Нурлатском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на 2013 – 2015 гг.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> </a:t>
            </a:r>
            <a:r>
              <a:rPr lang="en-US" dirty="0">
                <a:latin typeface="+mj-ea"/>
                <a:cs typeface="+mj-ea"/>
              </a:rPr>
              <a:t/>
            </a:r>
            <a:br>
              <a:rPr lang="en-US" dirty="0">
                <a:latin typeface="+mj-ea"/>
                <a:cs typeface="+mj-ea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133" y="2143125"/>
            <a:ext cx="7704667" cy="33328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dirty="0">
                <a:ln/>
                <a:solidFill>
                  <a:schemeClr val="accent3"/>
                </a:solidFill>
              </a:rPr>
              <a:t>	</a:t>
            </a:r>
          </a:p>
          <a:p>
            <a:pPr marL="0" indent="0">
              <a:buNone/>
            </a:pPr>
            <a:endParaRPr lang="ru-RU" b="1" dirty="0">
              <a:solidFill>
                <a:schemeClr val="accent3"/>
              </a:solidFill>
              <a:latin typeface="Candara"/>
              <a:cs typeface="Times New Roman" panose="02020603050405020304" pitchFamily="18" charset="0"/>
            </a:endParaRPr>
          </a:p>
        </p:txBody>
      </p:sp>
      <p:pic>
        <p:nvPicPr>
          <p:cNvPr id="4" name="Рисунок 5">
            <a:extLst>
              <a:ext uri="{FF2B5EF4-FFF2-40B4-BE49-F238E27FC236}">
                <a16:creationId xmlns:a16="http://schemas.microsoft.com/office/drawing/2014/main" xmlns="" id="{C8C29152-CA15-48B0-98CA-7F9A88B91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295198"/>
            <a:ext cx="6688137" cy="30371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8959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704667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825" y="1381125"/>
            <a:ext cx="8229600" cy="4857403"/>
          </a:xfrm>
        </p:spPr>
        <p:txBody>
          <a:bodyPr>
            <a:normAutofit fontScale="47500" lnSpcReduction="20000"/>
          </a:bodyPr>
          <a:lstStyle/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Возраст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Пол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Образование: начальное, неполное, среднее, среднее специальное, неоконченное высшее,  высшее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Специальность, должность, место работы (учёбы).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Вы живете: в многоэтажном доме,  в отдельном доме </a:t>
            </a:r>
          </a:p>
          <a:p>
            <a:pPr fontAlgn="t"/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экологические проблемы Вас больше всего волнуют: в мире, в России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Татарстан, в Вашем населенном пункте</a:t>
            </a:r>
          </a:p>
          <a:p>
            <a:pPr fontAlgn="t"/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Кто виноват в возникновении этих проблем: Правительство РФ, правительство РТ,  руководство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района, население района, лично Вы?</a:t>
            </a:r>
          </a:p>
          <a:p>
            <a:pPr fontAlgn="t"/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нужно сделать, чтобы исправить положение (решить эти проблемы):</a:t>
            </a:r>
          </a:p>
          <a:p>
            <a:pPr fontAlgn="t"/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Нравится ли Вам (если нет - почему? если да - почему?)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 населенный пункт, Ваш дом, Ваш приусадебный участок (дача)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Уделяет ли, по Вашему мнению, достаточно внимания экологическим проблемам: 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Правительство страны,  Руководство Республики Татарстан, 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Исполнительная власть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Нурлатского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(населенного пункта)?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сделать для улучшения экологической обстановки: Правительству страны, Руководству Республики Татарстан,  местной исполнительной власти?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tt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бы хотели сделать лично Вы для улучшения экологической обстановки:</a:t>
            </a:r>
          </a:p>
          <a:p>
            <a:pPr marL="0" indent="0" fontAlgn="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в стране,  в Республике Татарстан, в Вашем населенном пункте, в Вашем доме (квартире) и возле него.</a:t>
            </a:r>
          </a:p>
          <a:p>
            <a:pPr fontAlgn="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Что Вам не нравится в состоянии Вашей окружающей среды: у Вашего населенного пункта, в Вашем дворе (на даче),  в Вашем доме?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4246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304</TotalTime>
  <Words>1079</Words>
  <Application>Microsoft Office PowerPoint</Application>
  <PresentationFormat>Экран (4:3)</PresentationFormat>
  <Paragraphs>175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Параллакс</vt:lpstr>
      <vt:lpstr>Исследовательская  работа на темy:                         «Современная экологическая ситуация в Нурлатском районе: проблемы и возможные пути их преодоления»   </vt:lpstr>
      <vt:lpstr>Актуальность</vt:lpstr>
      <vt:lpstr>Гипотеза</vt:lpstr>
      <vt:lpstr>Цель и задачи</vt:lpstr>
      <vt:lpstr> </vt:lpstr>
      <vt:lpstr>Физико-географическая характеристика Нурлатского района Республики Татарстан </vt:lpstr>
      <vt:lpstr>Основные источники загрязнения атмосферного воздуха  в районе (включая г. Нурлат)</vt:lpstr>
      <vt:lpstr> Сравнительная характеристика объёма выбросов вредных веществ в Республике Татарстан и Нурлатском районе на 2013 – 2015 гг.    </vt:lpstr>
      <vt:lpstr> Анкета</vt:lpstr>
      <vt:lpstr>Таблица  «Участники социологического опроса» </vt:lpstr>
      <vt:lpstr>    «Какие экологические проблемы Вас  больше всего  волнуют в России, в Республике Татарстан, в Нурлатском районе?» </vt:lpstr>
      <vt:lpstr>Кто виноват?</vt:lpstr>
      <vt:lpstr>Уделяет ли, по вашему мнению, достаточно внимания экологическим проблемам?</vt:lpstr>
      <vt:lpstr>Что делать?</vt:lpstr>
      <vt:lpstr> «Что нужно сделать для улучшения экологической обстановки: Правительству РФ, руководству РТ, руководству Нурлатского района и г. Нурлат?» </vt:lpstr>
      <vt:lpstr>«Что бы хотели сделать лично Вы для улучшения экологической обстановки  в России, в  Республике Татарстан, в районе, в своем доме или во дворе?» </vt:lpstr>
      <vt:lpstr>Презентация PowerPoint</vt:lpstr>
      <vt:lpstr> «Нравится ли Вам ваш населенный пункт?» (130 человек (83,3% опрошенных)  </vt:lpstr>
      <vt:lpstr>Пути и способы преодоления экологических проблем в городе Нурлат и Нурлатском районе</vt:lpstr>
      <vt:lpstr>Пути и способы преодоления экологических проблем в городе Нурлат и Нурлатском районе</vt:lpstr>
      <vt:lpstr>Сравнение с гипотезой </vt:lpstr>
      <vt:lpstr>Заключение</vt:lpstr>
      <vt:lpstr>СПИСОК ИСПОЛЬЗОВАННОЙ ЛИТЕРАТУРЫ И ИСТОЧНИКОВ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 «Современная экологическая ситуация в Нурлатском районе: проблемы и возможные пути их преодоления»   </dc:title>
  <dc:creator>лилия</dc:creator>
  <cp:lastModifiedBy>Венера</cp:lastModifiedBy>
  <cp:revision>555</cp:revision>
  <dcterms:created xsi:type="dcterms:W3CDTF">2017-10-27T04:38:01Z</dcterms:created>
  <dcterms:modified xsi:type="dcterms:W3CDTF">2019-05-05T10:17:50Z</dcterms:modified>
</cp:coreProperties>
</file>