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75AE"/>
    <a:srgbClr val="EA0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EF3BE-9DF1-4EDE-BC84-6BB0BF94EFF2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3EECE-7ED4-4C4C-BEB0-4518D1A0E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85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3EECE-7ED4-4C4C-BEB0-4518D1A0EA1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11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C7ACF-B06C-41BA-922E-ECD8316AA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" y="2133600"/>
            <a:ext cx="9001125" cy="3311623"/>
          </a:xfrm>
        </p:spPr>
        <p:txBody>
          <a:bodyPr>
            <a:normAutofit/>
          </a:bodyPr>
          <a:lstStyle/>
          <a:p>
            <a:pPr indent="270510">
              <a:lnSpc>
                <a:spcPct val="150000"/>
              </a:lnSpc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ГЕНДЕРНЫЙ ПОДХОД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КАК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СПОСОБ ИНДИВИДУАЛИЗАЦИИ ОБРАЗОВАТЕЛЬНОГО ПРОЦЕССА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600" b="1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2054" name="Picture 6" descr="F:\зна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3524"/>
            <a:ext cx="2304256" cy="2304256"/>
          </a:xfrm>
          <a:prstGeom prst="ellipse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7984" y="326420"/>
            <a:ext cx="4608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252525"/>
                </a:solidFill>
                <a:latin typeface="Times New Roman"/>
                <a:ea typeface="Calibri"/>
                <a:cs typeface="Times New Roman"/>
              </a:rPr>
              <a:t>Мужчины с Марса, женщины с Венеры</a:t>
            </a:r>
            <a:r>
              <a:rPr lang="ru-RU" sz="2800" i="1" dirty="0">
                <a:solidFill>
                  <a:srgbClr val="252525"/>
                </a:solidFill>
                <a:latin typeface="Times New Roman"/>
                <a:ea typeface="Calibri"/>
                <a:cs typeface="Times New Roman"/>
              </a:rPr>
              <a:t> …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i="1" dirty="0">
                <a:solidFill>
                  <a:srgbClr val="252525"/>
                </a:solidFill>
                <a:latin typeface="Times New Roman"/>
                <a:ea typeface="Calibri"/>
                <a:cs typeface="Times New Roman"/>
              </a:rPr>
              <a:t>Джон Грэй.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501317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Докладчик: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Эрдынеева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Светлана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Намсараевна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заместитель директора по ВР, учитель русского языка и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15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липарт разный Записи в рубрике клипарт разный мой маленкий мир где я нахожусь : LiveInternet - Российский Сервис Онлайн-Дневни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3" b="6262"/>
          <a:stretch/>
        </p:blipFill>
        <p:spPr bwMode="auto">
          <a:xfrm>
            <a:off x="395536" y="460512"/>
            <a:ext cx="453303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Стена ВКонтакт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5332"/>
            <a:ext cx="3879942" cy="278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Обучение экстерном - Ваш выбор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1" r="25946"/>
          <a:stretch/>
        </p:blipFill>
        <p:spPr bwMode="auto">
          <a:xfrm>
            <a:off x="2183079" y="3366120"/>
            <a:ext cx="4527100" cy="305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гнутая влево стрелка 1"/>
          <p:cNvSpPr/>
          <p:nvPr/>
        </p:nvSpPr>
        <p:spPr>
          <a:xfrm>
            <a:off x="539552" y="3416424"/>
            <a:ext cx="1008112" cy="2736304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flipH="1">
            <a:off x="7380312" y="3416424"/>
            <a:ext cx="1008112" cy="2736304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42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чность - статьи 2826-2850 :: SYL.ru - Журнал для современн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87853"/>
            <a:ext cx="3305470" cy="24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6119628"/>
            <a:ext cx="4251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роли женщин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 (политике, бизнесе, образовании и т.д.)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87853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Ослабление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традиционного разделения труда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9584" y="2377039"/>
            <a:ext cx="3344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Изменение гендерных культурных стереотипов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968815"/>
            <a:ext cx="3996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Снижение брачно-семейного статуса мужчины</a:t>
            </a:r>
          </a:p>
        </p:txBody>
      </p:sp>
      <p:pic>
        <p:nvPicPr>
          <p:cNvPr id="1030" name="Picture 6" descr="Деловая женщина в современном обществ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132" y="3219501"/>
            <a:ext cx="2040722" cy="2864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юбовь зла или брак по расчёту планета земля Chill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325" y="132981"/>
            <a:ext cx="3024336" cy="2244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Работа для современной леди, или как стираются грани между м…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58" y="156374"/>
            <a:ext cx="4391422" cy="188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Все о заработке - Муж Не Зарабатывает Денег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58" y="3933056"/>
            <a:ext cx="2898550" cy="1934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07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к найти партнера по бизнесу?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9" b="26772"/>
          <a:stretch/>
        </p:blipFill>
        <p:spPr bwMode="auto">
          <a:xfrm>
            <a:off x="2411760" y="2410196"/>
            <a:ext cx="4865131" cy="177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город работает пара, бег за пределами - Стоковое фото Martin Mark Soerensen #252348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68569"/>
            <a:ext cx="3672408" cy="26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Воспитание без криков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25"/>
          <a:stretch/>
        </p:blipFill>
        <p:spPr bwMode="auto">
          <a:xfrm>
            <a:off x="230246" y="205297"/>
            <a:ext cx="3624221" cy="227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изображение изображение изображение изображение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" b="23033"/>
          <a:stretch/>
        </p:blipFill>
        <p:spPr bwMode="auto">
          <a:xfrm>
            <a:off x="5148064" y="109967"/>
            <a:ext cx="3673113" cy="252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Бизнес граф - Стоковое фото andresr #77035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53" y="4222576"/>
            <a:ext cx="3682214" cy="245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93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404912"/>
              </p:ext>
            </p:extLst>
          </p:nvPr>
        </p:nvGraphicFramePr>
        <p:xfrm>
          <a:off x="395536" y="764704"/>
          <a:ext cx="8424935" cy="58887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12028"/>
                <a:gridCol w="4212907"/>
              </a:tblGrid>
              <a:tr h="418956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Психологический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уровень: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955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правое полушарие более развито;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развитое восприятие зрительных образов, форм и структур предметов;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преимущественно кратковременная память;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абстрактное мышление;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легкая адаптация к окружающей среде;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тяжёлое восприятие стрессовых ситуаций;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объективная самооценка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2225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левое полушарие более развито;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развитая регуляция речи и письма;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преимущественно долговременная память;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наглядно-образное мышление;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адаптация к среде - через переживания, эмоции;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быстрая реабилитация в стрессовых ситуациях;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субъективная самооценка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07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07" b="40531"/>
          <a:stretch/>
        </p:blipFill>
        <p:spPr bwMode="auto">
          <a:xfrm rot="16200000">
            <a:off x="6873063" y="110807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7" b="40976"/>
          <a:stretch/>
        </p:blipFill>
        <p:spPr bwMode="auto">
          <a:xfrm>
            <a:off x="1115616" y="94319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617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940810"/>
              </p:ext>
            </p:extLst>
          </p:nvPr>
        </p:nvGraphicFramePr>
        <p:xfrm>
          <a:off x="395536" y="1556792"/>
          <a:ext cx="8568951" cy="4449383"/>
        </p:xfrm>
        <a:graphic>
          <a:graphicData uri="http://schemas.openxmlformats.org/drawingml/2006/table">
            <a:tbl>
              <a:tblPr firstRow="1" firstCol="1" bandRow="1"/>
              <a:tblGrid>
                <a:gridCol w="4284027"/>
                <a:gridCol w="4284924"/>
              </a:tblGrid>
              <a:tr h="291721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Физический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8759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большая масса тела и физическая сила;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менее развита точность и координация движений;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доминирует визуальный обзор пространственных образов по вертикали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меньшая масса тела, но большая грация, гибкость и подвижность;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более развита точность и координация движений;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визуальное восприятие информации происходит по горизонтали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7" b="40976"/>
          <a:stretch/>
        </p:blipFill>
        <p:spPr bwMode="auto">
          <a:xfrm>
            <a:off x="1475656" y="616002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07" b="40531"/>
          <a:stretch/>
        </p:blipFill>
        <p:spPr bwMode="auto">
          <a:xfrm rot="16200000">
            <a:off x="6871816" y="638379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44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4369"/>
              </p:ext>
            </p:extLst>
          </p:nvPr>
        </p:nvGraphicFramePr>
        <p:xfrm>
          <a:off x="683568" y="1484784"/>
          <a:ext cx="7848872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3924026"/>
                <a:gridCol w="3924846"/>
              </a:tblGrid>
              <a:tr h="0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Познавательный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качественный подход к изучению учебного материала;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умение обобщать на рациональной основе;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скорость концентрации внимания;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склонность к диалогу и дискуссии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количественный подход к изучению учебного материала;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стройность и четкость анализа;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склонность к алгоритму, выполнению действия по шаблону;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скорость внимания ниже, чем у юношей;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пристрастие к монологу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7" b="40976"/>
          <a:stretch/>
        </p:blipFill>
        <p:spPr bwMode="auto">
          <a:xfrm>
            <a:off x="1403648" y="620688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07" b="40531"/>
          <a:stretch/>
        </p:blipFill>
        <p:spPr bwMode="auto">
          <a:xfrm rot="16200000">
            <a:off x="6871816" y="479866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901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013265"/>
              </p:ext>
            </p:extLst>
          </p:nvPr>
        </p:nvGraphicFramePr>
        <p:xfrm>
          <a:off x="251520" y="985827"/>
          <a:ext cx="8640959" cy="5497597"/>
        </p:xfrm>
        <a:graphic>
          <a:graphicData uri="http://schemas.openxmlformats.org/drawingml/2006/table">
            <a:tbl>
              <a:tblPr firstRow="1" firstCol="1" bandRow="1"/>
              <a:tblGrid>
                <a:gridCol w="4320028"/>
                <a:gridCol w="4320931"/>
              </a:tblGrid>
              <a:tr h="390536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Поведенческий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7697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оптимистичны, открыты, доверчивы, прямолинейны, независимы;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гуманных отношений в совместной деятельности выше;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способность демонстрировать социально одобряемые формы поведения;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более четкое визуальное восприятие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послушны, приветливы, скрытны;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видение своего образа глазами окружающих, стремление к идеалу;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 уровень чувствительности и социальной ответственности;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восприимчивость к одобрению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более чёткое слуховое восприятие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7" b="40976"/>
          <a:stretch/>
        </p:blipFill>
        <p:spPr bwMode="auto">
          <a:xfrm>
            <a:off x="1259632" y="260648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07" b="40531"/>
          <a:stretch/>
        </p:blipFill>
        <p:spPr bwMode="auto">
          <a:xfrm rot="16200000">
            <a:off x="6871817" y="119826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901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Ягоды годжи человечки для презентации процесс Худеем вместе!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929" y="1793132"/>
            <a:ext cx="1522665" cy="140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Блог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6"/>
          <a:stretch/>
        </p:blipFill>
        <p:spPr bwMode="auto">
          <a:xfrm>
            <a:off x="1860714" y="116632"/>
            <a:ext cx="1631166" cy="153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3d characters - 3d человечки rutracker org ex torrents ru, 3…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43" t="7442" r="5761" b="47048"/>
          <a:stretch/>
        </p:blipFill>
        <p:spPr bwMode="auto">
          <a:xfrm>
            <a:off x="6388460" y="2708920"/>
            <a:ext cx="2395451" cy="208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Штриховая стрелка вправо 1"/>
          <p:cNvSpPr/>
          <p:nvPr/>
        </p:nvSpPr>
        <p:spPr>
          <a:xfrm>
            <a:off x="457021" y="370934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411681" y="2200164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84813" y="3861048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457021" y="5589240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4860032" y="1045153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 descr="Подбор ключевых запросов- составление семантического ядра Вс…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9" t="4019" r="13054" b="6383"/>
          <a:stretch/>
        </p:blipFill>
        <p:spPr bwMode="auto">
          <a:xfrm>
            <a:off x="1725928" y="3299340"/>
            <a:ext cx="1522665" cy="141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триховая стрелка вправо 18"/>
          <p:cNvSpPr/>
          <p:nvPr/>
        </p:nvSpPr>
        <p:spPr>
          <a:xfrm>
            <a:off x="4860032" y="3274111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4844791" y="5517232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2" name="Picture 18" descr="Как собственнику правильно определить стоимость своего бизне…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109" y="4509120"/>
            <a:ext cx="2248533" cy="224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Скачать обои собрание, люди в 3д, человечки, группа без реги…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141" y="4918337"/>
            <a:ext cx="2318563" cy="173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Ягоды годжи движущиеся человечки для презентации Худеем вместе!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t="5702" b="6598"/>
          <a:stretch/>
        </p:blipFill>
        <p:spPr bwMode="auto">
          <a:xfrm>
            <a:off x="6190704" y="326469"/>
            <a:ext cx="2757017" cy="224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172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триховая стрелка вправо 1"/>
          <p:cNvSpPr/>
          <p:nvPr/>
        </p:nvSpPr>
        <p:spPr>
          <a:xfrm>
            <a:off x="501140" y="283782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Штриховая стрелка вправо 2"/>
          <p:cNvSpPr/>
          <p:nvPr/>
        </p:nvSpPr>
        <p:spPr>
          <a:xfrm>
            <a:off x="501140" y="3809756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4950257" y="5475496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4932040" y="3374756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4932040" y="1277290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89395" y="5463472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Растровый клипарт - 3D человечки 3 / 3D people 3 JPEG :: darkos.club :: Крупнейший софт трекер Рунета, у нас найдется все или п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98" y="1453052"/>
            <a:ext cx="2320532" cy="174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Ягоды годжи человечки для презентации процесс Худеем вместе!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0"/>
          <a:stretch/>
        </p:blipFill>
        <p:spPr bwMode="auto">
          <a:xfrm>
            <a:off x="1763688" y="4581416"/>
            <a:ext cx="2880320" cy="214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3D белый команда собрать пазл - Стоковое фото 3Dmask #124312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3782"/>
            <a:ext cx="2779104" cy="277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Документы - Блог о жизни в Финлянди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12" y="3193452"/>
            <a:ext cx="2524482" cy="189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3d сердце обои, фото, картинки на рабочий стол. . 3D обои для рабочего стола - человечек держит в руках сердц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369" y="5083966"/>
            <a:ext cx="2100197" cy="157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Notify Stock Photos, Pictures, Royalty Free Notify Images And Stock Photography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8" b="10875"/>
          <a:stretch/>
        </p:blipFill>
        <p:spPr bwMode="auto">
          <a:xfrm>
            <a:off x="1763688" y="2921054"/>
            <a:ext cx="2817671" cy="16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Штриховая стрелка вправо 15"/>
          <p:cNvSpPr/>
          <p:nvPr/>
        </p:nvSpPr>
        <p:spPr>
          <a:xfrm>
            <a:off x="517807" y="2147871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8" descr="Блог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6"/>
          <a:stretch/>
        </p:blipFill>
        <p:spPr bwMode="auto">
          <a:xfrm>
            <a:off x="1795062" y="118305"/>
            <a:ext cx="1525294" cy="143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39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294</Words>
  <Application>Microsoft Office PowerPoint</Application>
  <PresentationFormat>Экран (4:3)</PresentationFormat>
  <Paragraphs>53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ГЕНДЕРНЫЙ ПОДХОД  КАК СПОСОБ ИНДИВИДУАЛИЗАЦИИ ОБРАЗОВАТЕЛЬНОГО ПРОЦЕССА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ГЕНДЕРНЫЙ ПОДХОД  КАК СПОСОБ ИНДИВИДУАЛИЗАЦИИ ОБРАЗОВАТЕЛЬНОГО ПРОЦЕССА </dc:title>
  <dc:creator>Светлана</dc:creator>
  <cp:lastModifiedBy>Светлана</cp:lastModifiedBy>
  <cp:revision>17</cp:revision>
  <dcterms:created xsi:type="dcterms:W3CDTF">2015-05-04T05:18:48Z</dcterms:created>
  <dcterms:modified xsi:type="dcterms:W3CDTF">2015-05-06T05:02:05Z</dcterms:modified>
</cp:coreProperties>
</file>