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7" r:id="rId2"/>
    <p:sldId id="260" r:id="rId3"/>
    <p:sldId id="259" r:id="rId4"/>
    <p:sldId id="258" r:id="rId5"/>
    <p:sldId id="261" r:id="rId6"/>
    <p:sldId id="294" r:id="rId7"/>
    <p:sldId id="295" r:id="rId8"/>
    <p:sldId id="262" r:id="rId9"/>
    <p:sldId id="263" r:id="rId10"/>
    <p:sldId id="284" r:id="rId11"/>
    <p:sldId id="266" r:id="rId12"/>
    <p:sldId id="274" r:id="rId13"/>
    <p:sldId id="271" r:id="rId14"/>
    <p:sldId id="272" r:id="rId15"/>
    <p:sldId id="26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020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D73191-D1D8-4631-AD2A-F60A74637B7B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C04D8C-CA42-4BB1-828A-2FC69B2FD5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94714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C04D8C-CA42-4BB1-828A-2FC69B2FD5CC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76870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C04D8C-CA42-4BB1-828A-2FC69B2FD5CC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49932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C04D8C-CA42-4BB1-828A-2FC69B2FD5CC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4047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C04D8C-CA42-4BB1-828A-2FC69B2FD5CC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96611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C04D8C-CA42-4BB1-828A-2FC69B2FD5CC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45538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C04D8C-CA42-4BB1-828A-2FC69B2FD5CC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3261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C04D8C-CA42-4BB1-828A-2FC69B2FD5CC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55364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C04D8C-CA42-4BB1-828A-2FC69B2FD5CC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68471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C04D8C-CA42-4BB1-828A-2FC69B2FD5CC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90919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C04D8C-CA42-4BB1-828A-2FC69B2FD5CC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18686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C04D8C-CA42-4BB1-828A-2FC69B2FD5CC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60861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C04D8C-CA42-4BB1-828A-2FC69B2FD5CC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92934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&amp;Scy;&amp;tcy;&amp;acy;&amp;rcy;&amp;ycy;&amp;iecy; &amp;bcy;&amp;ucy;&amp;mcy;&amp;acy;&amp;gcy;&amp;icy; &amp;icy;&amp;lcy;&amp;icy; &amp;pcy;&amp;iecy;&amp;rcy;&amp;gcy;&amp;acy;&amp;mcy;&amp;iecy;&amp;ncy;&amp;tcy;&amp;acy; - Stock Illustration Philip Morley #2857300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9" name="Picture 4" descr="15 &amp;zcy;&amp;ncy;&amp;acy;&amp;mcy;&amp;iecy;&amp;ncy;&amp;icy;&amp;tcy;&amp;ycy;&amp;khcy; &amp;scy;&amp;ncy;&amp;icy;&amp;mcy;&amp;kcy;&amp;ocy;&amp;vcy; &amp;Vcy;&amp;iecy;&amp;lcy;&amp;icy;&amp;kcy;&amp;ocy;&amp;jcy; &amp;Ocy;&amp;tcy;&amp;iecy;&amp;chcy;&amp;iecy;&amp;scy;&amp;tcy;&amp;vcy;&amp;iecy;&amp;ncy;&amp;ncy;&amp;ocy;&amp;jcy; &amp;Vcy;&amp;ocy;&amp;jcy;&amp;ncy;&amp;ycy;. &amp;Ocy;&amp;bcy;&amp;scy;&amp;ucy;&amp;zhcy;&amp;dcy;&amp;iecy;&amp;ncy;&amp;icy;&amp;iecy; &amp;ncy;&amp;acy; LiveInternet - &amp;Rcy;&amp;ocy;&amp;scy;&amp;scy;&amp;icy;&amp;jcy;&amp;scy;&amp;kcy;&amp;icy;&amp;jcy; &amp;Scy;&amp;iecy;&amp;rcy;&amp;vcy;&amp;icy;&amp;scy; &amp;Ocy;&amp;ncy;&amp;lcy;&amp;acy;&amp;jcy;&amp;ncy;-&amp;Dcy;&amp;ncy;&amp;iecy;&amp;vcy;&amp;ncy;&amp;icy;&amp;kcy;&amp;ocy;&amp;vcy;"/>
          <p:cNvPicPr>
            <a:picLocks noChangeAspect="1" noChangeArrowheads="1"/>
          </p:cNvPicPr>
          <p:nvPr userDrawn="1"/>
        </p:nvPicPr>
        <p:blipFill>
          <a:blip r:embed="rId3">
            <a:duotone>
              <a:prstClr val="black"/>
              <a:schemeClr val="bg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4598359" cy="3643314"/>
          </a:xfrm>
          <a:prstGeom prst="ellipse">
            <a:avLst/>
          </a:prstGeom>
          <a:noFill/>
          <a:effectLst>
            <a:softEdge rad="635000"/>
          </a:effectLst>
        </p:spPr>
      </p:pic>
      <p:pic>
        <p:nvPicPr>
          <p:cNvPr id="18" name="Picture 8" descr="&amp;Mcy;&amp;icy;&amp;ncy;&amp;icy;&amp;scy;&amp;tcy;&amp;iecy;&amp;rcy;&amp;scy;&amp;tcy;&amp;vcy;&amp;ocy; &amp;ocy;&amp;bcy;&amp;rcy;&amp;acy;&amp;zcy;&amp;ocy;&amp;vcy;&amp;acy;&amp;ncy;&amp;icy;&amp;yacy; &amp;icy; &amp;ncy;&amp;acy;&amp;ucy;&amp;kcy;&amp;icy; &amp;Kcy;&amp;CHcy;&amp;Rcy; - &amp;Gcy;&amp;lcy;&amp;acy;&amp;vcy;&amp;ncy;&amp;acy;&amp;yacy; &amp;scy;&amp;tcy;&amp;rcy;&amp;acy;&amp;ncy;&amp;icy;&amp;tscy;&amp;acy;"/>
          <p:cNvPicPr>
            <a:picLocks noChangeAspect="1" noChangeArrowheads="1"/>
          </p:cNvPicPr>
          <p:nvPr userDrawn="1"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70811">
            <a:off x="266207" y="2886567"/>
            <a:ext cx="3657246" cy="1261417"/>
          </a:xfrm>
          <a:prstGeom prst="rect">
            <a:avLst/>
          </a:prstGeom>
          <a:noFill/>
        </p:spPr>
      </p:pic>
      <p:pic>
        <p:nvPicPr>
          <p:cNvPr id="12304" name="Picture 16" descr="Kohtla-Järve Online &amp;Scy; &amp;Pcy;&amp;rcy;&amp;acy;&amp;zcy;&amp;dcy;&amp;ncy;&amp;icy;&amp;kcy;&amp;ocy;&amp;mcy; &amp;Pcy;&amp;ocy;&amp;bcy;&amp;iecy;&amp;dcy;&amp;ycy;!"/>
          <p:cNvPicPr>
            <a:picLocks noChangeAspect="1" noChangeArrowheads="1"/>
          </p:cNvPicPr>
          <p:nvPr userDrawn="1"/>
        </p:nvPicPr>
        <p:blipFill>
          <a:blip r:embed="rId5">
            <a:lum contrast="20000"/>
          </a:blip>
          <a:srcRect/>
          <a:stretch>
            <a:fillRect/>
          </a:stretch>
        </p:blipFill>
        <p:spPr bwMode="auto">
          <a:xfrm>
            <a:off x="5643570" y="4286256"/>
            <a:ext cx="3167068" cy="2178943"/>
          </a:xfrm>
          <a:prstGeom prst="rect">
            <a:avLst/>
          </a:prstGeom>
          <a:noFill/>
        </p:spPr>
      </p:pic>
      <p:pic>
        <p:nvPicPr>
          <p:cNvPr id="14" name="Picture 4" descr="&amp;Scy;&amp;tcy;&amp;acy;&amp;rcy;&amp;ycy;&amp;iecy; &amp;bcy;&amp;ucy;&amp;mcy;&amp;acy;&amp;gcy;&amp;icy; &amp;icy;&amp;lcy;&amp;icy; &amp;pcy;&amp;iecy;&amp;rcy;&amp;gcy;&amp;acy;&amp;mcy;&amp;iecy;&amp;ncy;&amp;tcy;&amp;acy; - Stock Illustration Philip Morley #2857300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frame">
            <a:avLst>
              <a:gd name="adj1" fmla="val 5430"/>
            </a:avLst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20" name="Picture 16" descr="&amp;Gcy;&amp;acy;&amp;lcy;&amp;iecy;&amp;rcy;&amp;iecy;&amp;yacy;: &amp;Kcy;&amp;ocy;&amp;ncy;&amp;kcy;&amp;ucy;&amp;rcy;&amp;scy; &amp;scy;&amp;ocy;&amp;tscy;&amp;icy;&amp;acy;&amp;lcy;&amp;softcy;&amp;ncy;&amp;ocy;&amp;jcy; &amp;rcy;&amp;iecy;&amp;kcy;&amp;lcy;&amp;acy;&amp;mcy;&amp;ycy; &amp;kcy;&amp;ocy; &amp;dcy;&amp;ncy;&amp;yucy; &amp;Pcy;&amp;ocy;&amp;bcy;&amp;iecy;&amp;dcy;&amp;ycy; &amp;zcy;&amp;acy;&amp;scy;&amp;tcy;&amp;acy;&amp;vcy;&amp;icy;&amp;lcy; &amp;vcy;&amp;scy;&amp;pcy;&amp;lcy;&amp;acy;&amp;kcy;&amp;ncy;&amp;ucy;&amp;tcy;&amp;softcy;"/>
          <p:cNvPicPr>
            <a:picLocks noChangeAspect="1" noChangeArrowheads="1"/>
          </p:cNvPicPr>
          <p:nvPr userDrawn="1"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3174" y="5500702"/>
            <a:ext cx="3500462" cy="111608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369682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9F70815-5E76-4A3E-A66D-AB77B150E8D2}" type="datetimeFigureOut">
              <a:rPr lang="ru-RU">
                <a:solidFill>
                  <a:prstClr val="black"/>
                </a:solidFill>
              </a:rPr>
              <a:pPr/>
              <a:t>05.05.2019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1DBF939-F0EC-4A55-A7BA-73C67C3F568E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4288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9F70815-5E76-4A3E-A66D-AB77B150E8D2}" type="datetimeFigureOut">
              <a:rPr lang="ru-RU">
                <a:solidFill>
                  <a:prstClr val="black"/>
                </a:solidFill>
              </a:rPr>
              <a:pPr/>
              <a:t>05.05.2019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1DBF939-F0EC-4A55-A7BA-73C67C3F568E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67321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3474C8-0260-4161-BBB9-D8D35DBEA6FA}" type="datetimeFigureOut">
              <a:rPr lang="ru-RU"/>
              <a:pPr>
                <a:defRPr/>
              </a:pPr>
              <a:t>05.05.2019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894F8A-1904-4B54-8F26-60072652AF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02256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6" descr="Kohtla-Järve Online &amp;Scy; &amp;Pcy;&amp;rcy;&amp;acy;&amp;zcy;&amp;dcy;&amp;ncy;&amp;icy;&amp;kcy;&amp;ocy;&amp;mcy; &amp;Pcy;&amp;ocy;&amp;bcy;&amp;iecy;&amp;dcy;&amp;ycy;!"/>
          <p:cNvPicPr>
            <a:picLocks noChangeAspect="1" noChangeArrowheads="1"/>
          </p:cNvPicPr>
          <p:nvPr userDrawn="1"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6162740" y="4643446"/>
            <a:ext cx="2647897" cy="1821753"/>
          </a:xfrm>
          <a:prstGeom prst="rect">
            <a:avLst/>
          </a:prstGeom>
          <a:noFill/>
        </p:spPr>
      </p:pic>
      <p:pic>
        <p:nvPicPr>
          <p:cNvPr id="9" name="Picture 16" descr="&amp;Gcy;&amp;acy;&amp;lcy;&amp;iecy;&amp;rcy;&amp;iecy;&amp;yacy;: &amp;Kcy;&amp;ocy;&amp;ncy;&amp;kcy;&amp;ucy;&amp;rcy;&amp;scy; &amp;scy;&amp;ocy;&amp;tscy;&amp;icy;&amp;acy;&amp;lcy;&amp;softcy;&amp;ncy;&amp;ocy;&amp;jcy; &amp;rcy;&amp;iecy;&amp;kcy;&amp;lcy;&amp;acy;&amp;mcy;&amp;ycy; &amp;kcy;&amp;ocy; &amp;dcy;&amp;ncy;&amp;yucy; &amp;Pcy;&amp;ocy;&amp;bcy;&amp;iecy;&amp;dcy;&amp;ycy; &amp;zcy;&amp;acy;&amp;scy;&amp;tcy;&amp;acy;&amp;vcy;&amp;icy;&amp;lcy; &amp;vcy;&amp;scy;&amp;pcy;&amp;lcy;&amp;acy;&amp;kcy;&amp;ncy;&amp;ucy;&amp;tcy;&amp;softcy;"/>
          <p:cNvPicPr>
            <a:picLocks noChangeAspect="1" noChangeArrowheads="1"/>
          </p:cNvPicPr>
          <p:nvPr userDrawn="1"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43306" y="5643578"/>
            <a:ext cx="2928958" cy="93387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166626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 descr="&amp;Mcy;&amp;icy;&amp;ncy;&amp;icy;&amp;scy;&amp;tcy;&amp;iecy;&amp;rcy;&amp;scy;&amp;tcy;&amp;vcy;&amp;ocy; &amp;ocy;&amp;bcy;&amp;rcy;&amp;acy;&amp;zcy;&amp;ocy;&amp;vcy;&amp;acy;&amp;ncy;&amp;icy;&amp;yacy; &amp;icy; &amp;ncy;&amp;acy;&amp;ucy;&amp;kcy;&amp;icy; &amp;Kcy;&amp;CHcy;&amp;Rcy; - &amp;Gcy;&amp;lcy;&amp;acy;&amp;vcy;&amp;ncy;&amp;acy;&amp;yacy; &amp;scy;&amp;tcy;&amp;rcy;&amp;acy;&amp;ncy;&amp;icy;&amp;tscy;&amp;acy;"/>
          <p:cNvPicPr>
            <a:picLocks noChangeAspect="1" noChangeArrowheads="1"/>
          </p:cNvPicPr>
          <p:nvPr userDrawn="1"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429388" y="5786454"/>
            <a:ext cx="2369398" cy="817226"/>
          </a:xfrm>
          <a:prstGeom prst="rect">
            <a:avLst/>
          </a:prstGeom>
          <a:noFill/>
        </p:spPr>
      </p:pic>
      <p:pic>
        <p:nvPicPr>
          <p:cNvPr id="7" name="Picture 8" descr="&amp;Mcy;&amp;icy;&amp;ncy;&amp;icy;&amp;scy;&amp;tcy;&amp;iecy;&amp;rcy;&amp;scy;&amp;tcy;&amp;vcy;&amp;ocy; &amp;ocy;&amp;bcy;&amp;rcy;&amp;acy;&amp;zcy;&amp;ocy;&amp;vcy;&amp;acy;&amp;ncy;&amp;icy;&amp;yacy; &amp;icy; &amp;ncy;&amp;acy;&amp;ucy;&amp;kcy;&amp;icy; &amp;Kcy;&amp;CHcy;&amp;Rcy; - &amp;Gcy;&amp;lcy;&amp;acy;&amp;vcy;&amp;ncy;&amp;acy;&amp;yacy; &amp;scy;&amp;tcy;&amp;rcy;&amp;acy;&amp;ncy;&amp;icy;&amp;tscy;&amp;acy;"/>
          <p:cNvPicPr>
            <a:picLocks noChangeAspect="1" noChangeArrowheads="1"/>
          </p:cNvPicPr>
          <p:nvPr userDrawn="1"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5786454"/>
            <a:ext cx="2369398" cy="817226"/>
          </a:xfrm>
          <a:prstGeom prst="rect">
            <a:avLst/>
          </a:prstGeom>
          <a:noFill/>
        </p:spPr>
      </p:pic>
      <p:pic>
        <p:nvPicPr>
          <p:cNvPr id="9218" name="Picture 2" descr="&amp;Mcy;&amp;iecy;&amp;zhcy;&amp;pcy;&amp;ocy;&amp;scy;&amp;iecy;&amp;lcy;&amp;iecy;&amp;ncy;&amp;chcy;&amp;iecy;&amp;scy;&amp;kcy;&amp;acy;&amp;yacy; &amp;bcy;&amp;icy;&amp;bcy;&amp;lcy;&amp;icy;&amp;ocy;&amp;tcy;&amp;iecy;&amp;kcy;&amp;acy; &amp;icy;&amp;mcy;.&amp;Mcy;.&amp;YAcy;.&amp;Dcy;&amp;icy;&amp;iecy;&amp;vcy;&amp;acy; - &amp;Gcy;&amp;lcy;&amp;acy;&amp;vcy;&amp;ncy;&amp;acy;&amp;yacy; &amp;scy;&amp;tcy;&amp;rcy;&amp;acy;&amp;ncy;&amp;icy;&amp;tscy;&amp;acy;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4500570"/>
            <a:ext cx="4419322" cy="206740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58562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9F70815-5E76-4A3E-A66D-AB77B150E8D2}" type="datetimeFigureOut">
              <a:rPr lang="ru-RU">
                <a:solidFill>
                  <a:prstClr val="black"/>
                </a:solidFill>
              </a:rPr>
              <a:pPr/>
              <a:t>05.05.2019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1DBF939-F0EC-4A55-A7BA-73C67C3F568E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00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9F70815-5E76-4A3E-A66D-AB77B150E8D2}" type="datetimeFigureOut">
              <a:rPr lang="ru-RU">
                <a:solidFill>
                  <a:prstClr val="black"/>
                </a:solidFill>
              </a:rPr>
              <a:pPr/>
              <a:t>05.05.2019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1DBF939-F0EC-4A55-A7BA-73C67C3F568E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911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9F70815-5E76-4A3E-A66D-AB77B150E8D2}" type="datetimeFigureOut">
              <a:rPr lang="ru-RU">
                <a:solidFill>
                  <a:prstClr val="black"/>
                </a:solidFill>
              </a:rPr>
              <a:pPr/>
              <a:t>05.05.2019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1DBF939-F0EC-4A55-A7BA-73C67C3F568E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73859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9F70815-5E76-4A3E-A66D-AB77B150E8D2}" type="datetimeFigureOut">
              <a:rPr lang="ru-RU">
                <a:solidFill>
                  <a:prstClr val="black"/>
                </a:solidFill>
              </a:rPr>
              <a:pPr/>
              <a:t>05.05.2019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1DBF939-F0EC-4A55-A7BA-73C67C3F568E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0301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9F70815-5E76-4A3E-A66D-AB77B150E8D2}" type="datetimeFigureOut">
              <a:rPr lang="ru-RU">
                <a:solidFill>
                  <a:prstClr val="black"/>
                </a:solidFill>
              </a:rPr>
              <a:pPr/>
              <a:t>05.05.2019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1DBF939-F0EC-4A55-A7BA-73C67C3F568E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4637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9F70815-5E76-4A3E-A66D-AB77B150E8D2}" type="datetimeFigureOut">
              <a:rPr lang="ru-RU">
                <a:solidFill>
                  <a:prstClr val="black"/>
                </a:solidFill>
              </a:rPr>
              <a:pPr/>
              <a:t>05.05.2019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1DBF939-F0EC-4A55-A7BA-73C67C3F568E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9444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&amp;Scy;&amp;tcy;&amp;acy;&amp;rcy;&amp;ycy;&amp;iecy; &amp;bcy;&amp;ucy;&amp;mcy;&amp;acy;&amp;gcy;&amp;icy; &amp;icy;&amp;lcy;&amp;icy; &amp;pcy;&amp;iecy;&amp;rcy;&amp;gcy;&amp;acy;&amp;mcy;&amp;iecy;&amp;ncy;&amp;tcy;&amp;acy; - Stock Illustration Philip Morley #2857300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8" name="Picture 4" descr="&amp;Scy;&amp;tcy;&amp;acy;&amp;rcy;&amp;ycy;&amp;iecy; &amp;bcy;&amp;ucy;&amp;mcy;&amp;acy;&amp;gcy;&amp;icy; &amp;icy;&amp;lcy;&amp;icy; &amp;pcy;&amp;iecy;&amp;rcy;&amp;gcy;&amp;acy;&amp;mcy;&amp;iecy;&amp;ncy;&amp;tcy;&amp;acy; - Stock Illustration Philip Morley #2857300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frame">
            <a:avLst>
              <a:gd name="adj1" fmla="val 5430"/>
            </a:avLst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  <p:extLst>
      <p:ext uri="{BB962C8B-B14F-4D97-AF65-F5344CB8AC3E}">
        <p14:creationId xmlns:p14="http://schemas.microsoft.com/office/powerpoint/2010/main" val="2759502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851920" y="1096546"/>
            <a:ext cx="43924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Не детское лицо войны.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355976" y="2543096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Arial" pitchFamily="34" charset="0"/>
                <a:cs typeface="Arial" pitchFamily="34" charset="0"/>
              </a:rPr>
              <a:t>Страшные цифры.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851920" y="328498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b="1" dirty="0">
                <a:latin typeface="Arial" pitchFamily="34" charset="0"/>
                <a:cs typeface="Arial" pitchFamily="34" charset="0"/>
              </a:rPr>
              <a:t>…Горели фашистские печи, </a:t>
            </a:r>
          </a:p>
          <a:p>
            <a:pPr lvl="0"/>
            <a:r>
              <a:rPr lang="ru-RU" b="1" dirty="0">
                <a:latin typeface="Arial" pitchFamily="34" charset="0"/>
                <a:cs typeface="Arial" pitchFamily="34" charset="0"/>
              </a:rPr>
              <a:t>Хлестали фашистские плети, </a:t>
            </a:r>
          </a:p>
          <a:p>
            <a:pPr lvl="0"/>
            <a:r>
              <a:rPr lang="ru-RU" b="1" dirty="0">
                <a:latin typeface="Arial" pitchFamily="34" charset="0"/>
                <a:cs typeface="Arial" pitchFamily="34" charset="0"/>
              </a:rPr>
              <a:t>Кричали и плакали дети, </a:t>
            </a:r>
          </a:p>
          <a:p>
            <a:pPr lvl="0"/>
            <a:r>
              <a:rPr lang="ru-RU" b="1" dirty="0">
                <a:latin typeface="Arial" pitchFamily="34" charset="0"/>
                <a:cs typeface="Arial" pitchFamily="34" charset="0"/>
              </a:rPr>
              <a:t>Сквозь слезы зовя матерей… </a:t>
            </a:r>
          </a:p>
        </p:txBody>
      </p:sp>
    </p:spTree>
    <p:extLst>
      <p:ext uri="{BB962C8B-B14F-4D97-AF65-F5344CB8AC3E}">
        <p14:creationId xmlns:p14="http://schemas.microsoft.com/office/powerpoint/2010/main" val="4517569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Администратор\Desktop\концлагерь\a0186bb2e28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757796"/>
            <a:ext cx="4320480" cy="4543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004048" y="908720"/>
            <a:ext cx="352839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Arial" pitchFamily="34" charset="0"/>
                <a:cs typeface="Arial" pitchFamily="34" charset="0"/>
              </a:rPr>
              <a:t>Комиссия разделила  632 детских трупа по возрастным группам:</a:t>
            </a:r>
          </a:p>
          <a:p>
            <a:r>
              <a:rPr lang="ru-RU" b="1" dirty="0">
                <a:latin typeface="Arial" pitchFamily="34" charset="0"/>
                <a:cs typeface="Arial" pitchFamily="34" charset="0"/>
              </a:rPr>
              <a:t>а) детей грудного возраста – 114</a:t>
            </a:r>
          </a:p>
          <a:p>
            <a:r>
              <a:rPr lang="ru-RU" b="1" dirty="0">
                <a:latin typeface="Arial" pitchFamily="34" charset="0"/>
                <a:cs typeface="Arial" pitchFamily="34" charset="0"/>
              </a:rPr>
              <a:t>б) детей от 1 до 3-х лет – 106</a:t>
            </a:r>
          </a:p>
          <a:p>
            <a:r>
              <a:rPr lang="ru-RU" b="1" dirty="0">
                <a:latin typeface="Arial" pitchFamily="34" charset="0"/>
                <a:cs typeface="Arial" pitchFamily="34" charset="0"/>
              </a:rPr>
              <a:t>в) детей от 3-х до 5-и лет – 91</a:t>
            </a:r>
          </a:p>
          <a:p>
            <a:r>
              <a:rPr lang="ru-RU" b="1" dirty="0">
                <a:latin typeface="Arial" pitchFamily="34" charset="0"/>
                <a:cs typeface="Arial" pitchFamily="34" charset="0"/>
              </a:rPr>
              <a:t>г) детей от 5-и до 8-и лет – 117</a:t>
            </a:r>
          </a:p>
          <a:p>
            <a:r>
              <a:rPr lang="ru-RU" b="1" dirty="0">
                <a:latin typeface="Arial" pitchFamily="34" charset="0"/>
                <a:cs typeface="Arial" pitchFamily="34" charset="0"/>
              </a:rPr>
              <a:t>д) детей от 8-и до 10-и лет – 160</a:t>
            </a:r>
          </a:p>
          <a:p>
            <a:r>
              <a:rPr lang="ru-RU" b="1" dirty="0">
                <a:latin typeface="Arial" pitchFamily="34" charset="0"/>
                <a:cs typeface="Arial" pitchFamily="34" charset="0"/>
              </a:rPr>
              <a:t>е) детей свыше 10-и лет – 44 </a:t>
            </a:r>
          </a:p>
        </p:txBody>
      </p:sp>
    </p:spTree>
    <p:extLst>
      <p:ext uri="{BB962C8B-B14F-4D97-AF65-F5344CB8AC3E}">
        <p14:creationId xmlns:p14="http://schemas.microsoft.com/office/powerpoint/2010/main" val="40695560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55285" y="3856983"/>
            <a:ext cx="76683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Arial" pitchFamily="34" charset="0"/>
                <a:cs typeface="Arial" pitchFamily="34" charset="0"/>
              </a:rPr>
              <a:t>. </a:t>
            </a:r>
          </a:p>
          <a:p>
            <a:endParaRPr lang="ru-RU" sz="2000" b="1" dirty="0"/>
          </a:p>
        </p:txBody>
      </p:sp>
      <p:pic>
        <p:nvPicPr>
          <p:cNvPr id="6146" name="Picture 2" descr="G:\завтра\1389734329_concentration-salaspils-1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2146" y="1554680"/>
            <a:ext cx="4019428" cy="2679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G:\завтра\1389734382_concentration-salaspils-1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7995" y="620688"/>
            <a:ext cx="3825769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99592" y="4869160"/>
            <a:ext cx="63367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Arial" pitchFamily="34" charset="0"/>
                <a:cs typeface="Arial" pitchFamily="34" charset="0"/>
              </a:rPr>
              <a:t>Сохранившийся фундамент под бараком для детей</a:t>
            </a:r>
          </a:p>
        </p:txBody>
      </p:sp>
    </p:spTree>
    <p:extLst>
      <p:ext uri="{BB962C8B-B14F-4D97-AF65-F5344CB8AC3E}">
        <p14:creationId xmlns:p14="http://schemas.microsoft.com/office/powerpoint/2010/main" val="27074398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Администратор\Desktop\концлагерь\02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3933" y="388313"/>
            <a:ext cx="3862228" cy="2896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73933" y="3651441"/>
            <a:ext cx="363589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Arial" pitchFamily="34" charset="0"/>
                <a:cs typeface="Arial" pitchFamily="34" charset="0"/>
              </a:rPr>
              <a:t>На входе в мемориал  стоит скульптура девочки - «Беззащитный ребенок». А за спиной у нее  школьный класс</a:t>
            </a:r>
          </a:p>
        </p:txBody>
      </p:sp>
      <p:pic>
        <p:nvPicPr>
          <p:cNvPr id="6" name="Picture 2" descr="C:\Users\Администратор\Desktop\концлагерь\031-700x52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12225" y="403176"/>
            <a:ext cx="3842410" cy="2881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5566032" y="3501008"/>
            <a:ext cx="324653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Arial" pitchFamily="34" charset="0"/>
                <a:cs typeface="Arial" pitchFamily="34" charset="0"/>
              </a:rPr>
              <a:t>мертвый класс… для 1900 узников концлагеря…</a:t>
            </a:r>
          </a:p>
          <a:p>
            <a:r>
              <a:rPr lang="ru-RU" b="1" dirty="0">
                <a:latin typeface="Arial" pitchFamily="34" charset="0"/>
                <a:cs typeface="Arial" pitchFamily="34" charset="0"/>
              </a:rPr>
              <a:t>21парта - 42 ученика. Парты, за которые никто и никогда не сядет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52300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Администратор\Desktop\концлагерь\06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7963" y="381000"/>
            <a:ext cx="7056784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907704" y="4549243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latin typeface="Arial" pitchFamily="34" charset="0"/>
                <a:cs typeface="Arial" pitchFamily="34" charset="0"/>
              </a:rPr>
              <a:t>На школьной доске письмо папеньке от 15-летней Кати Сусаниной с фашистской каторги…</a:t>
            </a:r>
          </a:p>
        </p:txBody>
      </p:sp>
    </p:spTree>
    <p:extLst>
      <p:ext uri="{BB962C8B-B14F-4D97-AF65-F5344CB8AC3E}">
        <p14:creationId xmlns:p14="http://schemas.microsoft.com/office/powerpoint/2010/main" val="10049303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Администратор\Desktop\концлагерь\07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548680"/>
            <a:ext cx="5881464" cy="3749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230292" y="4305115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latin typeface="Arial" pitchFamily="34" charset="0"/>
                <a:cs typeface="Arial" pitchFamily="34" charset="0"/>
              </a:rPr>
              <a:t>С обратной стороны карта детских концлагерей, которые действовали  на территории Белоруссии</a:t>
            </a:r>
          </a:p>
        </p:txBody>
      </p:sp>
    </p:spTree>
    <p:extLst>
      <p:ext uri="{BB962C8B-B14F-4D97-AF65-F5344CB8AC3E}">
        <p14:creationId xmlns:p14="http://schemas.microsoft.com/office/powerpoint/2010/main" val="727706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011543" y="476672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600" b="1" i="1" dirty="0">
                <a:latin typeface="Bookman Old Style" panose="02050604050505020204" pitchFamily="18" charset="0"/>
              </a:rPr>
              <a:t>«Если человечество забывает</a:t>
            </a:r>
          </a:p>
          <a:p>
            <a:pPr algn="ctr"/>
            <a:r>
              <a:rPr lang="ru-RU" sz="3600" b="1" i="1" dirty="0">
                <a:latin typeface="Bookman Old Style" panose="02050604050505020204" pitchFamily="18" charset="0"/>
              </a:rPr>
              <a:t> о прошлой войне, </a:t>
            </a:r>
          </a:p>
          <a:p>
            <a:pPr algn="ctr"/>
            <a:r>
              <a:rPr lang="ru-RU" sz="3600" b="1" i="1" dirty="0">
                <a:latin typeface="Bookman Old Style" panose="02050604050505020204" pitchFamily="18" charset="0"/>
              </a:rPr>
              <a:t>то начинается новая».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16697083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296453" y="1079711"/>
            <a:ext cx="4228434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Arial" pitchFamily="34" charset="0"/>
                <a:cs typeface="Arial" pitchFamily="34" charset="0"/>
              </a:rPr>
              <a:t>Число истребленных детей на территории Латвии - 35 000 человек. Из них  на территории Риги – 6 700, и более 8 000 погибших в гетто. Одно из самых больших захоронений детей на территории Латвии находится в Саласпилсе – 7 000 детей, другое – в лесу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Дрейлини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в Риге, где покоятся порядка 2 000 детей.</a:t>
            </a:r>
          </a:p>
          <a:p>
            <a:r>
              <a:rPr lang="ru-RU" b="1" dirty="0">
                <a:latin typeface="Arial" pitchFamily="34" charset="0"/>
                <a:cs typeface="Arial" pitchFamily="34" charset="0"/>
              </a:rPr>
              <a:t> </a:t>
            </a:r>
          </a:p>
          <a:p>
            <a:pPr algn="just"/>
            <a:endParaRPr lang="ru-RU" sz="1600" b="1" i="1" dirty="0">
              <a:latin typeface="Bookman Old Style" panose="02050604050505020204" pitchFamily="18" charset="0"/>
            </a:endParaRPr>
          </a:p>
        </p:txBody>
      </p:sp>
      <p:pic>
        <p:nvPicPr>
          <p:cNvPr id="7" name="Picture 2" descr="C:\Users\Администратор\Desktop\концлагерь\1665bc38fc4d98f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412776"/>
            <a:ext cx="3511256" cy="2392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0369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1560" y="148478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6" name="Рисунок 5" descr="http://www.rigacv.lv/files/u20/1944_salaspils1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43053" y="599097"/>
            <a:ext cx="3794808" cy="2304256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796291" y="3682817"/>
            <a:ext cx="28396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Arial" pitchFamily="34" charset="0"/>
                <a:cs typeface="Arial" pitchFamily="34" charset="0"/>
              </a:rPr>
              <a:t>САЛАСПИЛС</a:t>
            </a:r>
          </a:p>
        </p:txBody>
      </p:sp>
      <p:pic>
        <p:nvPicPr>
          <p:cNvPr id="2050" name="Picture 2" descr="G:\завтра\3f9e4e007cff8fa41ecf3e958bae5bc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230" y="548680"/>
            <a:ext cx="3810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G:\завтра\0_a9ff3_81deffc6_XL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32505" y="3140968"/>
            <a:ext cx="4215904" cy="2002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32906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Администратор\Desktop\концлагерь\0_baac7_f4a5fce6_XXL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476672"/>
            <a:ext cx="4191654" cy="2849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G:\завтра\79888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1" y="391708"/>
            <a:ext cx="3852846" cy="2317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G:\завтра\0_a9ff4_5dc211aa_L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2996951"/>
            <a:ext cx="2243398" cy="2947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82437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C:\Users\Администратор\Desktop\концлагерь\7110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506222"/>
            <a:ext cx="3377701" cy="2804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G:\завтра\0_aa005_2548ee6b_XL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88249" y="444455"/>
            <a:ext cx="2865300" cy="4280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2634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дминистратор\Desktop\концлагерь\0_c5807_7a92b685_XXL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020" y="683958"/>
            <a:ext cx="3569196" cy="2296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G:\завтра\0_a9fdf_1cf51e93_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683958"/>
            <a:ext cx="2592288" cy="3196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40050" y="3418799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latin typeface="Arial" pitchFamily="34" charset="0"/>
                <a:cs typeface="Arial" pitchFamily="34" charset="0"/>
              </a:rPr>
              <a:t>Постоянный контингент детей в Саласпилсе был в течение 1943 и по 1944 год более 1 000 человек. </a:t>
            </a:r>
          </a:p>
        </p:txBody>
      </p:sp>
    </p:spTree>
    <p:extLst>
      <p:ext uri="{BB962C8B-B14F-4D97-AF65-F5344CB8AC3E}">
        <p14:creationId xmlns:p14="http://schemas.microsoft.com/office/powerpoint/2010/main" val="31320900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Администратор\Desktop\концлагерь\0_ba65c_e2b8d616_XXL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509063"/>
            <a:ext cx="3410082" cy="2548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G:\завтра\0_a9fef_600e011c_XL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589923"/>
            <a:ext cx="2467992" cy="2467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27584" y="3429000"/>
            <a:ext cx="748883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Arial" pitchFamily="34" charset="0"/>
                <a:cs typeface="Arial" pitchFamily="34" charset="0"/>
              </a:rPr>
              <a:t>Смертность среди детей от вышеуказанных причин в среднем составляла 300-400 человек в месяц в течение 1943/44 гг. </a:t>
            </a:r>
          </a:p>
          <a:p>
            <a:r>
              <a:rPr lang="ru-RU" b="1" dirty="0">
                <a:latin typeface="Arial" pitchFamily="34" charset="0"/>
                <a:cs typeface="Arial" pitchFamily="34" charset="0"/>
              </a:rPr>
              <a:t>По предварительным данным в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Саласпилсском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концлагере было истреблено детей в 1942 году свыше 500, в 1943/44 гг. более 6 000 человек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09011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2904406"/>
            <a:ext cx="770485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Arial" pitchFamily="34" charset="0"/>
                <a:cs typeface="Arial" pitchFamily="34" charset="0"/>
              </a:rPr>
              <a:t>Там шло систематическое истребление детей путем:</a:t>
            </a:r>
          </a:p>
          <a:p>
            <a:r>
              <a:rPr lang="ru-RU" b="1" dirty="0">
                <a:latin typeface="Arial" pitchFamily="34" charset="0"/>
                <a:cs typeface="Arial" pitchFamily="34" charset="0"/>
              </a:rPr>
              <a:t>а) организации фабрики крови для нужд немецкой армии ; </a:t>
            </a:r>
          </a:p>
          <a:p>
            <a:r>
              <a:rPr lang="ru-RU" b="1" dirty="0">
                <a:latin typeface="Arial" pitchFamily="34" charset="0"/>
                <a:cs typeface="Arial" pitchFamily="34" charset="0"/>
              </a:rPr>
              <a:t>б) поили детей отравленным кофе;</a:t>
            </a:r>
          </a:p>
          <a:p>
            <a:r>
              <a:rPr lang="ru-RU" b="1" dirty="0">
                <a:latin typeface="Arial" pitchFamily="34" charset="0"/>
                <a:cs typeface="Arial" pitchFamily="34" charset="0"/>
              </a:rPr>
              <a:t>в) больных корью детей купали, от чего они умирали;</a:t>
            </a:r>
          </a:p>
          <a:p>
            <a:r>
              <a:rPr lang="ru-RU" b="1" dirty="0">
                <a:latin typeface="Arial" pitchFamily="34" charset="0"/>
                <a:cs typeface="Arial" pitchFamily="34" charset="0"/>
              </a:rPr>
              <a:t>г) делали детям впрыскивание детской, женской и даже конской мочи. У многих детей гноились и вытекали глаза;</a:t>
            </a:r>
          </a:p>
          <a:p>
            <a:r>
              <a:rPr lang="ru-RU" b="1" dirty="0">
                <a:latin typeface="Arial" pitchFamily="34" charset="0"/>
                <a:cs typeface="Arial" pitchFamily="34" charset="0"/>
              </a:rPr>
              <a:t>д)голых детей в зимнее время гоняли в баню по снегу на расстоянии 500-800 метров и держали в бараках голыми по 4 дня;</a:t>
            </a:r>
          </a:p>
          <a:p>
            <a:r>
              <a:rPr lang="ru-RU" b="1" dirty="0">
                <a:latin typeface="Arial" pitchFamily="34" charset="0"/>
                <a:cs typeface="Arial" pitchFamily="34" charset="0"/>
              </a:rPr>
              <a:t>е) детей калек и получивших увечья вывозили на расстрел.</a:t>
            </a:r>
          </a:p>
        </p:txBody>
      </p:sp>
      <p:pic>
        <p:nvPicPr>
          <p:cNvPr id="4098" name="Picture 2" descr="G:\завтра\0_a9fe9_77915b7a_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470207"/>
            <a:ext cx="1922864" cy="2461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G:\завтра\79888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442608"/>
            <a:ext cx="3148856" cy="2415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7005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Администратор\Desktop\концлагерь\0014-014-Kontslager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4128459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Администратор\Desktop\концлагерь\332429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54700" y="1907305"/>
            <a:ext cx="4154755" cy="3403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31539" y="3636079"/>
            <a:ext cx="405645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Arial" pitchFamily="34" charset="0"/>
                <a:cs typeface="Arial" pitchFamily="34" charset="0"/>
              </a:rPr>
              <a:t>Данные судебно-медицинской комиссии, обследовавшей  территорию</a:t>
            </a:r>
          </a:p>
          <a:p>
            <a:r>
              <a:rPr lang="ru-RU" b="1" dirty="0">
                <a:latin typeface="Arial" pitchFamily="34" charset="0"/>
                <a:cs typeface="Arial" pitchFamily="34" charset="0"/>
              </a:rPr>
              <a:t> гарнизонного кладбища в Саласпилсе.</a:t>
            </a:r>
          </a:p>
        </p:txBody>
      </p:sp>
    </p:spTree>
    <p:extLst>
      <p:ext uri="{BB962C8B-B14F-4D97-AF65-F5344CB8AC3E}">
        <p14:creationId xmlns:p14="http://schemas.microsoft.com/office/powerpoint/2010/main" val="4290190385"/>
      </p:ext>
    </p:extLst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954</TotalTime>
  <Words>414</Words>
  <Application>Microsoft Office PowerPoint</Application>
  <PresentationFormat>Экран (4:3)</PresentationFormat>
  <Paragraphs>50</Paragraphs>
  <Slides>15</Slides>
  <Notes>12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Bookman Old Style</vt:lpstr>
      <vt:lpstr>Calibri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Lenovo</dc:creator>
  <cp:lastModifiedBy>Пользователь Windows</cp:lastModifiedBy>
  <cp:revision>51</cp:revision>
  <dcterms:created xsi:type="dcterms:W3CDTF">2015-04-12T07:53:30Z</dcterms:created>
  <dcterms:modified xsi:type="dcterms:W3CDTF">2019-05-05T20:33:30Z</dcterms:modified>
</cp:coreProperties>
</file>