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aleway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  <p:embeddedFont>
      <p:font typeface="Roboto Mon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22" Type="http://schemas.openxmlformats.org/officeDocument/2006/relationships/font" Target="fonts/RobotoMono-regular.fntdata"/><Relationship Id="rId21" Type="http://schemas.openxmlformats.org/officeDocument/2006/relationships/font" Target="fonts/Lato-boldItalic.fntdata"/><Relationship Id="rId24" Type="http://schemas.openxmlformats.org/officeDocument/2006/relationships/font" Target="fonts/RobotoMono-italic.fntdata"/><Relationship Id="rId23" Type="http://schemas.openxmlformats.org/officeDocument/2006/relationships/font" Target="fonts/RobotoMon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RobotoMon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Raleway-bold.fntdata"/><Relationship Id="rId14" Type="http://schemas.openxmlformats.org/officeDocument/2006/relationships/font" Target="fonts/Raleway-regular.fntdata"/><Relationship Id="rId17" Type="http://schemas.openxmlformats.org/officeDocument/2006/relationships/font" Target="fonts/Raleway-boldItalic.fntdata"/><Relationship Id="rId16" Type="http://schemas.openxmlformats.org/officeDocument/2006/relationships/font" Target="fonts/Raleway-italic.fntdata"/><Relationship Id="rId19" Type="http://schemas.openxmlformats.org/officeDocument/2006/relationships/font" Target="fonts/Lato-bold.fntdata"/><Relationship Id="rId18" Type="http://schemas.openxmlformats.org/officeDocument/2006/relationships/font" Target="fonts/La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a3c89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a3c8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6fa3c898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6fa3c8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6fa3c898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6fa3c89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6fa3c898_0_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6fa3c89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6fa3c898_0_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6fa3c89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c6fa3c898_0_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c6fa3c89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c6fa3c898_0_6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c6fa3c89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6fa3c898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6fa3c89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1108375" y="630225"/>
            <a:ext cx="7963500" cy="260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>
                <a:latin typeface="Times New Roman"/>
                <a:ea typeface="Times New Roman"/>
                <a:cs typeface="Times New Roman"/>
                <a:sym typeface="Times New Roman"/>
              </a:rPr>
              <a:t>Тема: “Я-человек”</a:t>
            </a:r>
            <a:endParaRPr i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3000" u="sng">
                <a:latin typeface="Times New Roman"/>
                <a:ea typeface="Times New Roman"/>
                <a:cs typeface="Times New Roman"/>
                <a:sym typeface="Times New Roman"/>
              </a:rPr>
              <a:t>Возраст воспитанников :4-5 лет</a:t>
            </a:r>
            <a:endParaRPr i="1" sz="3000" u="sng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Проект подготовила: Тара</a:t>
            </a:r>
            <a:r>
              <a:rPr lang="ru"/>
              <a:t>ненко Т. Д.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579425"/>
            <a:ext cx="4045200" cy="165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Обзор</a:t>
            </a:r>
            <a:endParaRPr/>
          </a:p>
        </p:txBody>
      </p:sp>
      <p:sp>
        <p:nvSpPr>
          <p:cNvPr id="79" name="Google Shape;79;p14"/>
          <p:cNvSpPr txBox="1"/>
          <p:nvPr>
            <p:ph idx="2" type="body"/>
          </p:nvPr>
        </p:nvSpPr>
        <p:spPr>
          <a:xfrm>
            <a:off x="4939500" y="240150"/>
            <a:ext cx="3837000" cy="41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Цель: Формировать у детей представление о себе как о члене семьи. Оптимизировать двигательную активность, осознавать свою гендерную принадлежность.</a:t>
            </a:r>
            <a:endParaRPr/>
          </a:p>
        </p:txBody>
      </p:sp>
      <p:pic>
        <p:nvPicPr>
          <p:cNvPr id="80" name="Google Shape;8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73175"/>
            <a:ext cx="4571999" cy="25995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461825" y="1602675"/>
            <a:ext cx="82602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/>
              <a:t>Задачи,                                                                                                                          </a:t>
            </a:r>
            <a:br>
              <a:rPr lang="ru" sz="1600"/>
            </a:br>
            <a:r>
              <a:rPr lang="ru" sz="1600"/>
              <a:t>Воспитательные:   </a:t>
            </a:r>
            <a:br>
              <a:rPr lang="ru" sz="1600"/>
            </a:br>
            <a:r>
              <a:rPr lang="ru" sz="1600"/>
              <a:t> Приобщать к элементарным общепринятым нормам и правилам взаимоотношений со сверстниками и взрослыми, прививать навыки безопасного отношения к своему организму.   </a:t>
            </a:r>
            <a:br>
              <a:rPr lang="ru" sz="1600"/>
            </a:br>
            <a:r>
              <a:rPr lang="ru" sz="1600"/>
              <a:t>Развивающие:                                                                                                                         </a:t>
            </a:r>
            <a:br>
              <a:rPr lang="ru" sz="1600"/>
            </a:br>
            <a:r>
              <a:rPr lang="ru" sz="1600"/>
              <a:t>Развивать зрительное, слуховое,  тактильное восприятие детей.  </a:t>
            </a:r>
            <a:br>
              <a:rPr lang="ru" sz="1600"/>
            </a:br>
            <a:r>
              <a:rPr lang="ru" sz="1600"/>
              <a:t>Образовательные:                                                                                                                     </a:t>
            </a:r>
            <a:br>
              <a:rPr lang="ru" sz="1600"/>
            </a:br>
            <a:r>
              <a:rPr lang="ru" sz="1600"/>
              <a:t>Вовлекать в диалог, способствовать формированию потребности делиться впечатлениями. </a:t>
            </a:r>
            <a:br>
              <a:rPr lang="ru" sz="1600"/>
            </a:br>
            <a:endParaRPr sz="1600"/>
          </a:p>
          <a:p>
            <a:pPr indent="0" lvl="0" marL="45720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b="1" lang="ru" sz="4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Подготовительный этап</a:t>
            </a:r>
            <a:endParaRPr b="1" sz="4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b="1" lang="ru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Предварительная беседа с врачом, музыкальным руководителем. Подборка атрибутов, пособий, дидактических игр. 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1437" y="2571743"/>
            <a:ext cx="3841126" cy="2571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87925" y="-50"/>
            <a:ext cx="8334000" cy="5143500"/>
          </a:xfrm>
          <a:prstGeom prst="rect">
            <a:avLst/>
          </a:prstGeom>
          <a:solidFill>
            <a:srgbClr val="FF9900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solidFill>
                  <a:schemeClr val="lt1"/>
                </a:solidFill>
              </a:rPr>
              <a:t>Основной этап</a:t>
            </a:r>
            <a:endParaRPr sz="440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Char char="●"/>
            </a:pPr>
            <a:r>
              <a:rPr b="0" lang="ru">
                <a:solidFill>
                  <a:schemeClr val="lt1"/>
                </a:solidFill>
              </a:rPr>
              <a:t>Образовательная область “Познание” (Ознакомление с окружающим миром) </a:t>
            </a:r>
            <a:endParaRPr b="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u">
                <a:solidFill>
                  <a:schemeClr val="lt1"/>
                </a:solidFill>
              </a:rPr>
              <a:t>“Я-человек “</a:t>
            </a:r>
            <a:endParaRPr b="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Char char="●"/>
            </a:pPr>
            <a:r>
              <a:rPr b="0" lang="ru">
                <a:solidFill>
                  <a:schemeClr val="lt1"/>
                </a:solidFill>
              </a:rPr>
              <a:t>Просмотр отрывка мультфильма “Мойдодыр” по произведению К. Чуковского</a:t>
            </a:r>
            <a:endParaRPr b="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Char char="●"/>
            </a:pPr>
            <a:r>
              <a:rPr b="0" lang="ru">
                <a:solidFill>
                  <a:schemeClr val="lt1"/>
                </a:solidFill>
              </a:rPr>
              <a:t>Театрально-игровая деятельность “Мы в городе родились”</a:t>
            </a:r>
            <a:endParaRPr b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/>
        </p:nvSpPr>
        <p:spPr>
          <a:xfrm>
            <a:off x="713025" y="554175"/>
            <a:ext cx="4191600" cy="39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Самостоятельная деятельность </a:t>
            </a:r>
            <a:br>
              <a:rPr lang="ru"/>
            </a:br>
            <a:r>
              <a:rPr lang="ru"/>
              <a:t>1.	Музыкально-ритмическая композиция «Едем к бабушке в деревню» (А. Буренина) </a:t>
            </a:r>
            <a:br>
              <a:rPr lang="ru"/>
            </a:br>
            <a:r>
              <a:rPr lang="ru"/>
              <a:t>2.	2. Дидактические игры:  «Скажи ласково свое имя», </a:t>
            </a:r>
            <a:br>
              <a:rPr lang="ru"/>
            </a:br>
            <a:r>
              <a:rPr lang="ru"/>
              <a:t>«Дружная семейка» </a:t>
            </a:r>
            <a:br>
              <a:rPr lang="ru"/>
            </a:br>
            <a:r>
              <a:rPr lang="ru"/>
              <a:t>3.	3. Сюжетно-ролевые игры «Семья», «В гостях у Айболита» </a:t>
            </a:r>
            <a:br>
              <a:rPr lang="ru"/>
            </a:br>
            <a:r>
              <a:rPr lang="ru"/>
              <a:t>4.	4. Художественное творчество (аппликация) в технике бумажные комочки «Красивый букет» </a:t>
            </a:r>
            <a:br>
              <a:rPr lang="ru"/>
            </a:br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8770" y="554175"/>
            <a:ext cx="3048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Взаимодействие с родителями </a:t>
            </a:r>
            <a:endParaRPr/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3232727" y="1595775"/>
            <a:ext cx="54990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ru" sz="2200">
                <a:solidFill>
                  <a:srgbClr val="000000"/>
                </a:solidFill>
              </a:rPr>
              <a:t>Анкетирование родителей “Режим дня-это… “</a:t>
            </a:r>
            <a:endParaRPr sz="2200">
              <a:solidFill>
                <a:srgbClr val="000000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ru" sz="2200">
                <a:solidFill>
                  <a:srgbClr val="000000"/>
                </a:solidFill>
              </a:rPr>
              <a:t>Выставка “Умелые ручки”</a:t>
            </a:r>
            <a:endParaRPr sz="2200">
              <a:solidFill>
                <a:srgbClr val="000000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ru" sz="2200">
                <a:solidFill>
                  <a:srgbClr val="000000"/>
                </a:solidFill>
              </a:rPr>
              <a:t>Составление описательных рассказов “Я выбираю добро”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11350"/>
            <a:ext cx="2259743" cy="3386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>
            <p:ph idx="2" type="body"/>
          </p:nvPr>
        </p:nvSpPr>
        <p:spPr>
          <a:xfrm>
            <a:off x="4939500" y="0"/>
            <a:ext cx="3837000" cy="441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u="sng">
                <a:latin typeface="Roboto Mono"/>
                <a:ea typeface="Roboto Mono"/>
                <a:cs typeface="Roboto Mono"/>
                <a:sym typeface="Roboto Mono"/>
              </a:rPr>
              <a:t>Заключительный этап</a:t>
            </a:r>
            <a:endParaRPr sz="2400" u="sng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Совместный досуг “Чудо-человек”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Ожидаемый результат: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Систематизация знаний о человеке,</a:t>
            </a:r>
            <a:r>
              <a:rPr lang="ru"/>
              <a:t> его гендерной принадлежности. </a:t>
            </a:r>
            <a:endParaRPr/>
          </a:p>
        </p:txBody>
      </p:sp>
      <p:pic>
        <p:nvPicPr>
          <p:cNvPr id="115" name="Google Shape;1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64750"/>
            <a:ext cx="4359574" cy="308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