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7" r:id="rId2"/>
    <p:sldId id="266" r:id="rId3"/>
    <p:sldId id="257" r:id="rId4"/>
    <p:sldId id="258" r:id="rId5"/>
    <p:sldId id="259" r:id="rId6"/>
    <p:sldId id="260" r:id="rId7"/>
    <p:sldId id="261" r:id="rId8"/>
    <p:sldId id="268"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B75ED5-615D-4A26-BBE6-34F2BE97B52F}" type="datetimeFigureOut">
              <a:rPr lang="ru-RU" smtClean="0"/>
              <a:t>05.05.2019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1F8F65-4A6F-4A2E-9577-B43CDA8D9774}" type="slidenum">
              <a:rPr lang="ru-RU" smtClean="0"/>
              <a:t>‹#›</a:t>
            </a:fld>
            <a:endParaRPr lang="ru-RU"/>
          </a:p>
        </p:txBody>
      </p:sp>
    </p:spTree>
    <p:extLst>
      <p:ext uri="{BB962C8B-B14F-4D97-AF65-F5344CB8AC3E}">
        <p14:creationId xmlns:p14="http://schemas.microsoft.com/office/powerpoint/2010/main" val="2002059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390944-9BE1-4F54-A7EB-2CD71AD470F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1258369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390944-9BE1-4F54-A7EB-2CD71AD470F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185119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390944-9BE1-4F54-A7EB-2CD71AD470F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3187631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390944-9BE1-4F54-A7EB-2CD71AD470F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1093026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390944-9BE1-4F54-A7EB-2CD71AD470F6}" type="datetimeFigureOut">
              <a:rPr lang="ru-RU" smtClean="0"/>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3649651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390944-9BE1-4F54-A7EB-2CD71AD470F6}" type="datetimeFigureOut">
              <a:rPr lang="ru-RU" smtClean="0"/>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4072004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390944-9BE1-4F54-A7EB-2CD71AD470F6}" type="datetimeFigureOut">
              <a:rPr lang="ru-RU" smtClean="0"/>
              <a:t>05.05.2019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4261124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390944-9BE1-4F54-A7EB-2CD71AD470F6}" type="datetimeFigureOut">
              <a:rPr lang="ru-RU" smtClean="0"/>
              <a:t>05.05.2019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157367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390944-9BE1-4F54-A7EB-2CD71AD470F6}" type="datetimeFigureOut">
              <a:rPr lang="ru-RU" smtClean="0"/>
              <a:t>05.05.2019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763266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8390944-9BE1-4F54-A7EB-2CD71AD470F6}" type="datetimeFigureOut">
              <a:rPr lang="ru-RU" smtClean="0"/>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2388380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8390944-9BE1-4F54-A7EB-2CD71AD470F6}" type="datetimeFigureOut">
              <a:rPr lang="ru-RU" smtClean="0"/>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0C5E08-FED2-49FE-9AFF-71DDA253CFD7}" type="slidenum">
              <a:rPr lang="ru-RU" smtClean="0"/>
              <a:t>‹#›</a:t>
            </a:fld>
            <a:endParaRPr lang="ru-RU"/>
          </a:p>
        </p:txBody>
      </p:sp>
    </p:spTree>
    <p:extLst>
      <p:ext uri="{BB962C8B-B14F-4D97-AF65-F5344CB8AC3E}">
        <p14:creationId xmlns:p14="http://schemas.microsoft.com/office/powerpoint/2010/main" val="3489188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390944-9BE1-4F54-A7EB-2CD71AD470F6}" type="datetimeFigureOut">
              <a:rPr lang="ru-RU" smtClean="0"/>
              <a:t>05.05.2019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C5E08-FED2-49FE-9AFF-71DDA253CFD7}" type="slidenum">
              <a:rPr lang="ru-RU" smtClean="0"/>
              <a:t>‹#›</a:t>
            </a:fld>
            <a:endParaRPr lang="ru-RU"/>
          </a:p>
        </p:txBody>
      </p:sp>
    </p:spTree>
    <p:extLst>
      <p:ext uri="{BB962C8B-B14F-4D97-AF65-F5344CB8AC3E}">
        <p14:creationId xmlns:p14="http://schemas.microsoft.com/office/powerpoint/2010/main" val="4002687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dirty="0" smtClean="0">
                <a:solidFill>
                  <a:srgbClr val="0070C0"/>
                </a:solidFill>
                <a:latin typeface="Times New Roman" panose="02020603050405020304" pitchFamily="18" charset="0"/>
                <a:cs typeface="Times New Roman" panose="02020603050405020304" pitchFamily="18" charset="0"/>
              </a:rPr>
              <a:t>                    ГБДОУ Д/С Красносельского района Санкт-Петербурга «Жемчужинка»</a:t>
            </a:r>
            <a:endParaRPr lang="ru-RU" sz="2400" dirty="0">
              <a:solidFill>
                <a:srgbClr val="0070C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87354" y="1429788"/>
            <a:ext cx="9498843" cy="5237809"/>
          </a:xfrm>
        </p:spPr>
        <p:txBody>
          <a:bodyPr>
            <a:normAutofit/>
          </a:bodyPr>
          <a:lstStyle/>
          <a:p>
            <a:pPr marL="0" indent="0">
              <a:buNone/>
            </a:pPr>
            <a:endParaRPr lang="ru-RU" dirty="0"/>
          </a:p>
          <a:p>
            <a:pPr marL="0" indent="0" algn="ctr">
              <a:buNone/>
            </a:pPr>
            <a:r>
              <a:rPr lang="ru-RU" sz="2000" dirty="0" smtClean="0">
                <a:latin typeface="Times New Roman" panose="02020603050405020304" pitchFamily="18" charset="0"/>
                <a:cs typeface="Times New Roman" panose="02020603050405020304" pitchFamily="18" charset="0"/>
              </a:rPr>
              <a:t>         Презентация </a:t>
            </a:r>
            <a:r>
              <a:rPr lang="en-US" sz="2000" dirty="0" smtClean="0">
                <a:latin typeface="Times New Roman" panose="02020603050405020304" pitchFamily="18" charset="0"/>
                <a:cs typeface="Times New Roman" panose="02020603050405020304" pitchFamily="18" charset="0"/>
              </a:rPr>
              <a:t>H</a:t>
            </a:r>
            <a:r>
              <a:rPr lang="ru-RU" sz="2000" dirty="0" smtClean="0">
                <a:latin typeface="Times New Roman" panose="02020603050405020304" pitchFamily="18" charset="0"/>
                <a:cs typeface="Times New Roman" panose="02020603050405020304" pitchFamily="18" charset="0"/>
              </a:rPr>
              <a:t>ОД по развитию речи                                        </a:t>
            </a:r>
          </a:p>
          <a:p>
            <a:pPr marL="0" indent="0" algn="ctr">
              <a:buNone/>
            </a:pPr>
            <a:r>
              <a:rPr lang="ru-RU" sz="2000" dirty="0" smtClean="0">
                <a:solidFill>
                  <a:srgbClr val="002060"/>
                </a:solidFill>
                <a:latin typeface="Times New Roman" panose="02020603050405020304" pitchFamily="18" charset="0"/>
                <a:cs typeface="Times New Roman" panose="02020603050405020304" pitchFamily="18" charset="0"/>
              </a:rPr>
              <a:t> «Девочка с лыжами».</a:t>
            </a:r>
          </a:p>
          <a:p>
            <a:pPr marL="0" indent="0" algn="ctr">
              <a:buNone/>
            </a:pPr>
            <a:r>
              <a:rPr lang="ru-RU" sz="2000" dirty="0" smtClean="0">
                <a:latin typeface="Times New Roman" panose="02020603050405020304" pitchFamily="18" charset="0"/>
                <a:cs typeface="Times New Roman" panose="02020603050405020304" pitchFamily="18" charset="0"/>
              </a:rPr>
              <a:t>     средняя группа</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smtClean="0">
                <a:latin typeface="Times New Roman" panose="02020603050405020304" pitchFamily="18" charset="0"/>
                <a:cs typeface="Times New Roman" panose="02020603050405020304" pitchFamily="18" charset="0"/>
              </a:rPr>
              <a:t>                                                                                                   </a:t>
            </a:r>
          </a:p>
          <a:p>
            <a:pPr marL="0" indent="0">
              <a:buNone/>
            </a:pP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Автор:  Воспитатель</a:t>
            </a:r>
          </a:p>
          <a:p>
            <a:pPr marL="0" indent="0">
              <a:buNone/>
            </a:pP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Васильева Т. Т.</a:t>
            </a:r>
          </a:p>
          <a:p>
            <a:pPr marL="0" indent="0">
              <a:buNone/>
            </a:pPr>
            <a:r>
              <a:rPr lang="ru-RU" sz="2000" dirty="0" smtClean="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3386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69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2509" y="365125"/>
            <a:ext cx="11269683" cy="1325563"/>
          </a:xfrm>
        </p:spPr>
        <p:txBody>
          <a:bodyPr>
            <a:noAutofit/>
          </a:bodyPr>
          <a:lstStyle/>
          <a:p>
            <a:pPr marL="342900" indent="-342900">
              <a:buFont typeface="Arial" panose="020B0604020202020204" pitchFamily="34" charset="0"/>
              <a:buChar char="•"/>
            </a:pPr>
            <a:r>
              <a:rPr lang="ru-RU" sz="2000" b="1" dirty="0" smtClean="0">
                <a:latin typeface="Times New Roman" panose="02020603050405020304" pitchFamily="18" charset="0"/>
                <a:cs typeface="Times New Roman" panose="02020603050405020304" pitchFamily="18" charset="0"/>
              </a:rPr>
              <a:t>Цель</a:t>
            </a:r>
            <a:r>
              <a:rPr lang="ru-RU" sz="2000" b="1" dirty="0" smtClean="0"/>
              <a:t>: </a:t>
            </a:r>
            <a:r>
              <a:rPr lang="ru-RU" sz="2000" dirty="0" smtClean="0">
                <a:latin typeface="Times New Roman" panose="02020603050405020304" pitchFamily="18" charset="0"/>
                <a:cs typeface="Times New Roman" panose="02020603050405020304" pitchFamily="18" charset="0"/>
              </a:rPr>
              <a:t>Продолжать </a:t>
            </a:r>
            <a:r>
              <a:rPr lang="ru-RU" sz="2000" dirty="0">
                <a:latin typeface="Times New Roman" panose="02020603050405020304" pitchFamily="18" charset="0"/>
                <a:cs typeface="Times New Roman" panose="02020603050405020304" pitchFamily="18" charset="0"/>
              </a:rPr>
              <a:t>учить детей использовать графический план при составлении описательных рассказов, придумывая события предшествующие и последующие изображенным; Упражнять в подборе определений к существительным; Формировать навыки связности, развернутости, непрерывности высказывания. Воспитывать внимание к речи педагога и других детей.</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3755" y="1690688"/>
            <a:ext cx="11697195" cy="4923867"/>
          </a:xfrm>
        </p:spPr>
        <p:txBody>
          <a:bodyPr>
            <a:normAutofit/>
          </a:bodyPr>
          <a:lstStyle/>
          <a:p>
            <a:r>
              <a:rPr lang="ru-RU" sz="2000" b="1" dirty="0" smtClean="0">
                <a:latin typeface="Times New Roman" panose="02020603050405020304" pitchFamily="18" charset="0"/>
                <a:cs typeface="Times New Roman" panose="02020603050405020304" pitchFamily="18" charset="0"/>
              </a:rPr>
              <a:t> Задачи развивающие: </a:t>
            </a:r>
            <a:r>
              <a:rPr lang="ru-RU" sz="2000" dirty="0" smtClean="0">
                <a:latin typeface="Times New Roman" panose="02020603050405020304" pitchFamily="18" charset="0"/>
                <a:cs typeface="Times New Roman" panose="02020603050405020304" pitchFamily="18" charset="0"/>
              </a:rPr>
              <a:t>Задачи </a:t>
            </a:r>
            <a:r>
              <a:rPr lang="ru-RU" sz="2000" dirty="0">
                <a:latin typeface="Times New Roman" panose="02020603050405020304" pitchFamily="18" charset="0"/>
                <a:cs typeface="Times New Roman" panose="02020603050405020304" pitchFamily="18" charset="0"/>
              </a:rPr>
              <a:t>Развивающие:</a:t>
            </a:r>
          </a:p>
          <a:p>
            <a:r>
              <a:rPr lang="ru-RU" sz="2000" dirty="0">
                <a:latin typeface="Times New Roman" panose="02020603050405020304" pitchFamily="18" charset="0"/>
                <a:cs typeface="Times New Roman" panose="02020603050405020304" pitchFamily="18" charset="0"/>
              </a:rPr>
              <a:t>- продолжать развивать</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мышление, речь, воображение, память, словарный запас детей</a:t>
            </a:r>
            <a:r>
              <a:rPr lang="ru-RU" sz="2000" i="1"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a:t>
            </a:r>
          </a:p>
          <a:p>
            <a:r>
              <a:rPr lang="ru-RU" sz="2000" dirty="0">
                <a:latin typeface="Times New Roman" panose="02020603050405020304" pitchFamily="18" charset="0"/>
                <a:cs typeface="Times New Roman" panose="02020603050405020304" pitchFamily="18" charset="0"/>
              </a:rPr>
              <a:t>- развивать художественное творчество </a:t>
            </a:r>
            <a:r>
              <a:rPr lang="ru-RU" sz="2000" dirty="0" smtClean="0">
                <a:latin typeface="Times New Roman" panose="02020603050405020304" pitchFamily="18" charset="0"/>
                <a:cs typeface="Times New Roman" panose="02020603050405020304" pitchFamily="18" charset="0"/>
              </a:rPr>
              <a:t>детей.</a:t>
            </a:r>
            <a:endParaRPr lang="ru-RU"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Предварительная работа</a:t>
            </a:r>
            <a:r>
              <a:rPr lang="ru-RU" sz="2000" dirty="0" smtClean="0">
                <a:latin typeface="Times New Roman" panose="02020603050405020304" pitchFamily="18" charset="0"/>
                <a:cs typeface="Times New Roman" panose="02020603050405020304" pitchFamily="18" charset="0"/>
              </a:rPr>
              <a:t>: Беседа с детьми на тему «Зима».</a:t>
            </a:r>
          </a:p>
          <a:p>
            <a:pPr marL="0" indent="0">
              <a:buNone/>
            </a:pP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Словарная работа: </a:t>
            </a:r>
            <a:r>
              <a:rPr lang="ru-RU" sz="2000" i="1" dirty="0" smtClean="0">
                <a:latin typeface="Times New Roman" panose="02020603050405020304" pitchFamily="18" charset="0"/>
                <a:cs typeface="Times New Roman" panose="02020603050405020304" pitchFamily="18" charset="0"/>
              </a:rPr>
              <a:t>«</a:t>
            </a:r>
            <a:r>
              <a:rPr lang="ru-RU" sz="2000" i="1" dirty="0">
                <a:latin typeface="Times New Roman" panose="02020603050405020304" pitchFamily="18" charset="0"/>
                <a:cs typeface="Times New Roman" panose="02020603050405020304" pitchFamily="18" charset="0"/>
              </a:rPr>
              <a:t>лазурный», «Обледеневшие»</a:t>
            </a:r>
            <a:r>
              <a:rPr lang="ru-RU" sz="2000" dirty="0">
                <a:latin typeface="Times New Roman" panose="02020603050405020304" pitchFamily="18" charset="0"/>
                <a:cs typeface="Times New Roman" panose="02020603050405020304" pitchFamily="18" charset="0"/>
              </a:rPr>
              <a:t>. </a:t>
            </a:r>
          </a:p>
          <a:p>
            <a:r>
              <a:rPr lang="ru-RU" sz="2000" b="1" dirty="0" smtClean="0">
                <a:latin typeface="Times New Roman" panose="02020603050405020304" pitchFamily="18" charset="0"/>
                <a:cs typeface="Times New Roman" panose="02020603050405020304" pitchFamily="18" charset="0"/>
              </a:rPr>
              <a:t>Оборудование</a:t>
            </a:r>
            <a:r>
              <a:rPr lang="ru-RU" sz="2000" b="1"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фланелеграф</a:t>
            </a:r>
            <a:r>
              <a:rPr lang="ru-RU" sz="2000" dirty="0">
                <a:latin typeface="Times New Roman" panose="02020603050405020304" pitchFamily="18" charset="0"/>
                <a:cs typeface="Times New Roman" panose="02020603050405020304" pitchFamily="18" charset="0"/>
              </a:rPr>
              <a:t>, иллюстрации по теме, настольные игры, </a:t>
            </a:r>
            <a:r>
              <a:rPr lang="ru-RU" sz="2000" dirty="0" smtClean="0">
                <a:latin typeface="Times New Roman" panose="02020603050405020304" pitchFamily="18" charset="0"/>
                <a:cs typeface="Times New Roman" panose="02020603050405020304" pitchFamily="18" charset="0"/>
              </a:rPr>
              <a:t>карандаши.</a:t>
            </a: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5365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6509982" y="986118"/>
            <a:ext cx="5117911" cy="5190845"/>
          </a:xfrm>
        </p:spPr>
        <p:txBody>
          <a:bodyPr>
            <a:normAutofit/>
          </a:bodyPr>
          <a:lstStyle/>
          <a:p>
            <a:pPr marL="0" indent="0" algn="ctr">
              <a:buNone/>
            </a:pPr>
            <a:r>
              <a:rPr lang="ru-RU" dirty="0" smtClean="0">
                <a:solidFill>
                  <a:srgbClr val="FF0000"/>
                </a:solidFill>
                <a:latin typeface="Times New Roman" panose="02020603050405020304" pitchFamily="18" charset="0"/>
                <a:cs typeface="Times New Roman" panose="02020603050405020304" pitchFamily="18" charset="0"/>
              </a:rPr>
              <a:t>Загадка:</a:t>
            </a:r>
            <a:endParaRPr lang="ru-RU" dirty="0">
              <a:solidFill>
                <a:srgbClr val="FF0000"/>
              </a:solidFill>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Ветви белой краской разукрашу,</a:t>
            </a:r>
          </a:p>
          <a:p>
            <a:pPr marL="0" indent="0">
              <a:buNone/>
            </a:pPr>
            <a:r>
              <a:rPr lang="ru-RU" dirty="0">
                <a:latin typeface="Times New Roman" panose="02020603050405020304" pitchFamily="18" charset="0"/>
                <a:cs typeface="Times New Roman" panose="02020603050405020304" pitchFamily="18" charset="0"/>
              </a:rPr>
              <a:t>Брошу серебро на крышу вашу.</a:t>
            </a:r>
          </a:p>
          <a:p>
            <a:pPr marL="0" indent="0">
              <a:buNone/>
            </a:pPr>
            <a:r>
              <a:rPr lang="ru-RU" dirty="0">
                <a:latin typeface="Times New Roman" panose="02020603050405020304" pitchFamily="18" charset="0"/>
                <a:cs typeface="Times New Roman" panose="02020603050405020304" pitchFamily="18" charset="0"/>
              </a:rPr>
              <a:t>Теплые весной придут ветра</a:t>
            </a:r>
          </a:p>
          <a:p>
            <a:pPr marL="0" indent="0">
              <a:buNone/>
            </a:pPr>
            <a:r>
              <a:rPr lang="ru-RU" dirty="0">
                <a:latin typeface="Times New Roman" panose="02020603050405020304" pitchFamily="18" charset="0"/>
                <a:cs typeface="Times New Roman" panose="02020603050405020304" pitchFamily="18" charset="0"/>
              </a:rPr>
              <a:t>И меня прогонят со двора.</a:t>
            </a:r>
          </a:p>
          <a:p>
            <a:pPr marL="0" indent="0">
              <a:buNone/>
            </a:pPr>
            <a:r>
              <a:rPr lang="ru-RU" dirty="0" smtClean="0">
                <a:latin typeface="Times New Roman" panose="02020603050405020304" pitchFamily="18" charset="0"/>
                <a:cs typeface="Times New Roman" panose="02020603050405020304" pitchFamily="18" charset="0"/>
              </a:rPr>
              <a:t>( Зима)</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1195" y="764275"/>
            <a:ext cx="6005014" cy="4653886"/>
          </a:xfrm>
          <a:prstGeom prst="rect">
            <a:avLst/>
          </a:prstGeom>
          <a:effectLst>
            <a:glow rad="228600">
              <a:schemeClr val="accent5">
                <a:satMod val="175000"/>
                <a:alpha val="40000"/>
              </a:schemeClr>
            </a:glow>
          </a:effectLst>
        </p:spPr>
      </p:pic>
    </p:spTree>
    <p:extLst>
      <p:ext uri="{BB962C8B-B14F-4D97-AF65-F5344CB8AC3E}">
        <p14:creationId xmlns:p14="http://schemas.microsoft.com/office/powerpoint/2010/main" val="1324447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3206" y="-2115402"/>
            <a:ext cx="11278134" cy="8664722"/>
          </a:xfrm>
        </p:spPr>
        <p:txBody>
          <a:bodyPr>
            <a:normAutofit/>
          </a:bodyPr>
          <a:lstStyle/>
          <a:p>
            <a:r>
              <a:rPr lang="ru-RU" sz="2800" dirty="0" smtClean="0">
                <a:latin typeface="Times New Roman" panose="02020603050405020304" pitchFamily="18" charset="0"/>
                <a:cs typeface="Times New Roman" panose="02020603050405020304" pitchFamily="18" charset="0"/>
              </a:rPr>
              <a:t>   </a:t>
            </a:r>
            <a:r>
              <a:rPr lang="ru-RU" sz="2800" dirty="0" smtClean="0">
                <a:solidFill>
                  <a:srgbClr val="C00000"/>
                </a:solidFill>
                <a:latin typeface="Times New Roman" panose="02020603050405020304" pitchFamily="18" charset="0"/>
                <a:cs typeface="Times New Roman" panose="02020603050405020304" pitchFamily="18" charset="0"/>
              </a:rPr>
              <a:t>Обсуждение </a:t>
            </a:r>
            <a:r>
              <a:rPr lang="ru-RU" sz="2800" dirty="0">
                <a:solidFill>
                  <a:srgbClr val="C00000"/>
                </a:solidFill>
                <a:latin typeface="Times New Roman" panose="02020603050405020304" pitchFamily="18" charset="0"/>
                <a:cs typeface="Times New Roman" panose="02020603050405020304" pitchFamily="18" charset="0"/>
              </a:rPr>
              <a:t>времени года «Зима». Знакомство с главным героем</a:t>
            </a:r>
            <a:r>
              <a:rPr lang="ru-RU" sz="2800" dirty="0">
                <a:solidFill>
                  <a:srgbClr val="002060"/>
                </a:solidFill>
                <a:latin typeface="Times New Roman" panose="02020603050405020304" pitchFamily="18" charset="0"/>
                <a:cs typeface="Times New Roman" panose="02020603050405020304" pitchFamily="18" charset="0"/>
              </a:rPr>
              <a:t>.</a:t>
            </a:r>
            <a:r>
              <a:rPr lang="ru-RU" sz="2800" dirty="0" smtClean="0">
                <a:solidFill>
                  <a:srgbClr val="002060"/>
                </a:solidFill>
                <a:latin typeface="Times New Roman" panose="02020603050405020304" pitchFamily="18" charset="0"/>
                <a:cs typeface="Times New Roman" panose="02020603050405020304" pitchFamily="18" charset="0"/>
              </a:rPr>
              <a:t/>
            </a:r>
            <a:br>
              <a:rPr lang="ru-RU" sz="2800" dirty="0" smtClean="0">
                <a:solidFill>
                  <a:srgbClr val="002060"/>
                </a:solidFill>
                <a:latin typeface="Times New Roman" panose="02020603050405020304" pitchFamily="18" charset="0"/>
                <a:cs typeface="Times New Roman" panose="02020603050405020304" pitchFamily="18" charset="0"/>
              </a:rPr>
            </a:br>
            <a:r>
              <a:rPr lang="ru-RU" sz="2800" dirty="0">
                <a:solidFill>
                  <a:srgbClr val="002060"/>
                </a:solidFill>
                <a:latin typeface="Times New Roman" panose="02020603050405020304" pitchFamily="18" charset="0"/>
                <a:cs typeface="Times New Roman" panose="02020603050405020304" pitchFamily="18" charset="0"/>
              </a:rPr>
              <a:t> </a:t>
            </a:r>
            <a:r>
              <a:rPr lang="ru-RU" sz="2800" dirty="0" smtClean="0">
                <a:solidFill>
                  <a:srgbClr val="002060"/>
                </a:solidFill>
                <a:latin typeface="Times New Roman" panose="02020603050405020304" pitchFamily="18" charset="0"/>
                <a:cs typeface="Times New Roman" panose="02020603050405020304" pitchFamily="18" charset="0"/>
              </a:rPr>
              <a:t> </a:t>
            </a:r>
            <a:r>
              <a:rPr lang="ru-RU" sz="2000" dirty="0" smtClean="0">
                <a:solidFill>
                  <a:srgbClr val="002060"/>
                </a:solidFill>
              </a:rPr>
              <a:t/>
            </a:r>
            <a:br>
              <a:rPr lang="ru-RU" sz="2000" dirty="0" smtClean="0">
                <a:solidFill>
                  <a:srgbClr val="002060"/>
                </a:solidFill>
              </a:rPr>
            </a:br>
            <a:r>
              <a:rPr lang="ru-RU" sz="2000" dirty="0" smtClean="0"/>
              <a:t/>
            </a:r>
            <a:br>
              <a:rPr lang="ru-RU" sz="2000" dirty="0" smtClean="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endParaRPr lang="ru-RU" sz="2000" dirty="0"/>
          </a:p>
        </p:txBody>
      </p:sp>
      <p:pic>
        <p:nvPicPr>
          <p:cNvPr id="6" name="Объект 5"/>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764275" y="1473959"/>
            <a:ext cx="3985145" cy="4624986"/>
          </a:xfrm>
          <a:effectLst>
            <a:glow rad="228600">
              <a:schemeClr val="accent4">
                <a:satMod val="175000"/>
                <a:alpha val="40000"/>
              </a:schemeClr>
            </a:glow>
            <a:outerShdw blurRad="50800" dist="38100" dir="2700000" algn="tl" rotWithShape="0">
              <a:prstClr val="black">
                <a:alpha val="40000"/>
              </a:prstClr>
            </a:outerShdw>
          </a:effectLst>
        </p:spPr>
      </p:pic>
      <p:pic>
        <p:nvPicPr>
          <p:cNvPr id="7" name="Рисунок 6"/>
          <p:cNvPicPr/>
          <p:nvPr/>
        </p:nvPicPr>
        <p:blipFill>
          <a:blip r:embed="rId3">
            <a:extLst>
              <a:ext uri="{28A0092B-C50C-407E-A947-70E740481C1C}">
                <a14:useLocalDpi xmlns:a14="http://schemas.microsoft.com/office/drawing/2010/main"/>
              </a:ext>
            </a:extLst>
          </a:blip>
          <a:srcRect/>
          <a:stretch>
            <a:fillRect/>
          </a:stretch>
        </p:blipFill>
        <p:spPr bwMode="auto">
          <a:xfrm>
            <a:off x="5266899" y="1473959"/>
            <a:ext cx="5943600" cy="4624986"/>
          </a:xfrm>
          <a:prstGeom prst="rect">
            <a:avLst/>
          </a:prstGeom>
          <a:noFill/>
          <a:ln>
            <a:noFill/>
          </a:ln>
          <a:effectLst>
            <a:glow rad="228600">
              <a:schemeClr val="accent2">
                <a:satMod val="175000"/>
                <a:alpha val="40000"/>
              </a:schemeClr>
            </a:glow>
          </a:effectLst>
        </p:spPr>
      </p:pic>
    </p:spTree>
    <p:extLst>
      <p:ext uri="{BB962C8B-B14F-4D97-AF65-F5344CB8AC3E}">
        <p14:creationId xmlns:p14="http://schemas.microsoft.com/office/powerpoint/2010/main" val="1570364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03344"/>
            <a:ext cx="11518710" cy="6652298"/>
          </a:xfrm>
        </p:spPr>
        <p:txBody>
          <a:bodyPr>
            <a:normAutofit fontScale="90000"/>
          </a:bodyPr>
          <a:lstStyle/>
          <a:p>
            <a:r>
              <a:rPr lang="ru-RU" sz="2700" b="1" dirty="0" smtClean="0">
                <a:solidFill>
                  <a:srgbClr val="0070C0"/>
                </a:solidFill>
                <a:latin typeface="Times New Roman" panose="02020603050405020304" pitchFamily="18" charset="0"/>
                <a:cs typeface="Times New Roman" panose="02020603050405020304" pitchFamily="18" charset="0"/>
              </a:rPr>
              <a:t>Физкультминутка: “Выпал беленький снежок” .</a:t>
            </a:r>
            <a:r>
              <a:rPr lang="ru-RU" sz="2700" dirty="0" smtClean="0">
                <a:solidFill>
                  <a:srgbClr val="0070C0"/>
                </a:solidFill>
                <a:latin typeface="Times New Roman" panose="02020603050405020304" pitchFamily="18" charset="0"/>
                <a:cs typeface="Times New Roman" panose="02020603050405020304" pitchFamily="18" charset="0"/>
              </a:rPr>
              <a:t/>
            </a:r>
            <a:br>
              <a:rPr lang="ru-RU" sz="2700" dirty="0" smtClean="0">
                <a:solidFill>
                  <a:srgbClr val="0070C0"/>
                </a:solidFill>
                <a:latin typeface="Times New Roman" panose="02020603050405020304" pitchFamily="18" charset="0"/>
                <a:cs typeface="Times New Roman" panose="02020603050405020304" pitchFamily="18" charset="0"/>
              </a:rPr>
            </a:br>
            <a:r>
              <a:rPr lang="ru-RU" sz="2000" dirty="0" smtClean="0">
                <a:solidFill>
                  <a:srgbClr val="0070C0"/>
                </a:solidFill>
                <a:latin typeface="Times New Roman" panose="02020603050405020304" pitchFamily="18" charset="0"/>
                <a:cs typeface="Times New Roman" panose="02020603050405020304" pitchFamily="18" charset="0"/>
              </a:rPr>
              <a:t/>
            </a:r>
            <a:br>
              <a:rPr lang="ru-RU" sz="2000" dirty="0" smtClean="0">
                <a:solidFill>
                  <a:srgbClr val="0070C0"/>
                </a:solidFill>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Выпал беленький снежок,</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Соберемся мы в кружок.</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Снег, снег, белый снег,</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Засыпает он нас всех.</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И </a:t>
            </a:r>
            <a:r>
              <a:rPr lang="ru-RU" sz="2000" dirty="0">
                <a:latin typeface="Times New Roman" panose="02020603050405020304" pitchFamily="18" charset="0"/>
                <a:cs typeface="Times New Roman" panose="02020603050405020304" pitchFamily="18" charset="0"/>
              </a:rPr>
              <a:t>под горку быстро мчимся.</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Снег, снег, белый снег,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Мчимся мы быстрее всех.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Дети все на лыжи встали,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Друг за другом побежали,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Снег, снег, белый снег,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Кружит, падает на всех.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Мы </a:t>
            </a:r>
            <a:r>
              <a:rPr lang="ru-RU" sz="2000" dirty="0">
                <a:latin typeface="Times New Roman" panose="02020603050405020304" pitchFamily="18" charset="0"/>
                <a:cs typeface="Times New Roman" panose="02020603050405020304" pitchFamily="18" charset="0"/>
              </a:rPr>
              <a:t>из снега ком лепили,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Потом куклу смастерили.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Снег, снег, белый снег,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Кукла вышла лучше всех.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Детки </a:t>
            </a:r>
            <a:r>
              <a:rPr lang="ru-RU" sz="2000" dirty="0">
                <a:latin typeface="Times New Roman" panose="02020603050405020304" pitchFamily="18" charset="0"/>
                <a:cs typeface="Times New Roman" panose="02020603050405020304" pitchFamily="18" charset="0"/>
              </a:rPr>
              <a:t>к вечеру устали,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Все в кроватках задремали.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Снег, снег, белый снег,</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Спят ребятки крепче всех. </a:t>
            </a:r>
          </a:p>
        </p:txBody>
      </p:sp>
      <p:pic>
        <p:nvPicPr>
          <p:cNvPr id="7" name="Рисунок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202072" y="239822"/>
            <a:ext cx="2418118" cy="156168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3" name="Рисунок 12"/>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31647" y="2156346"/>
            <a:ext cx="5934075" cy="3944203"/>
          </a:xfrm>
          <a:prstGeom prst="rect">
            <a:avLst/>
          </a:prstGeom>
          <a:noFill/>
          <a:ln>
            <a:noFill/>
          </a:ln>
          <a:effectLst>
            <a:glow rad="101600">
              <a:schemeClr val="accent5">
                <a:satMod val="175000"/>
                <a:alpha val="40000"/>
              </a:schemeClr>
            </a:glow>
          </a:effectLst>
        </p:spPr>
      </p:pic>
    </p:spTree>
    <p:extLst>
      <p:ext uri="{BB962C8B-B14F-4D97-AF65-F5344CB8AC3E}">
        <p14:creationId xmlns:p14="http://schemas.microsoft.com/office/powerpoint/2010/main" val="4197755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61365"/>
            <a:ext cx="11049000" cy="1529323"/>
          </a:xfrm>
        </p:spPr>
        <p:txBody>
          <a:bodyPr>
            <a:normAutofit/>
          </a:bodyPr>
          <a:lstStyle/>
          <a:p>
            <a:r>
              <a:rPr lang="ru-RU" sz="2800" dirty="0">
                <a:solidFill>
                  <a:srgbClr val="C00000"/>
                </a:solidFill>
                <a:latin typeface="Times New Roman" panose="02020603050405020304" pitchFamily="18" charset="0"/>
                <a:cs typeface="Times New Roman" panose="02020603050405020304" pitchFamily="18" charset="0"/>
              </a:rPr>
              <a:t>Дети фантазируют. И на некоторое время становятся писателями. Составляют рассказы по схеме.</a:t>
            </a:r>
          </a:p>
        </p:txBody>
      </p:sp>
      <p:pic>
        <p:nvPicPr>
          <p:cNvPr id="6" name="Рисунок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548041" y="1289762"/>
            <a:ext cx="3041720" cy="2361635"/>
          </a:xfrm>
          <a:prstGeom prst="rect">
            <a:avLst/>
          </a:prstGeom>
        </p:spPr>
      </p:pic>
      <p:pic>
        <p:nvPicPr>
          <p:cNvPr id="9" name="Объект 8"/>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3944203" y="1303982"/>
            <a:ext cx="4295039" cy="2347415"/>
          </a:xfrm>
          <a:effectLst>
            <a:glow rad="228600">
              <a:schemeClr val="accent1">
                <a:satMod val="175000"/>
                <a:alpha val="40000"/>
              </a:schemeClr>
            </a:glow>
          </a:effectLst>
        </p:spPr>
      </p:pic>
      <p:pic>
        <p:nvPicPr>
          <p:cNvPr id="11" name="Рисунок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4800" y="1309670"/>
            <a:ext cx="3403442" cy="2341727"/>
          </a:xfrm>
          <a:prstGeom prst="rect">
            <a:avLst/>
          </a:prstGeom>
        </p:spPr>
      </p:pic>
      <p:pic>
        <p:nvPicPr>
          <p:cNvPr id="12" name="Рисунок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3767" y="3862316"/>
            <a:ext cx="3104991" cy="2374711"/>
          </a:xfrm>
          <a:prstGeom prst="rect">
            <a:avLst/>
          </a:prstGeom>
        </p:spPr>
      </p:pic>
      <p:pic>
        <p:nvPicPr>
          <p:cNvPr id="13" name="Рисунок 1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44203" y="3862316"/>
            <a:ext cx="4295039" cy="2374711"/>
          </a:xfrm>
          <a:prstGeom prst="rect">
            <a:avLst/>
          </a:prstGeom>
        </p:spPr>
      </p:pic>
      <p:pic>
        <p:nvPicPr>
          <p:cNvPr id="1026" name="Picture 2" descr="https://knigamir.com/upload/iblock/a11/a11c0981f03cd73996d05eeb3d32af2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393641" y="3862316"/>
            <a:ext cx="3282280" cy="2374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039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0225" y="241342"/>
            <a:ext cx="11580738" cy="2634018"/>
          </a:xfrm>
        </p:spPr>
        <p:txBody>
          <a:bodyPr>
            <a:normAutofit fontScale="90000"/>
          </a:bodyPr>
          <a:lstStyle/>
          <a:p>
            <a:r>
              <a:rPr lang="ru-RU" sz="3600" dirty="0">
                <a:solidFill>
                  <a:srgbClr val="7030A0"/>
                </a:solidFill>
                <a:latin typeface="Times New Roman" panose="02020603050405020304" pitchFamily="18" charset="0"/>
                <a:cs typeface="Times New Roman" panose="02020603050405020304" pitchFamily="18" charset="0"/>
              </a:rPr>
              <a:t>Самостоятельная деятельность </a:t>
            </a:r>
            <a:r>
              <a:rPr lang="ru-RU" sz="3600" dirty="0" smtClean="0">
                <a:solidFill>
                  <a:srgbClr val="7030A0"/>
                </a:solidFill>
                <a:latin typeface="Times New Roman" panose="02020603050405020304" pitchFamily="18" charset="0"/>
                <a:cs typeface="Times New Roman" panose="02020603050405020304" pitchFamily="18" charset="0"/>
              </a:rPr>
              <a:t>детей</a:t>
            </a:r>
            <a:r>
              <a:rPr lang="ru-RU" sz="2800" dirty="0" smtClean="0">
                <a:solidFill>
                  <a:srgbClr val="7030A0"/>
                </a:solidFill>
                <a:latin typeface="Times New Roman" panose="02020603050405020304" pitchFamily="18" charset="0"/>
                <a:cs typeface="Times New Roman" panose="02020603050405020304" pitchFamily="18" charset="0"/>
              </a:rPr>
              <a:t/>
            </a:r>
            <a:br>
              <a:rPr lang="ru-RU" sz="2800" dirty="0" smtClean="0">
                <a:solidFill>
                  <a:srgbClr val="7030A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И</a:t>
            </a:r>
            <a:r>
              <a:rPr lang="ru-RU" sz="2700" dirty="0" smtClean="0">
                <a:latin typeface="Times New Roman" panose="02020603050405020304" pitchFamily="18" charset="0"/>
                <a:cs typeface="Times New Roman" panose="02020603050405020304" pitchFamily="18" charset="0"/>
              </a:rPr>
              <a:t>гра </a:t>
            </a:r>
            <a:r>
              <a:rPr lang="ru-RU" sz="2700" dirty="0">
                <a:latin typeface="Times New Roman" panose="02020603050405020304" pitchFamily="18" charset="0"/>
                <a:cs typeface="Times New Roman" panose="02020603050405020304" pitchFamily="18" charset="0"/>
              </a:rPr>
              <a:t>«собери картинку</a:t>
            </a:r>
            <a:r>
              <a:rPr lang="ru-RU" sz="2700" dirty="0" smtClean="0">
                <a:latin typeface="Times New Roman" panose="02020603050405020304" pitchFamily="18" charset="0"/>
                <a:cs typeface="Times New Roman" panose="02020603050405020304" pitchFamily="18" charset="0"/>
              </a:rPr>
              <a:t>»; </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Раскраски </a:t>
            </a:r>
            <a:r>
              <a:rPr lang="ru-RU" sz="2700" dirty="0">
                <a:latin typeface="Times New Roman" panose="02020603050405020304" pitchFamily="18" charset="0"/>
                <a:cs typeface="Times New Roman" panose="02020603050405020304" pitchFamily="18" charset="0"/>
              </a:rPr>
              <a:t>с зимними </a:t>
            </a:r>
            <a:r>
              <a:rPr lang="ru-RU" sz="2700" dirty="0" smtClean="0">
                <a:latin typeface="Times New Roman" panose="02020603050405020304" pitchFamily="18" charset="0"/>
                <a:cs typeface="Times New Roman" panose="02020603050405020304" pitchFamily="18" charset="0"/>
              </a:rPr>
              <a:t>забавами</a:t>
            </a:r>
            <a:r>
              <a:rPr lang="ru-RU" sz="2700" dirty="0">
                <a:latin typeface="Times New Roman" panose="02020603050405020304" pitchFamily="18" charset="0"/>
                <a:cs typeface="Times New Roman" panose="02020603050405020304" pitchFamily="18" charset="0"/>
              </a:rPr>
              <a:t>;</a:t>
            </a:r>
            <a:r>
              <a:rPr lang="ru-RU" sz="2700" dirty="0" smtClean="0">
                <a:latin typeface="Times New Roman" panose="02020603050405020304" pitchFamily="18" charset="0"/>
                <a:cs typeface="Times New Roman" panose="02020603050405020304" pitchFamily="18" charset="0"/>
              </a:rPr>
              <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Свободное </a:t>
            </a:r>
            <a:r>
              <a:rPr lang="ru-RU" sz="2700" dirty="0">
                <a:latin typeface="Times New Roman" panose="02020603050405020304" pitchFamily="18" charset="0"/>
                <a:cs typeface="Times New Roman" panose="02020603050405020304" pitchFamily="18" charset="0"/>
              </a:rPr>
              <a:t>рисование карандашами и </a:t>
            </a:r>
            <a:r>
              <a:rPr lang="ru-RU" sz="2700" dirty="0" smtClean="0">
                <a:latin typeface="Times New Roman" panose="02020603050405020304" pitchFamily="18" charset="0"/>
                <a:cs typeface="Times New Roman" panose="02020603050405020304" pitchFamily="18" charset="0"/>
              </a:rPr>
              <a:t>мелками.</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smtClean="0">
                <a:solidFill>
                  <a:srgbClr val="7030A0"/>
                </a:solidFill>
                <a:latin typeface="Times New Roman" panose="02020603050405020304" pitchFamily="18" charset="0"/>
                <a:cs typeface="Times New Roman" panose="02020603050405020304" pitchFamily="18" charset="0"/>
              </a:rPr>
              <a:t> </a:t>
            </a:r>
            <a:br>
              <a:rPr lang="ru-RU" sz="2700" dirty="0" smtClean="0">
                <a:solidFill>
                  <a:srgbClr val="7030A0"/>
                </a:solidFill>
                <a:latin typeface="Times New Roman" panose="02020603050405020304" pitchFamily="18" charset="0"/>
                <a:cs typeface="Times New Roman" panose="02020603050405020304" pitchFamily="18" charset="0"/>
              </a:rPr>
            </a:br>
            <a:r>
              <a:rPr lang="ru-RU" sz="2700" dirty="0"/>
              <a:t> </a:t>
            </a:r>
            <a:r>
              <a:rPr lang="ru-RU" sz="2700" dirty="0" smtClean="0"/>
              <a:t> </a:t>
            </a:r>
            <a:br>
              <a:rPr lang="ru-RU" sz="2700" dirty="0" smtClean="0"/>
            </a:br>
            <a:r>
              <a:rPr lang="ru-RU" sz="3600" dirty="0"/>
              <a:t> </a:t>
            </a:r>
            <a:r>
              <a:rPr lang="ru-RU" sz="3600" dirty="0" smtClean="0"/>
              <a:t>                                                                                                                                      </a:t>
            </a:r>
            <a:endParaRPr lang="ru-RU" dirty="0"/>
          </a:p>
        </p:txBody>
      </p:sp>
      <p:pic>
        <p:nvPicPr>
          <p:cNvPr id="13" name="Объект 12"/>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610519" y="5668963"/>
            <a:ext cx="177800" cy="152400"/>
          </a:xfr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851" y="2219723"/>
            <a:ext cx="4546221" cy="3601640"/>
          </a:xfrm>
          <a:prstGeom prst="rect">
            <a:avLst/>
          </a:prstGeom>
          <a:effectLst>
            <a:glow rad="228600">
              <a:schemeClr val="accent3">
                <a:satMod val="175000"/>
                <a:alpha val="40000"/>
              </a:schemeClr>
            </a:glow>
          </a:effectLst>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78632" y="2875360"/>
            <a:ext cx="5143500" cy="3601640"/>
          </a:xfrm>
          <a:prstGeom prst="rect">
            <a:avLst/>
          </a:prstGeom>
          <a:effectLst>
            <a:glow rad="139700">
              <a:schemeClr val="accent6">
                <a:satMod val="175000"/>
                <a:alpha val="40000"/>
              </a:schemeClr>
            </a:glow>
          </a:effectLst>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93620" y="212910"/>
            <a:ext cx="3865783" cy="2448404"/>
          </a:xfrm>
          <a:prstGeom prst="rect">
            <a:avLst/>
          </a:prstGeom>
          <a:effectLst>
            <a:glow rad="228600">
              <a:schemeClr val="accent1">
                <a:satMod val="175000"/>
                <a:alpha val="40000"/>
              </a:schemeClr>
            </a:glow>
          </a:effectLst>
        </p:spPr>
      </p:pic>
    </p:spTree>
    <p:extLst>
      <p:ext uri="{BB962C8B-B14F-4D97-AF65-F5344CB8AC3E}">
        <p14:creationId xmlns:p14="http://schemas.microsoft.com/office/powerpoint/2010/main" val="1147779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838200" y="627798"/>
            <a:ext cx="9179257" cy="4558352"/>
          </a:xfrm>
        </p:spPr>
        <p:txBody>
          <a:bodyPr>
            <a:normAutofit/>
          </a:bodyPr>
          <a:lstStyle/>
          <a:p>
            <a:pPr marL="0" indent="0">
              <a:buNone/>
            </a:pPr>
            <a:r>
              <a:rPr lang="ru-RU" sz="2400" dirty="0" smtClean="0">
                <a:latin typeface="Times New Roman" panose="02020603050405020304" pitchFamily="18" charset="0"/>
                <a:cs typeface="Times New Roman" panose="02020603050405020304" pitchFamily="18" charset="0"/>
              </a:rPr>
              <a:t>Список использованных материалов,</a:t>
            </a:r>
          </a:p>
          <a:p>
            <a:pPr marL="0" indent="0">
              <a:buNone/>
            </a:pPr>
            <a:r>
              <a:rPr lang="ru-RU" sz="2400" dirty="0" smtClean="0">
                <a:latin typeface="Times New Roman" panose="02020603050405020304" pitchFamily="18" charset="0"/>
                <a:cs typeface="Times New Roman" panose="02020603050405020304" pitchFamily="18" charset="0"/>
              </a:rPr>
              <a:t>Интернет-ресурсов</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Яндекс. Картинки</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Википедия</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946349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TotalTime>
  <Words>164</Words>
  <Application>Microsoft Office PowerPoint</Application>
  <PresentationFormat>Широкоэкранный</PresentationFormat>
  <Paragraphs>31</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Calibri</vt:lpstr>
      <vt:lpstr>Calibri Light</vt:lpstr>
      <vt:lpstr>Times New Roman</vt:lpstr>
      <vt:lpstr>Тема Office</vt:lpstr>
      <vt:lpstr>                    ГБДОУ Д/С Красносельского района Санкт-Петербурга «Жемчужинка»</vt:lpstr>
      <vt:lpstr>Цель: Продолжать учить детей использовать графический план при составлении описательных рассказов, придумывая события предшествующие и последующие изображенным; Упражнять в подборе определений к существительным; Формировать навыки связности, развернутости, непрерывности высказывания. Воспитывать внимание к речи педагога и других детей. </vt:lpstr>
      <vt:lpstr>Презентация PowerPoint</vt:lpstr>
      <vt:lpstr>   Обсуждение времени года «Зима». Знакомство с главным героем.            </vt:lpstr>
      <vt:lpstr>Физкультминутка: “Выпал беленький снежок” .  Выпал беленький снежок, Соберемся мы в кружок. Снег, снег, белый снег, Засыпает он нас всех.  И под горку быстро мчимся. Снег, снег, белый снег, Мчимся мы быстрее всех.    Дети все на лыжи встали, Друг за другом побежали, Снег, снег, белый снег, Кружит, падает на всех.  Мы из снега ком лепили, Потом куклу смастерили. Снег, снег, белый снег, Кукла вышла лучше всех.  Детки к вечеру устали, Все в кроватках задремали. Снег, снег, белый снег, Спят ребятки крепче всех. </vt:lpstr>
      <vt:lpstr>Дети фантазируют. И на некоторое время становятся писателями. Составляют рассказы по схеме.</vt:lpstr>
      <vt:lpstr>Самостоятельная деятельность детей Игра «собери картинку»;  Раскраски с зимними забавами; Свободное рисование карандашами и мелками.                                                                                                                                             </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Зимние явления в неживой природе</dc:title>
  <dc:creator>лывра</dc:creator>
  <cp:lastModifiedBy>Admin</cp:lastModifiedBy>
  <cp:revision>49</cp:revision>
  <dcterms:created xsi:type="dcterms:W3CDTF">2014-11-28T20:58:44Z</dcterms:created>
  <dcterms:modified xsi:type="dcterms:W3CDTF">2019-05-05T19:32:36Z</dcterms:modified>
</cp:coreProperties>
</file>