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2633" autoAdjust="0"/>
  </p:normalViewPr>
  <p:slideViewPr>
    <p:cSldViewPr>
      <p:cViewPr>
        <p:scale>
          <a:sx n="85" d="100"/>
          <a:sy n="85" d="100"/>
        </p:scale>
        <p:origin x="-821" y="-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80F404-E567-4F77-ABE2-5E3C5C948C2E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1965C4-D356-4AFA-AC66-5A78771D8E28}">
      <dgm:prSet custT="1"/>
      <dgm:spPr>
        <a:ln>
          <a:solidFill>
            <a:schemeClr val="bg2"/>
          </a:solidFill>
        </a:ln>
      </dgm:spPr>
      <dgm:t>
        <a:bodyPr/>
        <a:lstStyle/>
        <a:p>
          <a:pPr algn="l" rtl="0"/>
          <a:r>
            <a:rPr lang="ru-RU" sz="1400" dirty="0" smtClean="0"/>
            <a:t>Как перейти последовательно на новый качественный уровень образования (диктуемый ФГОС)?</a:t>
          </a:r>
          <a:endParaRPr lang="ru-RU" sz="1400" dirty="0"/>
        </a:p>
      </dgm:t>
    </dgm:pt>
    <dgm:pt modelId="{E0328E33-BBB7-4BC3-87B9-4AA132636551}" type="parTrans" cxnId="{9F8136B3-07A9-44D3-A978-14DFD81C345A}">
      <dgm:prSet/>
      <dgm:spPr/>
      <dgm:t>
        <a:bodyPr/>
        <a:lstStyle/>
        <a:p>
          <a:endParaRPr lang="ru-RU"/>
        </a:p>
      </dgm:t>
    </dgm:pt>
    <dgm:pt modelId="{7C8FAAC6-F355-4277-8954-4128789DB57E}" type="sibTrans" cxnId="{9F8136B3-07A9-44D3-A978-14DFD81C345A}">
      <dgm:prSet/>
      <dgm:spPr/>
      <dgm:t>
        <a:bodyPr/>
        <a:lstStyle/>
        <a:p>
          <a:endParaRPr lang="ru-RU"/>
        </a:p>
      </dgm:t>
    </dgm:pt>
    <dgm:pt modelId="{728FC5B7-6A88-46C5-BD5D-23B4B5A03B5B}">
      <dgm:prSet custT="1"/>
      <dgm:spPr/>
      <dgm:t>
        <a:bodyPr/>
        <a:lstStyle/>
        <a:p>
          <a:pPr rtl="0"/>
          <a:r>
            <a:rPr lang="ru-RU" sz="1400" dirty="0" smtClean="0"/>
            <a:t>Как избавиться от пассивности отдельных педагогов? </a:t>
          </a:r>
          <a:endParaRPr lang="ru-RU" sz="1400" dirty="0"/>
        </a:p>
      </dgm:t>
    </dgm:pt>
    <dgm:pt modelId="{7E806232-9020-4E63-8325-1D5260B07392}" type="parTrans" cxnId="{46B37011-EB7A-4E17-9A52-0C44B5A67F9E}">
      <dgm:prSet/>
      <dgm:spPr/>
      <dgm:t>
        <a:bodyPr/>
        <a:lstStyle/>
        <a:p>
          <a:endParaRPr lang="ru-RU"/>
        </a:p>
      </dgm:t>
    </dgm:pt>
    <dgm:pt modelId="{DE262BF4-5E86-4AB8-A6F0-F88D2C704B87}" type="sibTrans" cxnId="{46B37011-EB7A-4E17-9A52-0C44B5A67F9E}">
      <dgm:prSet/>
      <dgm:spPr/>
      <dgm:t>
        <a:bodyPr/>
        <a:lstStyle/>
        <a:p>
          <a:endParaRPr lang="ru-RU"/>
        </a:p>
      </dgm:t>
    </dgm:pt>
    <dgm:pt modelId="{51F17508-03BD-4ABC-BC22-C57E1ADEF5BD}">
      <dgm:prSet custT="1"/>
      <dgm:spPr/>
      <dgm:t>
        <a:bodyPr/>
        <a:lstStyle/>
        <a:p>
          <a:pPr rtl="0"/>
          <a:r>
            <a:rPr lang="ru-RU" sz="1400" dirty="0" smtClean="0"/>
            <a:t>Как перевести педагогов от репродуктивной деятельности к исследовательской (творческой)?</a:t>
          </a:r>
          <a:endParaRPr lang="ru-RU" sz="1400" dirty="0"/>
        </a:p>
      </dgm:t>
    </dgm:pt>
    <dgm:pt modelId="{C63FBA85-3686-44CF-ACF9-3BE6DE9B6934}" type="parTrans" cxnId="{F13BF90D-9E20-4428-9FE8-2D59BF3F6E91}">
      <dgm:prSet/>
      <dgm:spPr/>
      <dgm:t>
        <a:bodyPr/>
        <a:lstStyle/>
        <a:p>
          <a:endParaRPr lang="ru-RU"/>
        </a:p>
      </dgm:t>
    </dgm:pt>
    <dgm:pt modelId="{FEE492C0-670D-4B30-B5CC-72B4E11B0050}" type="sibTrans" cxnId="{F13BF90D-9E20-4428-9FE8-2D59BF3F6E91}">
      <dgm:prSet/>
      <dgm:spPr/>
      <dgm:t>
        <a:bodyPr/>
        <a:lstStyle/>
        <a:p>
          <a:endParaRPr lang="ru-RU"/>
        </a:p>
      </dgm:t>
    </dgm:pt>
    <dgm:pt modelId="{FB2E542D-8B54-4402-A487-9EFD60E40DC8}" type="pres">
      <dgm:prSet presAssocID="{3A80F404-E567-4F77-ABE2-5E3C5C948C2E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13C15B7E-A92B-4B2A-8DC6-36F37C8E220F}" type="pres">
      <dgm:prSet presAssocID="{421965C4-D356-4AFA-AC66-5A78771D8E28}" presName="horFlow" presStyleCnt="0"/>
      <dgm:spPr/>
    </dgm:pt>
    <dgm:pt modelId="{012B54D0-82DE-4D7F-ACA6-84EF5F91E68F}" type="pres">
      <dgm:prSet presAssocID="{421965C4-D356-4AFA-AC66-5A78771D8E28}" presName="bigChev" presStyleLbl="node1" presStyleIdx="0" presStyleCnt="3" custScaleX="205971"/>
      <dgm:spPr/>
      <dgm:t>
        <a:bodyPr/>
        <a:lstStyle/>
        <a:p>
          <a:endParaRPr lang="ru-RU"/>
        </a:p>
      </dgm:t>
    </dgm:pt>
    <dgm:pt modelId="{B9C34419-01F4-4C14-963D-0D5F6150755C}" type="pres">
      <dgm:prSet presAssocID="{421965C4-D356-4AFA-AC66-5A78771D8E28}" presName="vSp" presStyleCnt="0"/>
      <dgm:spPr/>
    </dgm:pt>
    <dgm:pt modelId="{40D9243F-2239-4D7E-AF37-E587416FF63F}" type="pres">
      <dgm:prSet presAssocID="{728FC5B7-6A88-46C5-BD5D-23B4B5A03B5B}" presName="horFlow" presStyleCnt="0"/>
      <dgm:spPr/>
    </dgm:pt>
    <dgm:pt modelId="{00391D7B-E20C-466B-8B6D-1B01496588C7}" type="pres">
      <dgm:prSet presAssocID="{728FC5B7-6A88-46C5-BD5D-23B4B5A03B5B}" presName="bigChev" presStyleLbl="node1" presStyleIdx="1" presStyleCnt="3" custScaleX="205971"/>
      <dgm:spPr/>
    </dgm:pt>
    <dgm:pt modelId="{E38A2B8D-7C9E-41A1-B0E2-EC4C7911AF4C}" type="pres">
      <dgm:prSet presAssocID="{728FC5B7-6A88-46C5-BD5D-23B4B5A03B5B}" presName="vSp" presStyleCnt="0"/>
      <dgm:spPr/>
    </dgm:pt>
    <dgm:pt modelId="{F5AA9B2E-AC6A-4894-971A-5DB1DA52F045}" type="pres">
      <dgm:prSet presAssocID="{51F17508-03BD-4ABC-BC22-C57E1ADEF5BD}" presName="horFlow" presStyleCnt="0"/>
      <dgm:spPr/>
    </dgm:pt>
    <dgm:pt modelId="{EB4B6AAC-1A03-4829-BC05-15F7EFBC02D6}" type="pres">
      <dgm:prSet presAssocID="{51F17508-03BD-4ABC-BC22-C57E1ADEF5BD}" presName="bigChev" presStyleLbl="node1" presStyleIdx="2" presStyleCnt="3" custScaleX="205971"/>
      <dgm:spPr/>
    </dgm:pt>
  </dgm:ptLst>
  <dgm:cxnLst>
    <dgm:cxn modelId="{0E05979F-3BF3-4137-A673-F3BE334BA426}" type="presOf" srcId="{51F17508-03BD-4ABC-BC22-C57E1ADEF5BD}" destId="{EB4B6AAC-1A03-4829-BC05-15F7EFBC02D6}" srcOrd="0" destOrd="0" presId="urn:microsoft.com/office/officeart/2005/8/layout/lProcess3"/>
    <dgm:cxn modelId="{F13BF90D-9E20-4428-9FE8-2D59BF3F6E91}" srcId="{3A80F404-E567-4F77-ABE2-5E3C5C948C2E}" destId="{51F17508-03BD-4ABC-BC22-C57E1ADEF5BD}" srcOrd="2" destOrd="0" parTransId="{C63FBA85-3686-44CF-ACF9-3BE6DE9B6934}" sibTransId="{FEE492C0-670D-4B30-B5CC-72B4E11B0050}"/>
    <dgm:cxn modelId="{CB9ED44F-2EB9-485A-ACC6-F9F3EF4EF7BF}" type="presOf" srcId="{421965C4-D356-4AFA-AC66-5A78771D8E28}" destId="{012B54D0-82DE-4D7F-ACA6-84EF5F91E68F}" srcOrd="0" destOrd="0" presId="urn:microsoft.com/office/officeart/2005/8/layout/lProcess3"/>
    <dgm:cxn modelId="{704EBE6D-F444-4079-9753-5849DCA191A8}" type="presOf" srcId="{728FC5B7-6A88-46C5-BD5D-23B4B5A03B5B}" destId="{00391D7B-E20C-466B-8B6D-1B01496588C7}" srcOrd="0" destOrd="0" presId="urn:microsoft.com/office/officeart/2005/8/layout/lProcess3"/>
    <dgm:cxn modelId="{46B37011-EB7A-4E17-9A52-0C44B5A67F9E}" srcId="{3A80F404-E567-4F77-ABE2-5E3C5C948C2E}" destId="{728FC5B7-6A88-46C5-BD5D-23B4B5A03B5B}" srcOrd="1" destOrd="0" parTransId="{7E806232-9020-4E63-8325-1D5260B07392}" sibTransId="{DE262BF4-5E86-4AB8-A6F0-F88D2C704B87}"/>
    <dgm:cxn modelId="{32112B71-3BE4-4310-99E1-30F5B6BF7ABD}" type="presOf" srcId="{3A80F404-E567-4F77-ABE2-5E3C5C948C2E}" destId="{FB2E542D-8B54-4402-A487-9EFD60E40DC8}" srcOrd="0" destOrd="0" presId="urn:microsoft.com/office/officeart/2005/8/layout/lProcess3"/>
    <dgm:cxn modelId="{9F8136B3-07A9-44D3-A978-14DFD81C345A}" srcId="{3A80F404-E567-4F77-ABE2-5E3C5C948C2E}" destId="{421965C4-D356-4AFA-AC66-5A78771D8E28}" srcOrd="0" destOrd="0" parTransId="{E0328E33-BBB7-4BC3-87B9-4AA132636551}" sibTransId="{7C8FAAC6-F355-4277-8954-4128789DB57E}"/>
    <dgm:cxn modelId="{99482CC5-60CE-4E6F-82B7-05D0F08AFD34}" type="presParOf" srcId="{FB2E542D-8B54-4402-A487-9EFD60E40DC8}" destId="{13C15B7E-A92B-4B2A-8DC6-36F37C8E220F}" srcOrd="0" destOrd="0" presId="urn:microsoft.com/office/officeart/2005/8/layout/lProcess3"/>
    <dgm:cxn modelId="{28B50424-B3A1-48A9-8A71-45F35E28EDFC}" type="presParOf" srcId="{13C15B7E-A92B-4B2A-8DC6-36F37C8E220F}" destId="{012B54D0-82DE-4D7F-ACA6-84EF5F91E68F}" srcOrd="0" destOrd="0" presId="urn:microsoft.com/office/officeart/2005/8/layout/lProcess3"/>
    <dgm:cxn modelId="{1837A826-60F6-4F4B-9C26-B2606C8038E5}" type="presParOf" srcId="{FB2E542D-8B54-4402-A487-9EFD60E40DC8}" destId="{B9C34419-01F4-4C14-963D-0D5F6150755C}" srcOrd="1" destOrd="0" presId="urn:microsoft.com/office/officeart/2005/8/layout/lProcess3"/>
    <dgm:cxn modelId="{607D986F-457E-43F6-9A97-1878D7EED798}" type="presParOf" srcId="{FB2E542D-8B54-4402-A487-9EFD60E40DC8}" destId="{40D9243F-2239-4D7E-AF37-E587416FF63F}" srcOrd="2" destOrd="0" presId="urn:microsoft.com/office/officeart/2005/8/layout/lProcess3"/>
    <dgm:cxn modelId="{54B8EB3E-E80A-45CC-A09A-2385A2C179A2}" type="presParOf" srcId="{40D9243F-2239-4D7E-AF37-E587416FF63F}" destId="{00391D7B-E20C-466B-8B6D-1B01496588C7}" srcOrd="0" destOrd="0" presId="urn:microsoft.com/office/officeart/2005/8/layout/lProcess3"/>
    <dgm:cxn modelId="{54DF201E-AA82-440D-8AD3-699A96374053}" type="presParOf" srcId="{FB2E542D-8B54-4402-A487-9EFD60E40DC8}" destId="{E38A2B8D-7C9E-41A1-B0E2-EC4C7911AF4C}" srcOrd="3" destOrd="0" presId="urn:microsoft.com/office/officeart/2005/8/layout/lProcess3"/>
    <dgm:cxn modelId="{B93A92CE-228D-4328-8740-22D5C4B40ACB}" type="presParOf" srcId="{FB2E542D-8B54-4402-A487-9EFD60E40DC8}" destId="{F5AA9B2E-AC6A-4894-971A-5DB1DA52F045}" srcOrd="4" destOrd="0" presId="urn:microsoft.com/office/officeart/2005/8/layout/lProcess3"/>
    <dgm:cxn modelId="{B50153D1-3DDA-46D4-BDAC-87C2D1466ACC}" type="presParOf" srcId="{F5AA9B2E-AC6A-4894-971A-5DB1DA52F045}" destId="{EB4B6AAC-1A03-4829-BC05-15F7EFBC02D6}" srcOrd="0" destOrd="0" presId="urn:microsoft.com/office/officeart/2005/8/layout/lProcess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ED182-03B1-49C7-ABAE-3EFE67E16BF9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A6F37-4BB5-4B26-857B-C28FA9D4C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1958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A6F37-4BB5-4B26-857B-C28FA9D4C8B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72;&#1085;&#1072;&#1083;&#1080;&#1079;%20&#1072;&#1085;&#1082;&#1077;&#1090;&#1099;.ppt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7;&#1083;&#1072;&#1082;&#1089;.&#1090;&#1088;&#1077;&#1085;&#1080;&#1085;&#1075;.pptx" TargetMode="External"/><Relationship Id="rId2" Type="http://schemas.openxmlformats.org/officeDocument/2006/relationships/hyperlink" Target="&#1090;&#1088;%20&#1101;&#1084;&#1086;&#1094;.&#1074;&#1099;&#1075;&#1086;&#1088;&#1072;&#1085;&#1080;&#1077;.pptx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80;&#1085;&#1076;&#1080;&#1074;%20&#1082;&#1086;&#1085;&#1089;&#1091;&#1083;.pptx" TargetMode="External"/><Relationship Id="rId2" Type="http://schemas.openxmlformats.org/officeDocument/2006/relationships/hyperlink" Target="&#1090;&#1088;%20&#1088;&#1072;&#1079;%20&#1082;&#1086;&#1084;&#1091;&#1085;&#1080;&#1082;%20&#1085;&#1072;&#1074;&#1099;&#1082;1.pptx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90;&#1088;.%20&#1074;&#1084;&#1077;&#1089;&#1090;&#1077;%20&#1084;&#1099;%20&#1089;&#1080;&#1083;&#1072;.pptx" TargetMode="External"/><Relationship Id="rId7" Type="http://schemas.openxmlformats.org/officeDocument/2006/relationships/hyperlink" Target="&#1074;&#1099;&#1089;&#1090;&#1072;&#1074;&#1082;&#1072;%20&#1088;&#1072;&#1073;&#1086;&#1090;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076;&#1086;&#1089;&#1091;&#1075;.pptx" TargetMode="External"/><Relationship Id="rId5" Type="http://schemas.openxmlformats.org/officeDocument/2006/relationships/hyperlink" Target="&#1080;&#1085;&#1090;&#1077;&#1075;&#1088;%20&#1079;&#1072;&#1085;.pptx" TargetMode="External"/><Relationship Id="rId4" Type="http://schemas.openxmlformats.org/officeDocument/2006/relationships/hyperlink" Target="&#1090;&#1088;&#1044;&#1088;&#1091;&#1078;&#1085;&#1099;&#1081;%20&#1082;&#1086;&#1083;-&#1084;&#1099;!.ppt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57256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0" cap="none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Муниципальное бюджетное дошкольное образовательное учреждение «детский сад общеразвивающего вида с приоритетным осуществлением</a:t>
            </a:r>
            <a:r>
              <a:rPr lang="ru-RU" sz="1800" b="0" i="1" cap="none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sz="1800" b="0" cap="none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 деятельности по физическому развитию детей</a:t>
            </a:r>
            <a:br>
              <a:rPr lang="ru-RU" sz="1800" b="0" cap="none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 № 27 «Золотая рыбка» города Обнинска</a:t>
            </a:r>
            <a:r>
              <a:rPr lang="ru-RU" sz="2000" b="0" cap="none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/>
            </a:r>
            <a:br>
              <a:rPr lang="ru-RU" sz="2000" b="0" cap="none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endParaRPr lang="ru-RU" sz="2000" b="0" cap="none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285860"/>
            <a:ext cx="7326244" cy="257176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 «Опыт </a:t>
            </a:r>
            <a:r>
              <a:rPr lang="ru-RU" sz="3200" dirty="0" smtClean="0">
                <a:solidFill>
                  <a:schemeClr val="tx1"/>
                </a:solidFill>
              </a:rPr>
              <a:t>работы педагога-психолога с педагогическим коллективом ДОО в рамках программы развития образовательной </a:t>
            </a:r>
            <a:r>
              <a:rPr lang="ru-RU" sz="3200" dirty="0" smtClean="0">
                <a:solidFill>
                  <a:schemeClr val="tx1"/>
                </a:solidFill>
              </a:rPr>
              <a:t>организации»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4143380"/>
            <a:ext cx="5143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 педагог-психолог</a:t>
            </a:r>
          </a:p>
          <a:p>
            <a:pPr algn="r"/>
            <a:r>
              <a:rPr lang="ru-RU" dirty="0" smtClean="0"/>
              <a:t> МБДОУ </a:t>
            </a:r>
            <a:r>
              <a:rPr lang="ru-RU" dirty="0" err="1" smtClean="0"/>
              <a:t>д</a:t>
            </a:r>
            <a:r>
              <a:rPr lang="ru-RU" dirty="0" smtClean="0"/>
              <a:t>/с № 27 «Золотая рыбка»,</a:t>
            </a:r>
          </a:p>
          <a:p>
            <a:pPr algn="r"/>
            <a:r>
              <a:rPr lang="ru-RU" dirty="0" smtClean="0"/>
              <a:t> Привезенцева Татьяна Сергеевна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5715016"/>
            <a:ext cx="2233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Обнинск</a:t>
            </a:r>
            <a:r>
              <a:rPr lang="ru-RU" sz="2400" smtClean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ru-RU" sz="2400" smtClean="0">
                <a:solidFill>
                  <a:schemeClr val="bg1"/>
                </a:solidFill>
              </a:rPr>
              <a:t>2017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714612" y="500042"/>
            <a:ext cx="3429024" cy="120076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ФГОС</a:t>
            </a:r>
          </a:p>
        </p:txBody>
      </p:sp>
      <p:sp>
        <p:nvSpPr>
          <p:cNvPr id="5" name="Овал 4"/>
          <p:cNvSpPr/>
          <p:nvPr/>
        </p:nvSpPr>
        <p:spPr>
          <a:xfrm>
            <a:off x="473254" y="2129436"/>
            <a:ext cx="3857652" cy="10635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ООП ДОУ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857752" y="2214554"/>
            <a:ext cx="3643338" cy="1158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Программа развитие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046739" y="1700808"/>
            <a:ext cx="178595" cy="5355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538732" y="1700808"/>
            <a:ext cx="18574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90786">
            <a:off x="1609435" y="3116503"/>
            <a:ext cx="1585290" cy="2172079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Схема 14"/>
          <p:cNvGraphicFramePr/>
          <p:nvPr/>
        </p:nvGraphicFramePr>
        <p:xfrm>
          <a:off x="3929058" y="3500438"/>
          <a:ext cx="5500726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3698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85728"/>
            <a:ext cx="4040188" cy="510032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Задачи старшего воспитателя (методический блок):</a:t>
            </a:r>
          </a:p>
          <a:p>
            <a:pPr algn="ctr">
              <a:buNone/>
            </a:pPr>
            <a:r>
              <a:rPr lang="ru-RU" b="1" dirty="0" smtClean="0"/>
              <a:t> </a:t>
            </a:r>
          </a:p>
          <a:p>
            <a:r>
              <a:rPr lang="ru-RU" dirty="0" smtClean="0"/>
              <a:t>-</a:t>
            </a:r>
            <a:r>
              <a:rPr lang="ru-RU" dirty="0" smtClean="0"/>
              <a:t>расширение объёма знаний о ФГОС; </a:t>
            </a:r>
            <a:endParaRPr lang="ru-RU" dirty="0" smtClean="0"/>
          </a:p>
          <a:p>
            <a:r>
              <a:rPr lang="ru-RU" dirty="0" smtClean="0"/>
              <a:t>посещение </a:t>
            </a:r>
            <a:r>
              <a:rPr lang="ru-RU" dirty="0" smtClean="0"/>
              <a:t>занятий; </a:t>
            </a:r>
            <a:r>
              <a:rPr lang="ru-RU" dirty="0" smtClean="0"/>
              <a:t>оказание; </a:t>
            </a:r>
          </a:p>
          <a:p>
            <a:r>
              <a:rPr lang="ru-RU" dirty="0" smtClean="0"/>
              <a:t>методической </a:t>
            </a:r>
            <a:r>
              <a:rPr lang="ru-RU" dirty="0" smtClean="0"/>
              <a:t>помощи.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572001" y="285728"/>
            <a:ext cx="4114800" cy="510032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2800" b="1" dirty="0" smtClean="0"/>
              <a:t>Задачи педагога-психолога (психолого-педагогический блок):</a:t>
            </a:r>
          </a:p>
          <a:p>
            <a:pPr algn="ctr">
              <a:buNone/>
            </a:pPr>
            <a:endParaRPr lang="ru-RU" sz="2800" b="1" dirty="0" smtClean="0"/>
          </a:p>
          <a:p>
            <a:r>
              <a:rPr lang="ru-RU" dirty="0" smtClean="0"/>
              <a:t>-</a:t>
            </a:r>
            <a:r>
              <a:rPr lang="ru-RU" dirty="0" smtClean="0"/>
              <a:t>расширение и углубление знаний  о ФГОС, с позиции </a:t>
            </a:r>
            <a:r>
              <a:rPr lang="ru-RU" dirty="0" smtClean="0"/>
              <a:t>психолога;</a:t>
            </a:r>
          </a:p>
          <a:p>
            <a:r>
              <a:rPr lang="ru-RU" dirty="0" smtClean="0"/>
              <a:t> </a:t>
            </a:r>
            <a:r>
              <a:rPr lang="ru-RU" dirty="0" smtClean="0"/>
              <a:t>улучшение  психологического климата в коллективе, его сплочение; </a:t>
            </a:r>
            <a:endParaRPr lang="ru-RU" dirty="0" smtClean="0"/>
          </a:p>
          <a:p>
            <a:r>
              <a:rPr lang="ru-RU" dirty="0" smtClean="0"/>
              <a:t>развитие </a:t>
            </a:r>
            <a:r>
              <a:rPr lang="ru-RU" dirty="0" smtClean="0"/>
              <a:t>коммуникативных навыков </a:t>
            </a:r>
            <a:r>
              <a:rPr lang="ru-RU" dirty="0" smtClean="0"/>
              <a:t>педагогов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расширение опыта взаимодействия педагогов с детьми и их родителями.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611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0009189"/>
              </p:ext>
            </p:extLst>
          </p:nvPr>
        </p:nvGraphicFramePr>
        <p:xfrm>
          <a:off x="-1" y="214290"/>
          <a:ext cx="9144000" cy="632831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32882"/>
                <a:gridCol w="931514"/>
                <a:gridCol w="4421524"/>
                <a:gridCol w="2958080"/>
              </a:tblGrid>
              <a:tr h="10001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Этапы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Учеб. </a:t>
                      </a:r>
                      <a:r>
                        <a:rPr lang="ru-RU" sz="1400" b="1" dirty="0"/>
                        <a:t>год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Планируемые мероприятия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Планируемые результаты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5328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2013-2014гг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Цикл встреч по введению в ФГОС (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пед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. час.):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«Социально-педагогическая компетентность педагога- одно из условий внедрения ФГОС дошкольного образования»;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«Психолого-педагогические условия реализации ФГОС ДО»;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kumimoji="0" lang="ru-RU" sz="16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Психологическая культура педагогов ОУ в условиях реализации ФГОС».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2. Анкетирование</a:t>
                      </a:r>
                      <a:r>
                        <a:rPr kumimoji="0"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«Опросник профессионального выгорания»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(адаптирован Н. Е. Водопьяновой).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2" action="ppaction://hlinkpres?slideindex=1&amp;slidetitle="/>
                        </a:rPr>
                        <a:t>анализ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2" action="ppaction://hlinkpres?slideindex=1&amp;slidetitle="/>
                        </a:rPr>
                        <a:t>анкеты.</a:t>
                      </a:r>
                      <a:r>
                        <a:rPr lang="en-US" sz="1600" b="1" i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2" action="ppaction://hlinkpres?slideindex=1&amp;slidetitle="/>
                        </a:rPr>
                        <a:t>pptx</a:t>
                      </a:r>
                      <a:endParaRPr lang="ru-RU" sz="16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1. </a:t>
                      </a:r>
                      <a:r>
                        <a:rPr lang="ru-RU" sz="1600" dirty="0" smtClean="0"/>
                        <a:t>–сформирование знаний </a:t>
                      </a:r>
                      <a:r>
                        <a:rPr lang="ru-RU" sz="1600" dirty="0"/>
                        <a:t>педагогов по овладению новыми педагогическими компетенциями в условиях реализации ФГОС </a:t>
                      </a:r>
                      <a:r>
                        <a:rPr lang="ru-RU" sz="1600" dirty="0" smtClean="0"/>
                        <a:t>ДО, а также 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потребности у педагогов в самопознании, саморазвитии по вопросам ФГОС;</a:t>
                      </a:r>
                      <a:endParaRPr lang="ru-RU" sz="16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-расширение и углубление знаний  о ФГОС, с </a:t>
                      </a:r>
                      <a:r>
                        <a:rPr lang="ru-RU" sz="1600" dirty="0" smtClean="0"/>
                        <a:t>позиции психолога.</a:t>
                      </a:r>
                      <a:endParaRPr lang="ru-RU" sz="16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2</a:t>
                      </a:r>
                      <a:r>
                        <a:rPr lang="ru-RU" sz="1600" dirty="0"/>
                        <a:t>. Измерение  степени профессионального «выгорания» у педагогов в профессии  типа «человек-человек».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33236922"/>
              </p:ext>
            </p:extLst>
          </p:nvPr>
        </p:nvGraphicFramePr>
        <p:xfrm>
          <a:off x="0" y="1000108"/>
          <a:ext cx="9144000" cy="5643602"/>
        </p:xfrm>
        <a:graphic>
          <a:graphicData uri="http://schemas.openxmlformats.org/drawingml/2006/table">
            <a:tbl>
              <a:tblPr/>
              <a:tblGrid>
                <a:gridCol w="832883"/>
                <a:gridCol w="931512"/>
                <a:gridCol w="2968009"/>
                <a:gridCol w="4411596"/>
              </a:tblGrid>
              <a:tr h="56436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305" marR="41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2014-2015гг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1305" marR="41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1. Встречи- тренинги «Профилактика эмоционального выгорания и поддержка психического здоровья педагогов, как одно из условий реализации ФГОС».</a:t>
                      </a: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Arial"/>
                          <a:ea typeface="Calibri"/>
                          <a:cs typeface="Times New Roman"/>
                          <a:hlinkClick r:id="rId2" action="ppaction://hlinkpres?slideindex=1&amp;slidetitle="/>
                        </a:rPr>
                        <a:t> </a:t>
                      </a:r>
                      <a:r>
                        <a:rPr lang="ru-RU" sz="1800" b="1" i="1" dirty="0" err="1" smtClean="0">
                          <a:solidFill>
                            <a:srgbClr val="002060"/>
                          </a:solidFill>
                          <a:latin typeface="Arial"/>
                          <a:ea typeface="Calibri"/>
                          <a:cs typeface="Times New Roman"/>
                          <a:hlinkClick r:id="rId2" action="ppaction://hlinkpres?slideindex=1&amp;slidetitle="/>
                        </a:rPr>
                        <a:t>тр</a:t>
                      </a: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Arial"/>
                          <a:ea typeface="Calibri"/>
                          <a:cs typeface="Times New Roman"/>
                          <a:hlinkClick r:id="rId2" action="ppaction://hlinkpres?slideindex=1&amp;slidetitle="/>
                        </a:rPr>
                        <a:t> </a:t>
                      </a:r>
                      <a:r>
                        <a:rPr lang="ru-RU" sz="1800" b="1" i="1" dirty="0" err="1" smtClean="0">
                          <a:solidFill>
                            <a:srgbClr val="002060"/>
                          </a:solidFill>
                          <a:latin typeface="Arial"/>
                          <a:ea typeface="Calibri"/>
                          <a:cs typeface="Times New Roman"/>
                          <a:hlinkClick r:id="rId2" action="ppaction://hlinkpres?slideindex=1&amp;slidetitle="/>
                        </a:rPr>
                        <a:t>эмоц.выгорание</a:t>
                      </a: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Arial"/>
                          <a:ea typeface="Calibri"/>
                          <a:cs typeface="Times New Roman"/>
                          <a:hlinkClick r:id="rId2" action="ppaction://hlinkpres?slideindex=1&amp;slidetitle="/>
                        </a:rPr>
                        <a:t>.</a:t>
                      </a:r>
                      <a:r>
                        <a:rPr lang="en-US" sz="1800" b="1" i="1" dirty="0" err="1" smtClean="0">
                          <a:solidFill>
                            <a:srgbClr val="002060"/>
                          </a:solidFill>
                          <a:latin typeface="Arial"/>
                          <a:ea typeface="Calibri"/>
                          <a:cs typeface="Times New Roman"/>
                          <a:hlinkClick r:id="rId2" action="ppaction://hlinkpres?slideindex=1&amp;slidetitle="/>
                        </a:rPr>
                        <a:t>pptx</a:t>
                      </a:r>
                      <a:endParaRPr lang="ru-RU" sz="1800" b="1" i="1" dirty="0" smtClean="0">
                        <a:solidFill>
                          <a:srgbClr val="00206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Релаксационные тренинги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из цикла: «Напряжение-расслабление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».</a:t>
                      </a:r>
                      <a:r>
                        <a:rPr lang="ru-RU" sz="1800" b="1" i="1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  <a:hlinkClick r:id="rId3" action="ppaction://hlinkpres?slideindex=1&amp;slidetitle="/>
                        </a:rPr>
                        <a:t>релакс.тренинг</a:t>
                      </a: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  <a:hlinkClick r:id="rId3" action="ppaction://hlinkpres?slideindex=1&amp;slidetitle="/>
                        </a:rPr>
                        <a:t>.</a:t>
                      </a:r>
                      <a:r>
                        <a:rPr lang="en-US" sz="1800" b="1" i="1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  <a:hlinkClick r:id="rId3" action="ppaction://hlinkpres?slideindex=1&amp;slidetitle="/>
                        </a:rPr>
                        <a:t>pptx</a:t>
                      </a:r>
                      <a:endParaRPr lang="ru-RU" sz="18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305" marR="41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None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Arial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 Актуализирование процесса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самоанализа сотрудников; ознакомление 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их с приемами саморегуляции; овладение педагогами психотехническим приемам саморегуляции эмоционального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состояния;</a:t>
                      </a:r>
                      <a:r>
                        <a:rPr lang="ru-RU" sz="18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повышение 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самооценки педагогов; снятие эмоционального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напряжения; формирование 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позитивного мышления 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педагогов.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None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2.Закрепление умения пользоваться педагогом психотехническими приемами саморегуляции эмоционального состояния; снятие эмоционального напряжения</a:t>
                      </a:r>
                      <a:r>
                        <a:rPr lang="ru-RU" sz="1800" dirty="0" smtClean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305" marR="41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2852"/>
          <a:ext cx="9144000" cy="82296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32882"/>
                <a:gridCol w="931514"/>
                <a:gridCol w="2968008"/>
                <a:gridCol w="4411596"/>
              </a:tblGrid>
              <a:tr h="7858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Этапы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Учеб. </a:t>
                      </a:r>
                      <a:r>
                        <a:rPr lang="ru-RU" sz="1400" b="1" dirty="0"/>
                        <a:t>год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Планируемые мероприятия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Планируемые результаты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1" y="285728"/>
          <a:ext cx="9144001" cy="92869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32882"/>
                <a:gridCol w="931514"/>
                <a:gridCol w="4421525"/>
                <a:gridCol w="2958080"/>
              </a:tblGrid>
              <a:tr h="9286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Этапы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Учеб. </a:t>
                      </a:r>
                      <a:r>
                        <a:rPr lang="ru-RU" sz="1400" b="1" dirty="0"/>
                        <a:t>год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Планируемые мероприятия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Планируемые результаты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8911243"/>
              </p:ext>
            </p:extLst>
          </p:nvPr>
        </p:nvGraphicFramePr>
        <p:xfrm>
          <a:off x="0" y="1214422"/>
          <a:ext cx="9144000" cy="542928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32883"/>
                <a:gridCol w="931513"/>
                <a:gridCol w="4421525"/>
                <a:gridCol w="2958079"/>
              </a:tblGrid>
              <a:tr h="54292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2015-2016гг</a:t>
                      </a: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0696" marR="60696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Цикл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встреч-тренингов: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Тренинги </a:t>
                      </a: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для </a:t>
                      </a: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воспитателей: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kern="1800" baseline="0" dirty="0" smtClean="0">
                          <a:latin typeface="Arial" pitchFamily="34" charset="0"/>
                          <a:cs typeface="Arial" pitchFamily="34" charset="0"/>
                        </a:rPr>
                        <a:t>«Круг помощи»</a:t>
                      </a:r>
                      <a:endParaRPr kumimoji="0" lang="ru-RU" sz="1600" kern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 на сплочение педагогического </a:t>
                      </a: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коллектива.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hlinkClick r:id="rId2" action="ppaction://hlinkpres?slideindex=1&amp;slidetitle="/>
                        </a:rPr>
                        <a:t>тр</a:t>
                      </a:r>
                      <a:r>
                        <a:rPr lang="ru-RU" sz="1600" b="1" kern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hlinkClick r:id="rId2" action="ppaction://hlinkpres?slideindex=1&amp;slidetitle="/>
                        </a:rPr>
                        <a:t> раз </a:t>
                      </a:r>
                      <a:r>
                        <a:rPr lang="ru-RU" sz="1600" b="1" kern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hlinkClick r:id="rId2" action="ppaction://hlinkpres?slideindex=1&amp;slidetitle="/>
                        </a:rPr>
                        <a:t>комуник</a:t>
                      </a:r>
                      <a:r>
                        <a:rPr lang="ru-RU" sz="1600" b="1" kern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hlinkClick r:id="rId2" action="ppaction://hlinkpres?slideindex=1&amp;slidetitle="/>
                        </a:rPr>
                        <a:t> навык1.</a:t>
                      </a:r>
                      <a:r>
                        <a:rPr lang="en-US" sz="1600" b="1" kern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hlinkClick r:id="rId2" action="ppaction://hlinkpres?slideindex=1&amp;slidetitle="/>
                        </a:rPr>
                        <a:t>pptx</a:t>
                      </a:r>
                      <a:endParaRPr lang="ru-RU" sz="1600" b="1" kern="18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endParaRPr lang="ru-RU" sz="1600" kern="18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kern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</a:t>
                      </a:r>
                      <a:r>
                        <a:rPr lang="ru-RU" sz="1600" dirty="0" smtClean="0">
                          <a:latin typeface="Arial"/>
                          <a:ea typeface="Calibri"/>
                          <a:cs typeface="Times New Roman"/>
                        </a:rPr>
                        <a:t>Индивидуальные консультации </a:t>
                      </a:r>
                      <a:r>
                        <a:rPr lang="ru-RU" sz="1600" baseline="0" dirty="0" smtClean="0">
                          <a:latin typeface="Arial"/>
                          <a:ea typeface="Calibri"/>
                          <a:cs typeface="Times New Roman"/>
                        </a:rPr>
                        <a:t> с педагогами</a:t>
                      </a:r>
                      <a:r>
                        <a:rPr lang="ru-RU" sz="16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Calibri"/>
                          <a:cs typeface="Times New Roman"/>
                          <a:hlinkClick r:id="rId3" action="ppaction://hlinkpres?slideindex=1&amp;slidetitle="/>
                        </a:rPr>
                        <a:t>индив</a:t>
                      </a:r>
                      <a:r>
                        <a:rPr lang="ru-RU" sz="16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Calibri"/>
                          <a:cs typeface="Times New Roman"/>
                          <a:hlinkClick r:id="rId3" action="ppaction://hlinkpres?slideindex=1&amp;slidetitle="/>
                        </a:rPr>
                        <a:t> консул.</a:t>
                      </a:r>
                      <a:r>
                        <a:rPr lang="en-US" sz="1600" i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Calibri"/>
                          <a:cs typeface="Times New Roman"/>
                          <a:hlinkClick r:id="rId3" action="ppaction://hlinkpres?slideindex=1&amp;slidetitle="/>
                        </a:rPr>
                        <a:t>pptx</a:t>
                      </a:r>
                      <a:endParaRPr lang="ru-RU" sz="160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kern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0696" marR="60696" marT="0" marB="0"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 - Формирование благоприятного психологического климата;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Нахождение </a:t>
                      </a: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сходств у участников группы для улучшения взаимодействия между ними.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Формирование </a:t>
                      </a: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позитивных взаимоотношений, взаимопониманий между педагогами, а также доверительных отношений.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- </a:t>
                      </a: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Повышение групповой сплоченности;</a:t>
                      </a:r>
                    </a:p>
                    <a:p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2.-Снятие </a:t>
                      </a:r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мышечного и эмоционального напряжения педагогов;</a:t>
                      </a:r>
                    </a:p>
                    <a:p>
                      <a:r>
                        <a:rPr kumimoji="0"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-Улучшение эмоционального состояния педагогов.</a:t>
                      </a:r>
                    </a:p>
                  </a:txBody>
                  <a:tcPr marL="60696" marR="6069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214422"/>
          <a:ext cx="9144000" cy="5975350"/>
        </p:xfrm>
        <a:graphic>
          <a:graphicData uri="http://schemas.openxmlformats.org/drawingml/2006/table">
            <a:tbl>
              <a:tblPr/>
              <a:tblGrid>
                <a:gridCol w="832883"/>
                <a:gridCol w="931513"/>
                <a:gridCol w="4421525"/>
                <a:gridCol w="2958079"/>
              </a:tblGrid>
              <a:tr h="53578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2016-2017гг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Цикл встреч-тренингов на развитие творческого потенциала:</a:t>
                      </a: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kern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800" kern="1200" dirty="0" smtClean="0">
                          <a:latin typeface="Arial" pitchFamily="34" charset="0"/>
                          <a:cs typeface="Arial" pitchFamily="34" charset="0"/>
                        </a:rPr>
                        <a:t>Тренинг для педагогов: «Вместе мы сила»</a:t>
                      </a:r>
                      <a:endParaRPr lang="ru-RU" sz="1800" kern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kern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hlinkClick r:id="rId3" action="ppaction://hlinkpres?slideindex=1&amp;slidetitle="/>
                        </a:rPr>
                        <a:t>тр. вместе мы сила.</a:t>
                      </a:r>
                      <a:r>
                        <a:rPr lang="en-US" sz="1800" i="1" kern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hlinkClick r:id="rId3" action="ppaction://hlinkpres?slideindex=1&amp;slidetitle="/>
                        </a:rPr>
                        <a:t>pptx</a:t>
                      </a:r>
                      <a:endParaRPr lang="ru-RU" sz="1800" i="1" kern="18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095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4" action="ppaction://hlinkpres?slideindex=1&amp;slidetitle="/>
                        </a:rPr>
                        <a:t>трДружный</a:t>
                      </a: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4" action="ppaction://hlinkpres?slideindex=1&amp;slidetitle="/>
                        </a:rPr>
                        <a:t> </a:t>
                      </a:r>
                      <a:r>
                        <a:rPr lang="ru-RU" sz="1800" b="1" i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4" action="ppaction://hlinkpres?slideindex=1&amp;slidetitle="/>
                        </a:rPr>
                        <a:t>кол-мы</a:t>
                      </a: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4" action="ppaction://hlinkpres?slideindex=1&amp;slidetitle="/>
                        </a:rPr>
                        <a:t>!.</a:t>
                      </a:r>
                      <a:r>
                        <a:rPr lang="en-US" sz="1800" b="1" i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4" action="ppaction://hlinkpres?slideindex=1&amp;slidetitle="/>
                        </a:rPr>
                        <a:t>pptx</a:t>
                      </a:r>
                      <a:endParaRPr lang="ru-RU" sz="1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Тренинг </a:t>
                      </a:r>
                      <a:r>
                        <a:rPr lang="ru-RU" sz="1800" dirty="0">
                          <a:latin typeface="Arial"/>
                          <a:ea typeface="Calibri"/>
                          <a:cs typeface="Times New Roman"/>
                        </a:rPr>
                        <a:t>для педагогов: «Дружный, творческий, работоспособный </a:t>
                      </a:r>
                      <a:endParaRPr lang="ru-RU" sz="1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коллектив – это мы!».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5" action="ppaction://hlinkpres?slideindex=1&amp;slidetitle="/>
                        </a:rPr>
                        <a:t>интегр</a:t>
                      </a: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5" action="ppaction://hlinkpres?slideindex=1&amp;slidetitle="/>
                        </a:rPr>
                        <a:t> </a:t>
                      </a:r>
                      <a:r>
                        <a:rPr lang="ru-RU" sz="1800" b="1" i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5" action="ppaction://hlinkpres?slideindex=1&amp;slidetitle="/>
                        </a:rPr>
                        <a:t>зан</a:t>
                      </a: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5" action="ppaction://hlinkpres?slideindex=1&amp;slidetitle="/>
                        </a:rPr>
                        <a:t>.</a:t>
                      </a:r>
                      <a:r>
                        <a:rPr lang="en-US" sz="1800" b="1" i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5" action="ppaction://hlinkpres?slideindex=1&amp;slidetitle="/>
                        </a:rPr>
                        <a:t>pptx</a:t>
                      </a:r>
                      <a:endParaRPr lang="ru-RU" sz="1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095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  <a:hlinkClick r:id="rId6" action="ppaction://hlinkpres?slideindex=1&amp;slidetitle="/>
                      </a:endParaRPr>
                    </a:p>
                    <a:p>
                      <a:pPr marL="2095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6" action="ppaction://hlinkpres?slideindex=1&amp;slidetitle="/>
                        </a:rPr>
                        <a:t>досуг.</a:t>
                      </a:r>
                      <a:r>
                        <a:rPr lang="en-US" sz="1800" b="1" i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6" action="ppaction://hlinkpres?slideindex=1&amp;slidetitle="/>
                        </a:rPr>
                        <a:t>pptx</a:t>
                      </a:r>
                      <a:endParaRPr lang="ru-RU" sz="1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7" action="ppaction://hlinkpres?slideindex=1&amp;slidetitle="/>
                        </a:rPr>
                        <a:t>выставка работ.</a:t>
                      </a:r>
                      <a:r>
                        <a:rPr lang="en-US" sz="1800" b="1" i="1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  <a:hlinkClick r:id="rId7" action="ppaction://hlinkpres?slideindex=1&amp;slidetitle="/>
                        </a:rPr>
                        <a:t>pptx</a:t>
                      </a:r>
                      <a:endParaRPr lang="ru-RU" sz="1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-Активизация индивидуальных и творческих способностей;</a:t>
                      </a:r>
                    </a:p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-Преодоление психологических барьеров, мешающих полноценному самовыражению;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нятие психоэмоционального напряжения;</a:t>
                      </a:r>
                      <a:endParaRPr lang="ru-RU" sz="1800" dirty="0" smtClean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-Повышение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уровня профессиональных и личностных компетенций и творческого потенциала педагогов. Нормализация работы пед.коллектива.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" y="285728"/>
          <a:ext cx="9143999" cy="92869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32882"/>
                <a:gridCol w="931513"/>
                <a:gridCol w="4421524"/>
                <a:gridCol w="2958080"/>
              </a:tblGrid>
              <a:tr h="9286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Этапы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Учеб. </a:t>
                      </a:r>
                      <a:r>
                        <a:rPr lang="ru-RU" sz="1400" b="1" dirty="0"/>
                        <a:t>год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Планируемые мероприятия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/>
                        <a:t>Планируемые результаты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96" marR="60696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473331"/>
            <a:ext cx="7128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pic>
        <p:nvPicPr>
          <p:cNvPr id="4" name="Содержимое 3" descr="DSCN34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714488"/>
            <a:ext cx="6143668" cy="4607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1061</TotalTime>
  <Words>523</Words>
  <Application>Microsoft Office PowerPoint</Application>
  <PresentationFormat>Экран (4:3)</PresentationFormat>
  <Paragraphs>116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Муниципальное бюджетное дошкольное образовательное учреждение «детский сад общеразвивающего вида с приоритетным осуществлением  деятельности по физическому развитию детей  № 27 «Золотая рыбка» города Обнинска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общеразвивающего вида с приоритетным осуществлением  деятельности по физическому развитию детей № 27 «Золотая рыбка» города Обнинска</dc:title>
  <dc:creator>Рыбка</dc:creator>
  <cp:lastModifiedBy>USER</cp:lastModifiedBy>
  <cp:revision>107</cp:revision>
  <dcterms:created xsi:type="dcterms:W3CDTF">2017-02-08T08:15:44Z</dcterms:created>
  <dcterms:modified xsi:type="dcterms:W3CDTF">2017-02-14T16:40:33Z</dcterms:modified>
</cp:coreProperties>
</file>