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6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83" r:id="rId7"/>
    <p:sldId id="284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1" r:id="rId23"/>
    <p:sldId id="300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4E3D45-96BE-493C-A93F-1008FA355715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E6CCE-FBC2-41A8-9B0F-A0ECEEB7EA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607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4238B-F52C-49D5-BB54-78F41672235D}" type="datetime1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291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A24ED-2250-42E6-92E7-54FB9F5DEF29}" type="datetime1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591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A5532-A277-4A9A-A324-76D1F8D287D9}" type="datetime1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621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CC779-B1D1-4080-8E9A-6C6B1AAFEF4A}" type="datetime1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20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F4ACD-F55F-4782-87AE-F977DE1E50D4}" type="datetime1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03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9C750-97B4-48F5-810E-91FC98C2D5A3}" type="datetime1">
              <a:rPr lang="ru-RU" smtClean="0"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970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9D6C-6B11-4988-BC16-F3A8D5A22423}" type="datetime1">
              <a:rPr lang="ru-RU" smtClean="0"/>
              <a:t>05.05.2019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318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6D7A9-421B-4CB8-B287-8C5D897795F6}" type="datetime1">
              <a:rPr lang="ru-RU" smtClean="0"/>
              <a:t>05.05.2019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056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14DA2-95CD-44EE-A26F-5D5A5D6D56A0}" type="datetime1">
              <a:rPr lang="ru-RU" smtClean="0"/>
              <a:t>05.05.2019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752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C7D28-5129-47EC-9F6D-3845B76FDF26}" type="datetime1">
              <a:rPr lang="ru-RU" smtClean="0"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490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415FD-35A2-4673-831B-86E45349E39B}" type="datetime1">
              <a:rPr lang="ru-RU" smtClean="0"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165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25676-D517-4064-9EC8-5874AB54D942}" type="datetime1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4119F-722C-402D-A403-6BFBA4BC1D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126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pics.livejournal.com/tar_s/pic/0004sfr9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8136904" cy="3240360"/>
          </a:xfrm>
        </p:spPr>
        <p:txBody>
          <a:bodyPr>
            <a:normAutofit/>
          </a:bodyPr>
          <a:lstStyle/>
          <a:p>
            <a:pPr algn="r"/>
            <a:r>
              <a:rPr lang="ru-RU" sz="2000" dirty="0"/>
              <a:t>Открытая научно-практическая конференция</a:t>
            </a:r>
            <a:br>
              <a:rPr lang="ru-RU" sz="2000" dirty="0"/>
            </a:br>
            <a:r>
              <a:rPr lang="ru-RU" sz="2000" dirty="0"/>
              <a:t>«Первые шаги в науку» </a:t>
            </a:r>
            <a:br>
              <a:rPr lang="ru-RU" sz="2000" dirty="0"/>
            </a:br>
            <a:r>
              <a:rPr lang="ru-RU" sz="2000" dirty="0"/>
              <a:t>Государственное бюджетное общеобразовательное</a:t>
            </a:r>
            <a:br>
              <a:rPr lang="ru-RU" sz="2000" dirty="0"/>
            </a:br>
            <a:r>
              <a:rPr lang="ru-RU" sz="2000" dirty="0"/>
              <a:t>учреждение города Москвы «Школа № 2115</a:t>
            </a:r>
            <a:r>
              <a:rPr lang="ru-RU" sz="2000" dirty="0" smtClean="0"/>
              <a:t>»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b="1" dirty="0"/>
              <a:t>Автор проекта</a:t>
            </a:r>
            <a:r>
              <a:rPr lang="ru-RU" sz="2000" dirty="0"/>
              <a:t>: Склярова </a:t>
            </a:r>
            <a:r>
              <a:rPr lang="ru-RU" sz="2000" dirty="0" smtClean="0"/>
              <a:t>Василиса Станиславовна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ученица </a:t>
            </a:r>
            <a:r>
              <a:rPr lang="ru-RU" sz="2000" dirty="0" smtClean="0"/>
              <a:t>4-Д </a:t>
            </a:r>
            <a:r>
              <a:rPr lang="ru-RU" sz="2000" dirty="0"/>
              <a:t>класса		</a:t>
            </a:r>
            <a:br>
              <a:rPr lang="ru-RU" sz="2000" dirty="0"/>
            </a:br>
            <a:r>
              <a:rPr lang="ru-RU" sz="2000" b="1" dirty="0" smtClean="0"/>
              <a:t>Руководители </a:t>
            </a:r>
            <a:r>
              <a:rPr lang="ru-RU" sz="2000" b="1" dirty="0"/>
              <a:t>проекта</a:t>
            </a:r>
            <a:r>
              <a:rPr lang="ru-RU" sz="2000" dirty="0"/>
              <a:t>: </a:t>
            </a:r>
            <a:r>
              <a:rPr lang="ru-RU" sz="2000" dirty="0" err="1" smtClean="0"/>
              <a:t>Парсегова</a:t>
            </a:r>
            <a:r>
              <a:rPr lang="ru-RU" sz="2000" dirty="0" smtClean="0"/>
              <a:t> Кристина Михайловна</a:t>
            </a:r>
            <a:br>
              <a:rPr lang="ru-RU" sz="2000" dirty="0" smtClean="0"/>
            </a:br>
            <a:r>
              <a:rPr lang="ru-RU" sz="2000" dirty="0" smtClean="0"/>
              <a:t>(классный руководитель)	</a:t>
            </a: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dirty="0"/>
              <a:t>	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943" y="3773936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/>
              <a:t>Баба Яга – кто она: злодейка или </a:t>
            </a:r>
            <a:r>
              <a:rPr lang="ru-RU" sz="3600" b="1" dirty="0" err="1"/>
              <a:t>берегиня</a:t>
            </a:r>
            <a:r>
              <a:rPr lang="ru-RU" sz="3600" b="1" dirty="0" smtClean="0"/>
              <a:t>?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389310" y="4766903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/>
              <a:t>Исследовательский проект</a:t>
            </a:r>
            <a:br>
              <a:rPr lang="ru-RU" dirty="0"/>
            </a:br>
            <a:r>
              <a:rPr lang="ru-RU" dirty="0"/>
              <a:t>(Секция: Начальная школа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2748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92088"/>
          </a:xfrm>
        </p:spPr>
        <p:txBody>
          <a:bodyPr>
            <a:normAutofit/>
          </a:bodyPr>
          <a:lstStyle/>
          <a:p>
            <a:r>
              <a:rPr lang="ru-RU" b="1" dirty="0"/>
              <a:t>Баба Яга на экране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9"/>
            <a:ext cx="8435280" cy="100811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Чаще других играл роль Бабы-Яги Георгий </a:t>
            </a:r>
            <a:r>
              <a:rPr lang="ru-RU" dirty="0" err="1"/>
              <a:t>Милляр</a:t>
            </a:r>
            <a:r>
              <a:rPr lang="ru-RU" dirty="0"/>
              <a:t> в фильмах «Морозко», «</a:t>
            </a:r>
            <a:r>
              <a:rPr lang="ru-RU" dirty="0" err="1"/>
              <a:t>Кащей</a:t>
            </a:r>
            <a:r>
              <a:rPr lang="ru-RU" dirty="0"/>
              <a:t> Бессмертный», «Конёк-Горбунок».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10</a:t>
            </a:fld>
            <a:endParaRPr lang="ru-RU"/>
          </a:p>
        </p:txBody>
      </p:sp>
      <p:pic>
        <p:nvPicPr>
          <p:cNvPr id="1026" name="Picture 2" descr="C:\Users\user\Documents\Проекты\Василиса\Баба Яга\Баба Яга Милля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790818"/>
            <a:ext cx="6168008" cy="4626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575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92088"/>
          </a:xfrm>
        </p:spPr>
        <p:txBody>
          <a:bodyPr>
            <a:normAutofit/>
          </a:bodyPr>
          <a:lstStyle/>
          <a:p>
            <a:r>
              <a:rPr lang="ru-RU" b="1" dirty="0"/>
              <a:t>Баба Яга на экране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9"/>
            <a:ext cx="8435280" cy="100811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Очень нетрадиционную Бабу-Ягу сыграла Майя Булгакова в сказке 1971 года «Лада из страны берендеев»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11</a:t>
            </a:fld>
            <a:endParaRPr lang="ru-RU"/>
          </a:p>
        </p:txBody>
      </p:sp>
      <p:pic>
        <p:nvPicPr>
          <p:cNvPr id="2050" name="Picture 2" descr="C:\Users\user\Documents\Проекты\Василиса\Баба Яга\Баба Яга Булгаков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700808"/>
            <a:ext cx="6085281" cy="4523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062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92088"/>
          </a:xfrm>
        </p:spPr>
        <p:txBody>
          <a:bodyPr>
            <a:normAutofit/>
          </a:bodyPr>
          <a:lstStyle/>
          <a:p>
            <a:r>
              <a:rPr lang="ru-RU" b="1" dirty="0"/>
              <a:t>Баба Яга на экране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9"/>
            <a:ext cx="8435280" cy="100811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В новогодней сказке 1975 года «Новогодние приключения Маши и Вити» коварную старушку сыграла Валентина </a:t>
            </a:r>
            <a:r>
              <a:rPr lang="ru-RU" dirty="0" err="1"/>
              <a:t>Кособуцкая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12</a:t>
            </a:fld>
            <a:endParaRPr lang="ru-RU"/>
          </a:p>
        </p:txBody>
      </p:sp>
      <p:pic>
        <p:nvPicPr>
          <p:cNvPr id="3074" name="Picture 2" descr="C:\Users\user\Documents\Проекты\Василиса\Баба Яга\Баба Яга Кособуцка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772816"/>
            <a:ext cx="5756944" cy="4477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64750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92088"/>
          </a:xfrm>
        </p:spPr>
        <p:txBody>
          <a:bodyPr>
            <a:normAutofit/>
          </a:bodyPr>
          <a:lstStyle/>
          <a:p>
            <a:r>
              <a:rPr lang="ru-RU" b="1" dirty="0"/>
              <a:t>Баба Яга на экране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9"/>
            <a:ext cx="8712968" cy="100811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В фильмах «Там, на неведомых дорожках» и «После дождичка в четверг» самую добрую Бабу-Ягу исполнила Татьяна </a:t>
            </a:r>
            <a:r>
              <a:rPr lang="ru-RU" dirty="0" err="1"/>
              <a:t>Пельтцер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13</a:t>
            </a:fld>
            <a:endParaRPr lang="ru-RU"/>
          </a:p>
        </p:txBody>
      </p:sp>
      <p:pic>
        <p:nvPicPr>
          <p:cNvPr id="4098" name="Picture 2" descr="C:\Users\user\Documents\Проекты\Василиса\Баба Яга\Баба Яга Пельтце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700808"/>
            <a:ext cx="5845274" cy="466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98561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92088"/>
          </a:xfrm>
        </p:spPr>
        <p:txBody>
          <a:bodyPr>
            <a:normAutofit/>
          </a:bodyPr>
          <a:lstStyle/>
          <a:p>
            <a:r>
              <a:rPr lang="ru-RU" b="1" dirty="0"/>
              <a:t>Баба Яга на экране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9"/>
            <a:ext cx="8712968" cy="136815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И это не весь перечень фильмов, в которых есть роль Бабы Яги. В мультипликационных фильмах, наверное, самыми запоминающимся были Бабки </a:t>
            </a:r>
            <a:r>
              <a:rPr lang="ru-RU" dirty="0" err="1" smtClean="0"/>
              <a:t>Ёжки</a:t>
            </a:r>
            <a:r>
              <a:rPr lang="ru-RU" dirty="0" smtClean="0"/>
              <a:t> в мультфильме «Летучий корабль»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14</a:t>
            </a:fld>
            <a:endParaRPr lang="ru-RU"/>
          </a:p>
        </p:txBody>
      </p:sp>
      <p:pic>
        <p:nvPicPr>
          <p:cNvPr id="5122" name="Picture 2" descr="C:\Users\user\Documents\Проекты\Василиса\Баба Яга\babka_ezh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88840"/>
            <a:ext cx="5976664" cy="44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57695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92088"/>
          </a:xfrm>
        </p:spPr>
        <p:txBody>
          <a:bodyPr>
            <a:normAutofit/>
          </a:bodyPr>
          <a:lstStyle/>
          <a:p>
            <a:r>
              <a:rPr lang="ru-RU" b="1" dirty="0"/>
              <a:t>Откуда пришла Баба Яга?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80729"/>
            <a:ext cx="8280920" cy="396043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Баба Яга — персонаж, знакомый нам с детства. А знаете ли вы, что «та сказочная старуха — вовсе не плод народной фантазии, а историческая персона? Когда-то она была божеством, хранительницей домашнего </a:t>
            </a:r>
            <a:r>
              <a:rPr lang="ru-RU" dirty="0" smtClean="0"/>
              <a:t>очага. </a:t>
            </a:r>
            <a:r>
              <a:rPr lang="ru-RU" dirty="0"/>
              <a:t>Каким же образом </a:t>
            </a:r>
            <a:r>
              <a:rPr lang="ru-RU" dirty="0" err="1"/>
              <a:t>берегиня</a:t>
            </a:r>
            <a:r>
              <a:rPr lang="ru-RU" dirty="0"/>
              <a:t> домашнего очага трансформировалась в злую </a:t>
            </a:r>
            <a:r>
              <a:rPr lang="ru-RU" dirty="0" smtClean="0"/>
              <a:t>ведьму? </a:t>
            </a:r>
            <a:r>
              <a:rPr lang="ru-RU" dirty="0"/>
              <a:t>И </a:t>
            </a:r>
            <a:r>
              <a:rPr lang="ru-RU" dirty="0" smtClean="0"/>
              <a:t>сейчас мало кто верит</a:t>
            </a:r>
            <a:r>
              <a:rPr lang="ru-RU" dirty="0"/>
              <a:t>, что страшная Баба Яга - изначально заботливая </a:t>
            </a:r>
            <a:r>
              <a:rPr lang="ru-RU" dirty="0" err="1"/>
              <a:t>берегиня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Баба Яга, пожалуй, один из наиболее популярных и загадочных персонажей народных сказок. В то же время она воспринимается скорее как персонаж отрицательный по отношению к героям сказки, хотя и может оказать услугу путнику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3471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92088"/>
          </a:xfrm>
        </p:spPr>
        <p:txBody>
          <a:bodyPr>
            <a:normAutofit/>
          </a:bodyPr>
          <a:lstStyle/>
          <a:p>
            <a:r>
              <a:rPr lang="ru-RU" b="1" dirty="0"/>
              <a:t>Откуда пришла Баба Яга?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80729"/>
            <a:ext cx="5616624" cy="547260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Но, прежде всего, обратимся к истокам образа Бабы Яги.</a:t>
            </a:r>
          </a:p>
          <a:p>
            <a:pPr marL="0" indent="0">
              <a:buNone/>
            </a:pPr>
            <a:r>
              <a:rPr lang="ru-RU" dirty="0"/>
              <a:t>Так М. </a:t>
            </a:r>
            <a:r>
              <a:rPr lang="ru-RU" dirty="0" smtClean="0"/>
              <a:t>О. </a:t>
            </a:r>
            <a:r>
              <a:rPr lang="ru-RU" dirty="0"/>
              <a:t>Без-</a:t>
            </a:r>
            <a:r>
              <a:rPr lang="ru-RU" dirty="0" err="1"/>
              <a:t>Корнилович</a:t>
            </a:r>
            <a:r>
              <a:rPr lang="ru-RU" dirty="0"/>
              <a:t> в книге "Исторические сведения о примечательных местах в Белоруссии с присовокуплением и других сведений к ней же относящихся" пишет: "За рекою Полотою в поле находится озерко </a:t>
            </a:r>
            <a:r>
              <a:rPr lang="ru-RU" dirty="0" err="1"/>
              <a:t>Воловое</a:t>
            </a:r>
            <a:r>
              <a:rPr lang="ru-RU" dirty="0"/>
              <a:t>: о нем есть предание, будто бы в древности... при оном озере стояли капища Перуна и Бабы Яги".</a:t>
            </a:r>
          </a:p>
          <a:p>
            <a:pPr marL="0" indent="0">
              <a:buNone/>
            </a:pPr>
            <a:r>
              <a:rPr lang="ru-RU" dirty="0"/>
              <a:t>Стало быть, Баба Яга была полноправной Богиней и почиталась нашими Предками наравне с таким Богом как Перун. Интересен также сам факт установки кумира Яги рядом с образом Перуна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16</a:t>
            </a:fld>
            <a:endParaRPr lang="ru-RU"/>
          </a:p>
        </p:txBody>
      </p:sp>
      <p:pic>
        <p:nvPicPr>
          <p:cNvPr id="6" name="Рисунок 5" descr="https://pics.livejournal.com/tar_s/pic/0004tftc/s640x48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628800"/>
            <a:ext cx="2808312" cy="3960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2247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92088"/>
          </a:xfrm>
        </p:spPr>
        <p:txBody>
          <a:bodyPr>
            <a:normAutofit/>
          </a:bodyPr>
          <a:lstStyle/>
          <a:p>
            <a:r>
              <a:rPr lang="ru-RU" b="1" dirty="0"/>
              <a:t>Откуда пришла Баба Яга?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568952" cy="532859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Теперь попытаемся понять, почему же к слову «Баба» добавляется слово «Яга». Слово «Яга» - огрубленное «Яшка». Этим термином славяне в своих сказаниях называли древнего ящура — существо, которое являлось прародителем всего сущего. </a:t>
            </a:r>
            <a:r>
              <a:rPr lang="ru-RU" dirty="0" smtClean="0"/>
              <a:t>Получается</a:t>
            </a:r>
            <a:r>
              <a:rPr lang="ru-RU" dirty="0"/>
              <a:t>, что Баба Яга – это прародительница. А прародительницу никак нельзя называть нечистой силой, ведь она дала жизнь любому из нас.</a:t>
            </a:r>
          </a:p>
          <a:p>
            <a:pPr marL="0" indent="0">
              <a:buNone/>
            </a:pPr>
            <a:r>
              <a:rPr lang="ru-RU" dirty="0"/>
              <a:t>Баба Яга изначально - прародительница, очень древнее положительное божество славянского пантеона, хранительница </a:t>
            </a:r>
            <a:r>
              <a:rPr lang="ru-RU" dirty="0" smtClean="0"/>
              <a:t>рода </a:t>
            </a:r>
            <a:r>
              <a:rPr lang="ru-RU" dirty="0"/>
              <a:t>и традиций, детей и </a:t>
            </a:r>
            <a:r>
              <a:rPr lang="ru-RU" dirty="0" err="1"/>
              <a:t>околодомашнего</a:t>
            </a:r>
            <a:r>
              <a:rPr lang="ru-RU" dirty="0"/>
              <a:t> (часто лесного) пространства.</a:t>
            </a:r>
          </a:p>
          <a:p>
            <a:pPr marL="0" indent="0">
              <a:buNone/>
            </a:pPr>
            <a:r>
              <a:rPr lang="ru-RU" dirty="0"/>
              <a:t>Славяне многие поколения перед тем, как принять христианство, поклонялись </a:t>
            </a:r>
            <a:r>
              <a:rPr lang="ru-RU" dirty="0" err="1"/>
              <a:t>берегиням</a:t>
            </a:r>
            <a:r>
              <a:rPr lang="ru-RU" dirty="0"/>
              <a:t>. </a:t>
            </a:r>
            <a:r>
              <a:rPr lang="ru-RU" dirty="0" smtClean="0"/>
              <a:t>А </a:t>
            </a:r>
            <a:r>
              <a:rPr lang="ru-RU" dirty="0"/>
              <a:t>Баба Яга – главная из все славянских </a:t>
            </a:r>
            <a:r>
              <a:rPr lang="ru-RU" dirty="0" err="1"/>
              <a:t>берегинь</a:t>
            </a:r>
            <a:r>
              <a:rPr lang="ru-RU" dirty="0"/>
              <a:t>. Она могла выступать не просто в роли защитницы, но и в роли воительницы, способной любой ценой добиться справедливости.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9828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92088"/>
          </a:xfrm>
        </p:spPr>
        <p:txBody>
          <a:bodyPr>
            <a:normAutofit/>
          </a:bodyPr>
          <a:lstStyle/>
          <a:p>
            <a:r>
              <a:rPr lang="ru-RU" b="1" dirty="0"/>
              <a:t>Откуда пришла Баба Яга?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568952" cy="532859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Чтобы понять, почему Бабе Яге были даны отрицательные черты, обратимся к истории. В конце X столетия Русь прошла через христианизацию. В этого времени начинается страшное гонение на все, что связано с языческими божествами. Им придаются насмешливые облики, добавляются уродливые черты. Некоторых просто заставляют забывать, сбрасывая их изображения в воду или сжигая. Вот так Баба Яга получила статус страшной ведьмы с клюкой и крючковатым носом. Такой ее сделало, как ни странно, христианство.</a:t>
            </a:r>
          </a:p>
          <a:p>
            <a:pPr marL="0" indent="0">
              <a:buNone/>
            </a:pPr>
            <a:r>
              <a:rPr lang="ru-RU" dirty="0"/>
              <a:t>Но А. Андреев, долгое время проживший у стариков - хранителей Традиции пишет: «Старик, бывший моим первым учителем, подарил мне инструмент для возвращения утерянного времени. Он сказал: если времена вывернулись наизнанку, значит, чем страшнее в сказке чудовище, тем чудеснее, тем значимее было это божество в том Мире»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1273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92088"/>
          </a:xfrm>
        </p:spPr>
        <p:txBody>
          <a:bodyPr>
            <a:normAutofit/>
          </a:bodyPr>
          <a:lstStyle/>
          <a:p>
            <a:r>
              <a:rPr lang="ru-RU" b="1" dirty="0"/>
              <a:t>Откуда пришла Баба Яга?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568952" cy="532859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Страсть Бабы-Яги поджаривать детей в печи на лопате очень напоминает так называемый обряд "</a:t>
            </a:r>
            <a:r>
              <a:rPr lang="ru-RU" dirty="0" err="1"/>
              <a:t>перепекания</a:t>
            </a:r>
            <a:r>
              <a:rPr lang="ru-RU" dirty="0"/>
              <a:t>", или "</a:t>
            </a:r>
            <a:r>
              <a:rPr lang="ru-RU" dirty="0" err="1"/>
              <a:t>припекания</a:t>
            </a:r>
            <a:r>
              <a:rPr lang="ru-RU" dirty="0"/>
              <a:t>", младенцев, больных рахитом или атрофией: ребенка заворачивали в "пеленку" из теста, клали на деревянную хлебную лопату и трижды всовывали в горячую печь. И это действительно часто помогало! Только вот в сказках этот обряд поменял знак с "плюса" (лечение ребенка) на "минус" (ребенка жарят, чтобы съесть). Предполагают, что это произошло уже в те времена, когда на Руси начало утверждаться христианство, и искоренялось все языческое. Но, по-видимому, до конца одолеть Бабу-Ягу - наследницу народных целительниц - христианство все же не смогло: вспомните, разве хотя бы в одной сказке Бабе-Яге удалось кого-нибудь изжарить? Нет, она только хочет это сделать!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624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Идея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Баба Яга – персонаж многих сказок, представленный старой злой бабкой.</a:t>
            </a:r>
          </a:p>
          <a:p>
            <a:pPr marL="0" indent="0">
              <a:buNone/>
            </a:pPr>
            <a:r>
              <a:rPr lang="ru-RU" dirty="0" smtClean="0"/>
              <a:t>Но я слышала, что этот образ не всегда был таким и решила разобраться, </a:t>
            </a:r>
            <a:r>
              <a:rPr lang="ru-RU" dirty="0"/>
              <a:t>кто же она – Баба Яга? Добрая она или злая? Что мы знаем о Бабе Яге, кроме того, что она жила в избушке на курьих ножнах в лесу?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3817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92088"/>
          </a:xfrm>
        </p:spPr>
        <p:txBody>
          <a:bodyPr>
            <a:normAutofit/>
          </a:bodyPr>
          <a:lstStyle/>
          <a:p>
            <a:r>
              <a:rPr lang="ru-RU" b="1" dirty="0" smtClean="0"/>
              <a:t>День Рождения Бабы Яги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568952" cy="194421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В рамках культурно-туристического проекта «Сказочная карта России» село Кукобой Ярославской области не так давно было признано официальной родиной сказочной старухи и  каждую последнюю субботу июня здесь отмечают день рождения Бабы Яги. </a:t>
            </a:r>
            <a:r>
              <a:rPr lang="ru-RU" dirty="0" smtClean="0"/>
              <a:t>Позже День рождения Бабы Яги стали праздновать в Сочи-парке.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20</a:t>
            </a:fld>
            <a:endParaRPr lang="ru-RU"/>
          </a:p>
        </p:txBody>
      </p:sp>
      <p:pic>
        <p:nvPicPr>
          <p:cNvPr id="6146" name="Picture 2" descr="C:\Users\user\Documents\Проекты\Василиса\Баба Яга\Кукобой ДР Бабы Яг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2996952"/>
            <a:ext cx="4608512" cy="1877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user\Documents\Проекты\Василиса\Баба Яга\Сочи-парк ДР Бабы Яги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299863"/>
            <a:ext cx="3528392" cy="3103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05976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92088"/>
          </a:xfrm>
        </p:spPr>
        <p:txBody>
          <a:bodyPr>
            <a:normAutofit/>
          </a:bodyPr>
          <a:lstStyle/>
          <a:p>
            <a:r>
              <a:rPr lang="ru-RU" b="1" dirty="0"/>
              <a:t>День Рождения Бабы Яги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568952" cy="172819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Кроме того, туристический проект "Кукобой — родина Бабы Яги" считается одним из самых успешных российских маршрутов в области событийного и детского туризма, реализованных в последние годы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21</a:t>
            </a:fld>
            <a:endParaRPr lang="ru-RU"/>
          </a:p>
        </p:txBody>
      </p:sp>
      <p:pic>
        <p:nvPicPr>
          <p:cNvPr id="7170" name="Picture 2" descr="C:\Users\user\Documents\Проекты\Василиса\Баба Яга\Кукобо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64904"/>
            <a:ext cx="5472608" cy="1591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ocuments\Проекты\Василиса\Баба Яга\slide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8532" y="3717032"/>
            <a:ext cx="3962452" cy="2660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83128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92088"/>
          </a:xfrm>
        </p:spPr>
        <p:txBody>
          <a:bodyPr>
            <a:normAutofit/>
          </a:bodyPr>
          <a:lstStyle/>
          <a:p>
            <a:r>
              <a:rPr lang="ru-RU" b="1" dirty="0" smtClean="0"/>
              <a:t>Итоги анкетирования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568952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Мною было проведено анкетирование моих одноклассников и одноклассников младшей сестры.</a:t>
            </a:r>
          </a:p>
          <a:p>
            <a:pPr marL="0" indent="0">
              <a:buNone/>
            </a:pPr>
            <a:r>
              <a:rPr lang="ru-RU" dirty="0" smtClean="0"/>
              <a:t>В моем классе большинство считает, что Баба Яга – злая ведьма, которая убивает и ест людей, но есть и те, кто в это не верит, которые считают, что она помогает людям, а детей не запекает в печи, а лечит.</a:t>
            </a:r>
          </a:p>
          <a:p>
            <a:pPr marL="0" indent="0">
              <a:buNone/>
            </a:pPr>
            <a:r>
              <a:rPr lang="ru-RU" dirty="0" smtClean="0"/>
              <a:t>Первоклассники считают, что (будет написано по обработке итогов)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4828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92088"/>
          </a:xfrm>
        </p:spPr>
        <p:txBody>
          <a:bodyPr>
            <a:normAutofit/>
          </a:bodyPr>
          <a:lstStyle/>
          <a:p>
            <a:r>
              <a:rPr lang="ru-RU" b="1" dirty="0" smtClean="0"/>
              <a:t>Выводы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08912" cy="432048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Покопавшись в истории, мы и близко не обнаружили ни одного из тех ужасных качеств, которыми наделили Бабу Ягу в сказках. Как же это божество вдруг стало символом зла? Не иначе во времена борьбы с язычеством служители церкви приписали ей уродливые черты. </a:t>
            </a:r>
          </a:p>
          <a:p>
            <a:pPr marL="0" indent="0">
              <a:buNone/>
            </a:pPr>
            <a:r>
              <a:rPr lang="ru-RU" dirty="0"/>
              <a:t>Все противоречия исчезнут, если мы увидим в бабке древнюю забытую богиню — деревянный или костяной идол, стоявший в незапамятные времена в каком-нибудь лесном «лабазе» (так до сих пор называются в Сибири крошечные домики, поставленные на столбик в укромном уголке леса). Ну, а Баба Яга из наших сказок навсегда останется забавным и не таким уж и страшным персонажем. Наши любимые Бабки-</a:t>
            </a:r>
            <a:r>
              <a:rPr lang="ru-RU" dirty="0" err="1"/>
              <a:t>Ёжки</a:t>
            </a:r>
            <a:r>
              <a:rPr lang="ru-RU" dirty="0"/>
              <a:t>.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6559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Список литературы: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424936" cy="3096344"/>
          </a:xfrm>
        </p:spPr>
        <p:txBody>
          <a:bodyPr>
            <a:normAutofit fontScale="70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/>
              <a:t>Википедия (</a:t>
            </a:r>
            <a:r>
              <a:rPr lang="ru-RU" u="sng" dirty="0">
                <a:hlinkClick r:id="rId2"/>
              </a:rPr>
              <a:t>https://ru.wikipedia.org</a:t>
            </a:r>
            <a:r>
              <a:rPr lang="ru-RU" u="sng" dirty="0" smtClean="0">
                <a:hlinkClick r:id="rId2"/>
              </a:rPr>
              <a:t>/</a:t>
            </a:r>
            <a:r>
              <a:rPr lang="ru-RU" dirty="0" smtClean="0"/>
              <a:t>)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М. О. Без-</a:t>
            </a:r>
            <a:r>
              <a:rPr lang="ru-RU" dirty="0" err="1"/>
              <a:t>Корнилович</a:t>
            </a:r>
            <a:r>
              <a:rPr lang="ru-RU" dirty="0"/>
              <a:t> </a:t>
            </a:r>
            <a:r>
              <a:rPr lang="ru-RU" dirty="0" smtClean="0"/>
              <a:t>"</a:t>
            </a:r>
            <a:r>
              <a:rPr lang="ru-RU" dirty="0"/>
              <a:t>Исторические сведения о примечательных местах в Белоруссии с присовокуплением и других сведений к ней же относящихся" СПб., 1855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Андреев А. Русские боги в Зазеркалье. Баба </a:t>
            </a:r>
            <a:r>
              <a:rPr lang="ru-RU" dirty="0" smtClean="0"/>
              <a:t>Яга</a:t>
            </a:r>
            <a:r>
              <a:rPr lang="ru-RU" dirty="0"/>
              <a:t>. </a:t>
            </a:r>
            <a:r>
              <a:rPr lang="ru-RU" dirty="0" err="1"/>
              <a:t>Вып</a:t>
            </a:r>
            <a:r>
              <a:rPr lang="ru-RU" dirty="0"/>
              <a:t>. 3. Под редакцией </a:t>
            </a:r>
            <a:r>
              <a:rPr lang="ru-RU" dirty="0" err="1"/>
              <a:t>А.Платова</a:t>
            </a:r>
            <a:r>
              <a:rPr lang="ru-RU" dirty="0"/>
              <a:t>. М.: Менеджер, </a:t>
            </a:r>
            <a:r>
              <a:rPr lang="ru-RU" dirty="0" smtClean="0"/>
              <a:t>1996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Захаров А. На неведомых дорожках//Фольклор и Этнография, АН СССР, Институт этнографии им. Н.Н. Миклухо-Маклая; Издательство "Наука", Ленинградское отделение; 1970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Слово о полку Игореве</a:t>
            </a:r>
            <a:endParaRPr lang="ru-RU" dirty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065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dirty="0" smtClean="0"/>
              <a:t>Цели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40768"/>
            <a:ext cx="8928992" cy="10081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Узнать, кто такая Баба Яга, найти причину, почему персонажи сказок стали отрицательными.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36036" y="2910643"/>
            <a:ext cx="455137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План исследования: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400" dirty="0"/>
              <a:t>Изучение литературы по </a:t>
            </a:r>
            <a:r>
              <a:rPr lang="ru-RU" sz="2400" dirty="0" smtClean="0"/>
              <a:t>теме</a:t>
            </a:r>
            <a:endParaRPr lang="ru-RU" sz="2400" dirty="0"/>
          </a:p>
          <a:p>
            <a:pPr marL="342900" lvl="0" indent="-342900">
              <a:buFont typeface="+mj-lt"/>
              <a:buAutoNum type="arabicPeriod"/>
            </a:pPr>
            <a:r>
              <a:rPr lang="ru-RU" sz="2400" dirty="0"/>
              <a:t>Использование компьютера для получения </a:t>
            </a:r>
            <a:r>
              <a:rPr lang="ru-RU" sz="2400" dirty="0" smtClean="0"/>
              <a:t>информации</a:t>
            </a:r>
            <a:endParaRPr lang="ru-RU" sz="2400" dirty="0"/>
          </a:p>
          <a:p>
            <a:pPr marL="342900" lvl="0" indent="-342900">
              <a:buFont typeface="+mj-lt"/>
              <a:buAutoNum type="arabicPeriod"/>
            </a:pPr>
            <a:r>
              <a:rPr lang="ru-RU" sz="2400" dirty="0" smtClean="0"/>
              <a:t>Проведение анкетирования</a:t>
            </a:r>
            <a:endParaRPr lang="ru-RU" sz="2400" dirty="0"/>
          </a:p>
          <a:p>
            <a:endParaRPr lang="ru-RU" sz="2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05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</a:p>
          <a:p>
            <a:r>
              <a:rPr lang="ru-RU" dirty="0"/>
              <a:t>Образы, в которых выступает Баба </a:t>
            </a:r>
            <a:r>
              <a:rPr lang="ru-RU" dirty="0" smtClean="0"/>
              <a:t>Яга</a:t>
            </a:r>
          </a:p>
          <a:p>
            <a:r>
              <a:rPr lang="ru-RU" dirty="0"/>
              <a:t>Баба Яга на экране</a:t>
            </a:r>
            <a:endParaRPr lang="ru-RU" dirty="0" smtClean="0"/>
          </a:p>
          <a:p>
            <a:r>
              <a:rPr lang="ru-RU" dirty="0"/>
              <a:t>Откуда пришла Баба </a:t>
            </a:r>
            <a:r>
              <a:rPr lang="ru-RU" dirty="0" smtClean="0"/>
              <a:t>Яга</a:t>
            </a:r>
          </a:p>
          <a:p>
            <a:r>
              <a:rPr lang="ru-RU" dirty="0" smtClean="0"/>
              <a:t>День рождения Бабы Яги</a:t>
            </a:r>
          </a:p>
          <a:p>
            <a:r>
              <a:rPr lang="ru-RU" dirty="0" smtClean="0"/>
              <a:t>Итоги анкетирования</a:t>
            </a:r>
          </a:p>
          <a:p>
            <a:r>
              <a:rPr lang="ru-RU" dirty="0" smtClean="0"/>
              <a:t>Выводы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401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Введение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91264" cy="514543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Мы все с детства любим читать сказки. Это волшебные истории, пришедшие из старины, наполненные мудростью, в которых даются уроки, в которых добро побеждает зло. Практически во всех русских сказках присутствует Баба Яга. Во всех современных интерпретациях сказок Баба Яга представлена в образе страшной, злобной старухи, которая крадет детей и уносит в ступе в лес.  Но в то же время она может и в баньке попарить, и накормить, и спать уложить. И на дорогу или совет дать, или клубок волшебный, который путь укажет.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384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Введение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5194920" cy="514543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Так кто же она – Баба Яга? Добрая она или злая? Что мы знаем о Бабе Яге, кроме того, что она жила в избушке на курьих ножнах в </a:t>
            </a:r>
            <a:r>
              <a:rPr lang="ru-RU" dirty="0" smtClean="0"/>
              <a:t>лесу?</a:t>
            </a:r>
          </a:p>
          <a:p>
            <a:pPr marL="0" indent="0">
              <a:buNone/>
            </a:pPr>
            <a:r>
              <a:rPr lang="ru-RU" dirty="0"/>
              <a:t>Вдумчивый анализ знакомых с детства сказок позволит иначе взглянуть на «плохих» персонажей и найти причины, почему они стали отрицательными.</a:t>
            </a:r>
          </a:p>
        </p:txBody>
      </p:sp>
      <p:pic>
        <p:nvPicPr>
          <p:cNvPr id="4" name="Рисунок 3" descr="баба Яга">
            <a:hlinkClick r:id="rId2" tgtFrame="&quot;_self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980728"/>
            <a:ext cx="3240360" cy="482453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273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9208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Образы, в которых выступает Баба Яга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507288" cy="5145435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Лесная хозяйка </a:t>
            </a:r>
            <a:r>
              <a:rPr lang="ru-RU" dirty="0"/>
              <a:t>– ведунья, знахарка, собирающая лечебные травы, делающая целебные снадобья и зелья.</a:t>
            </a:r>
          </a:p>
          <a:p>
            <a:r>
              <a:rPr lang="ru-RU" b="1" dirty="0"/>
              <a:t>Повелительница мира мертвых </a:t>
            </a:r>
            <a:r>
              <a:rPr lang="ru-RU" dirty="0"/>
              <a:t>- привратница, стерегущая границу между миром живых и миром мертвых, и проводницей в иной мир. Она испытывает героев, пытающихся проникнуть мир мертвых, и помогает тем, кто эти испытания </a:t>
            </a:r>
            <a:r>
              <a:rPr lang="ru-RU" dirty="0" smtClean="0"/>
              <a:t>выдержал</a:t>
            </a:r>
          </a:p>
          <a:p>
            <a:r>
              <a:rPr lang="ru-RU" b="1" dirty="0"/>
              <a:t>Воительница</a:t>
            </a:r>
            <a:r>
              <a:rPr lang="ru-RU" dirty="0"/>
              <a:t> - сражается с героями и побеждает многих из них. Яга-воительница, прилетев в избу и застав в ней постороннего человека, избивает его до полусмерти. Яга сама ездит верхом на коне и сражается подобно богатырю, нападает во главе целого воинства. «…Баба – Яга накинулась на собак, на ворота, на берёзку, и на работницу, давай всех ругать и колотить» ( «Баба-Яга</a:t>
            </a:r>
            <a:r>
              <a:rPr lang="ru-RU" dirty="0" smtClean="0"/>
              <a:t>»)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945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9208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Образы, в которых выступает Баба Яга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9"/>
            <a:ext cx="8507288" cy="4896544"/>
          </a:xfrm>
        </p:spPr>
        <p:txBody>
          <a:bodyPr>
            <a:normAutofit fontScale="85000" lnSpcReduction="20000"/>
          </a:bodyPr>
          <a:lstStyle/>
          <a:p>
            <a:r>
              <a:rPr lang="ru-RU" sz="2900" b="1" dirty="0"/>
              <a:t>Похитительница</a:t>
            </a:r>
            <a:r>
              <a:rPr lang="ru-RU" sz="2900" dirty="0"/>
              <a:t> - в сказках она часто похищает детей и стремится изжарить их в печи, после чего следует бегство и спасение. Она показывает себя в ней с самой нехорошей стороны, недвусмысленно проявляя свои людоедские способности. «…Как вдруг... Зашумели, закричали, налетели гуси-лебеди, подхватили и унесли бедного Ванюшку, младшего братца Машеньки» («Гуси – Лебеди</a:t>
            </a:r>
            <a:r>
              <a:rPr lang="ru-RU" sz="2900" dirty="0" smtClean="0"/>
              <a:t>»)</a:t>
            </a:r>
          </a:p>
          <a:p>
            <a:r>
              <a:rPr lang="ru-RU" sz="2900" b="1" dirty="0"/>
              <a:t>Дарительница</a:t>
            </a:r>
            <a:r>
              <a:rPr lang="ru-RU" sz="2900" dirty="0"/>
              <a:t> - провожатым для героя является ее подарок – волшебное средство (клубочек) или волшебный помощник (конь). Сама Яга обычно не имеет права покинуть свой пост ради героя. Она лишь на словах знакомит гостя с тем, с чем ему придется столкнуться в пути. Но ее советы жизненно необходимы для путника.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772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9208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Образы, в которых выступает Баба Яга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9"/>
            <a:ext cx="8507288" cy="2664295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Советчица</a:t>
            </a:r>
            <a:r>
              <a:rPr lang="ru-RU" dirty="0"/>
              <a:t> - Яга сама ничего не делает для героя, но указывает, к кому обратиться за помощью. «… - Ладно, спасибо потом скажешь, а теперь слушай, что я тебе накажу: будут золотое веретенце покупать – не продавай, а просись </a:t>
            </a:r>
            <a:r>
              <a:rPr lang="ru-RU" dirty="0" err="1"/>
              <a:t>Финиста</a:t>
            </a:r>
            <a:r>
              <a:rPr lang="ru-RU" dirty="0"/>
              <a:t> – ясна сокола повидать» («</a:t>
            </a:r>
            <a:r>
              <a:rPr lang="ru-RU" dirty="0" err="1"/>
              <a:t>Финист</a:t>
            </a:r>
            <a:r>
              <a:rPr lang="ru-RU" dirty="0"/>
              <a:t> – ясный сокол», русская народная сказка)</a:t>
            </a:r>
          </a:p>
          <a:p>
            <a:r>
              <a:rPr lang="ru-RU" b="1" dirty="0"/>
              <a:t>Охранительница</a:t>
            </a:r>
            <a:r>
              <a:rPr lang="ru-RU" dirty="0"/>
              <a:t> – с помощью волшебных помощников (</a:t>
            </a:r>
            <a:r>
              <a:rPr lang="ru-RU" dirty="0" err="1"/>
              <a:t>блюдечно</a:t>
            </a:r>
            <a:r>
              <a:rPr lang="ru-RU" dirty="0"/>
              <a:t> с яблоком) следит за героем.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4119F-722C-402D-A403-6BFBA4BC1D3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1052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361</TotalTime>
  <Words>1659</Words>
  <Application>Microsoft Office PowerPoint</Application>
  <PresentationFormat>Экран (4:3)</PresentationFormat>
  <Paragraphs>101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Открытая научно-практическая конференция «Первые шаги в науку»  Государственное бюджетное общеобразовательное учреждение города Москвы «Школа № 2115» Автор проекта: Склярова Василиса Станиславовна ученица 4-Д класса   Руководители проекта: Парсегова Кристина Михайловна (классный руководитель)   </vt:lpstr>
      <vt:lpstr>Идея проекта</vt:lpstr>
      <vt:lpstr>Цели проекта</vt:lpstr>
      <vt:lpstr>Содержание работы</vt:lpstr>
      <vt:lpstr>Введение</vt:lpstr>
      <vt:lpstr>Введение</vt:lpstr>
      <vt:lpstr>Образы, в которых выступает Баба Яга</vt:lpstr>
      <vt:lpstr>Образы, в которых выступает Баба Яга</vt:lpstr>
      <vt:lpstr>Образы, в которых выступает Баба Яга</vt:lpstr>
      <vt:lpstr>Баба Яга на экране</vt:lpstr>
      <vt:lpstr>Баба Яга на экране</vt:lpstr>
      <vt:lpstr>Баба Яга на экране</vt:lpstr>
      <vt:lpstr>Баба Яга на экране</vt:lpstr>
      <vt:lpstr>Баба Яга на экране</vt:lpstr>
      <vt:lpstr>Откуда пришла Баба Яга?</vt:lpstr>
      <vt:lpstr>Откуда пришла Баба Яга?</vt:lpstr>
      <vt:lpstr>Откуда пришла Баба Яга?</vt:lpstr>
      <vt:lpstr>Откуда пришла Баба Яга?</vt:lpstr>
      <vt:lpstr>Откуда пришла Баба Яга?</vt:lpstr>
      <vt:lpstr>День Рождения Бабы Яги</vt:lpstr>
      <vt:lpstr>День Рождения Бабы Яги</vt:lpstr>
      <vt:lpstr>Итоги анкетирования</vt:lpstr>
      <vt:lpstr>Выводы</vt:lpstr>
      <vt:lpstr>Список литературы: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Открытая научно-практическая конференция «Первые шаги в науку»  Государственное бюджетное общеобразовательное учреждение города Москвы «Школа № 2115» Автор проекта: Склярова Варвара Станиславовна ученица 1-В класса   Руководитель проекта: Скляров Станислав Юрьевич родитель   Роботы в нашей жизни Исследовательский проект (Секция: Начальная школа)</dc:title>
  <dc:creator>Sklyarov</dc:creator>
  <cp:lastModifiedBy>user</cp:lastModifiedBy>
  <cp:revision>30</cp:revision>
  <dcterms:created xsi:type="dcterms:W3CDTF">2017-11-22T11:50:39Z</dcterms:created>
  <dcterms:modified xsi:type="dcterms:W3CDTF">2019-05-05T20:34:41Z</dcterms:modified>
</cp:coreProperties>
</file>