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67" r:id="rId2"/>
    <p:sldId id="266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33F30-C644-4939-9796-ACBE02A9E9BF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0638E-0BAD-48E8-BFCF-21E0BDEA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0638E-0BAD-48E8-BFCF-21E0BDEA2FF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ebus1.com/index.php?item=rebus_generato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301608" cy="18002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Cambria Math" pitchFamily="18" charset="0"/>
                <a:cs typeface="IrisUPC" pitchFamily="34" charset="-34"/>
              </a:rPr>
              <a:t>Консультация для родителей</a:t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Cambria Math" pitchFamily="18" charset="0"/>
                <a:cs typeface="IrisUPC" pitchFamily="34" charset="-34"/>
              </a:rPr>
            </a:b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Cambria Math" pitchFamily="18" charset="0"/>
                <a:cs typeface="IrisUPC" pitchFamily="34" charset="-34"/>
              </a:rPr>
              <a:t>«Ребусы — тренажер для  развития </a:t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Cambria Math" pitchFamily="18" charset="0"/>
                <a:cs typeface="IrisUPC" pitchFamily="34" charset="-34"/>
              </a:rPr>
            </a:b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Cambria Math" pitchFamily="18" charset="0"/>
                <a:cs typeface="IrisUPC" pitchFamily="34" charset="-34"/>
              </a:rPr>
              <a:t>речи, логики, мышления»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Cambria Math" pitchFamily="18" charset="0"/>
              <a:cs typeface="IrisUPC" pitchFamily="34" charset="-3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260648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Муниципальное бюджетное дошкольное образовательное </a:t>
            </a:r>
            <a:b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</a:b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учреждение детский сад</a:t>
            </a:r>
            <a:b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</a:b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 №7 города Кузнецка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5445224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Выполнила: учитель -логопед  </a:t>
            </a:r>
            <a:endParaRPr lang="en-US" sz="12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первой квалификационной  категории  </a:t>
            </a:r>
            <a:endParaRPr lang="en-US" sz="1200" dirty="0" smtClean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  <a:p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Устимова Наталья  Ивановна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23\Desktop\жжжжжж\b7dcf99665cbc3e5cebb66c6c9b913ee_0cf9cbca886f22214cc928a4ed0fd4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2656"/>
            <a:ext cx="4248472" cy="2590828"/>
          </a:xfrm>
          <a:prstGeom prst="rect">
            <a:avLst/>
          </a:prstGeom>
          <a:noFill/>
        </p:spPr>
      </p:pic>
      <p:pic>
        <p:nvPicPr>
          <p:cNvPr id="8195" name="Picture 3" descr="C:\Users\123\Desktop\жжжжжж\rebus_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140968"/>
            <a:ext cx="7172325" cy="290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23\Desktop\жжжжжж\ckv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573016"/>
            <a:ext cx="6211608" cy="2702049"/>
          </a:xfrm>
          <a:prstGeom prst="rect">
            <a:avLst/>
          </a:prstGeom>
          <a:noFill/>
        </p:spPr>
      </p:pic>
      <p:pic>
        <p:nvPicPr>
          <p:cNvPr id="9219" name="Picture 3" descr="C:\Users\123\Desktop\жжжжжж\rebusy-s-zhivotnymi-i-o-zhivotnyh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76672"/>
            <a:ext cx="5472608" cy="2729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23\Desktop\жжжжжж\hello_html_19de989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6632"/>
            <a:ext cx="5256584" cy="3012200"/>
          </a:xfrm>
          <a:prstGeom prst="rect">
            <a:avLst/>
          </a:prstGeom>
          <a:noFill/>
        </p:spPr>
      </p:pic>
      <p:pic>
        <p:nvPicPr>
          <p:cNvPr id="10243" name="Picture 3" descr="C:\Users\123\Desktop\жжжжжж\квадра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573016"/>
            <a:ext cx="5790334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23\Desktop\Новая папка (3)\1_html_4cb0fef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4664"/>
            <a:ext cx="3990727" cy="2571750"/>
          </a:xfrm>
          <a:prstGeom prst="rect">
            <a:avLst/>
          </a:prstGeom>
          <a:noFill/>
        </p:spPr>
      </p:pic>
      <p:pic>
        <p:nvPicPr>
          <p:cNvPr id="1027" name="Picture 3" descr="C:\Users\123\Desktop\Новая папка (3)\8c7b93ba0a1a278906cfb49576b12aff.p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573016"/>
            <a:ext cx="594066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Новая папка (3)\0956612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764704"/>
            <a:ext cx="5766801" cy="2304256"/>
          </a:xfrm>
          <a:prstGeom prst="rect">
            <a:avLst/>
          </a:prstGeom>
          <a:noFill/>
        </p:spPr>
      </p:pic>
      <p:pic>
        <p:nvPicPr>
          <p:cNvPr id="2051" name="Picture 3" descr="C:\Users\123\Desktop\Новая папка (3)\2089508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429000"/>
            <a:ext cx="5832648" cy="2348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23\Desktop\Новая папка (3)\403469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08720"/>
            <a:ext cx="5441677" cy="2211778"/>
          </a:xfrm>
          <a:prstGeom prst="rect">
            <a:avLst/>
          </a:prstGeom>
          <a:noFill/>
        </p:spPr>
      </p:pic>
      <p:pic>
        <p:nvPicPr>
          <p:cNvPr id="3075" name="Picture 3" descr="C:\Users\123\Desktop\Новая папка (3)\433226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645024"/>
            <a:ext cx="5400600" cy="20185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23\Desktop\Новая папка (3)\1395386150_kr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80728"/>
            <a:ext cx="5832648" cy="2333059"/>
          </a:xfrm>
          <a:prstGeom prst="rect">
            <a:avLst/>
          </a:prstGeom>
          <a:noFill/>
        </p:spPr>
      </p:pic>
      <p:pic>
        <p:nvPicPr>
          <p:cNvPr id="4099" name="Picture 3" descr="C:\Users\123\Desktop\Новая папка (3)\vo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861048"/>
            <a:ext cx="4411757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0070C0"/>
                </a:solidFill>
                <a:latin typeface="Verdana" pitchFamily="34" charset="0"/>
              </a:rPr>
              <a:t>Разгадывая  ребусы, дети не только пополняют словарный запас, но и учатся читать, подбирать синонимы, развивают находчивость, умение логично рассуждать, проявлять смекалку и нестандартно мыслить </a:t>
            </a:r>
            <a:endParaRPr lang="ru-RU" sz="1800" b="1" i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301608" cy="5112568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smtClean="0">
                <a:latin typeface="Verdana" pitchFamily="34" charset="0"/>
              </a:rPr>
              <a:t>Ребус — это загадка, в которой разгадываемые слова даны в виде рисунков в сочетании с буквами и другими знаками, например, запятыми.</a:t>
            </a:r>
          </a:p>
          <a:p>
            <a:r>
              <a:rPr lang="ru-RU" sz="5600" dirty="0" smtClean="0">
                <a:latin typeface="Verdana" pitchFamily="34" charset="0"/>
              </a:rPr>
              <a:t>Названия всех предметов, изображенных в ребусе, читаются только в </a:t>
            </a:r>
            <a:r>
              <a:rPr lang="ru-RU" sz="5600" b="1" dirty="0" smtClean="0">
                <a:latin typeface="Verdana" pitchFamily="34" charset="0"/>
              </a:rPr>
              <a:t>именительном</a:t>
            </a:r>
            <a:r>
              <a:rPr lang="ru-RU" sz="5600" dirty="0" smtClean="0">
                <a:latin typeface="Verdana" pitchFamily="34" charset="0"/>
              </a:rPr>
              <a:t> падеже.</a:t>
            </a:r>
          </a:p>
          <a:p>
            <a:r>
              <a:rPr lang="ru-RU" sz="5600" dirty="0" smtClean="0">
                <a:latin typeface="Verdana" pitchFamily="34" charset="0"/>
              </a:rPr>
              <a:t> Очень часто предмет, изображенный в ребусе, может иметь не одно, а </a:t>
            </a:r>
            <a:r>
              <a:rPr lang="ru-RU" sz="5600" b="1" dirty="0" smtClean="0">
                <a:latin typeface="Verdana" pitchFamily="34" charset="0"/>
              </a:rPr>
              <a:t>два</a:t>
            </a:r>
            <a:r>
              <a:rPr lang="ru-RU" sz="5600" dirty="0" smtClean="0">
                <a:latin typeface="Verdana" pitchFamily="34" charset="0"/>
              </a:rPr>
              <a:t> или </a:t>
            </a:r>
            <a:r>
              <a:rPr lang="ru-RU" sz="5600" b="1" dirty="0" smtClean="0">
                <a:latin typeface="Verdana" pitchFamily="34" charset="0"/>
              </a:rPr>
              <a:t>больше </a:t>
            </a:r>
            <a:r>
              <a:rPr lang="ru-RU" sz="5600" dirty="0" smtClean="0">
                <a:latin typeface="Verdana" pitchFamily="34" charset="0"/>
              </a:rPr>
              <a:t>названий, например «нога» и «лапа».  Или же он может иметь одно общее и одно конкретное название, например «дерево» и «дуб». Подбирать нужно подходящее по смыслу. </a:t>
            </a:r>
          </a:p>
          <a:p>
            <a:r>
              <a:rPr lang="ru-RU" sz="5600" dirty="0" smtClean="0">
                <a:latin typeface="Verdana" pitchFamily="34" charset="0"/>
              </a:rPr>
              <a:t>Иногда необходимо отбросить в начале или в конце слова одну или две буквы. В этих случаях употребляется условный знак —</a:t>
            </a:r>
            <a:r>
              <a:rPr lang="ru-RU" sz="5600" b="1" dirty="0" smtClean="0">
                <a:latin typeface="Verdana" pitchFamily="34" charset="0"/>
              </a:rPr>
              <a:t> запятая</a:t>
            </a:r>
            <a:r>
              <a:rPr lang="ru-RU" sz="5600" dirty="0" smtClean="0">
                <a:latin typeface="Verdana" pitchFamily="34" charset="0"/>
              </a:rPr>
              <a:t>. Если запятая стоит слева от рисунка, то это значит, что от его названия нужно отбросить первую букву, если справа от рисунка — то последнюю. Если стоят две запятые, то соответственно отбрасывают две буквы. </a:t>
            </a:r>
          </a:p>
          <a:p>
            <a:r>
              <a:rPr lang="ru-RU" sz="5600" dirty="0" smtClean="0">
                <a:latin typeface="Verdana" pitchFamily="34" charset="0"/>
              </a:rPr>
              <a:t>Если два каких-либо предмета или две буквы нарисованы одна в другой, то их названия читаются с прибавлением предлога </a:t>
            </a:r>
            <a:r>
              <a:rPr lang="ru-RU" sz="5600" b="1" dirty="0" smtClean="0">
                <a:latin typeface="Verdana" pitchFamily="34" charset="0"/>
              </a:rPr>
              <a:t>«в». </a:t>
            </a:r>
            <a:r>
              <a:rPr lang="ru-RU" sz="5600" dirty="0" smtClean="0">
                <a:latin typeface="Verdana" pitchFamily="34" charset="0"/>
              </a:rPr>
              <a:t>Например: «</a:t>
            </a:r>
            <a:r>
              <a:rPr lang="ru-RU" sz="5600" dirty="0" err="1" smtClean="0">
                <a:latin typeface="Verdana" pitchFamily="34" charset="0"/>
              </a:rPr>
              <a:t>в-о-да</a:t>
            </a:r>
            <a:r>
              <a:rPr lang="ru-RU" sz="5600" dirty="0" smtClean="0">
                <a:latin typeface="Verdana" pitchFamily="34" charset="0"/>
              </a:rPr>
              <a:t>» или «</a:t>
            </a:r>
            <a:r>
              <a:rPr lang="ru-RU" sz="5600" dirty="0" err="1" smtClean="0">
                <a:latin typeface="Verdana" pitchFamily="34" charset="0"/>
              </a:rPr>
              <a:t>в-о-семь</a:t>
            </a:r>
            <a:r>
              <a:rPr lang="ru-RU" sz="5600" dirty="0" smtClean="0">
                <a:latin typeface="Verdana" pitchFamily="34" charset="0"/>
              </a:rPr>
              <a:t>». </a:t>
            </a:r>
          </a:p>
          <a:p>
            <a:r>
              <a:rPr lang="ru-RU" sz="5600" dirty="0" smtClean="0">
                <a:latin typeface="Verdana" pitchFamily="34" charset="0"/>
              </a:rPr>
              <a:t> Если какая-либо буква состоит из другой буквы, то читают с прибавлением </a:t>
            </a:r>
            <a:r>
              <a:rPr lang="ru-RU" sz="5600" b="1" dirty="0" smtClean="0">
                <a:latin typeface="Verdana" pitchFamily="34" charset="0"/>
              </a:rPr>
              <a:t>«из»</a:t>
            </a:r>
            <a:r>
              <a:rPr lang="ru-RU" sz="5600" dirty="0" smtClean="0">
                <a:latin typeface="Verdana" pitchFamily="34" charset="0"/>
              </a:rPr>
              <a:t>. Например: «</a:t>
            </a:r>
            <a:r>
              <a:rPr lang="ru-RU" sz="5600" dirty="0" err="1" smtClean="0">
                <a:latin typeface="Verdana" pitchFamily="34" charset="0"/>
              </a:rPr>
              <a:t>из-б-а</a:t>
            </a:r>
            <a:r>
              <a:rPr lang="ru-RU" sz="5600" dirty="0" smtClean="0">
                <a:latin typeface="Verdana" pitchFamily="34" charset="0"/>
              </a:rPr>
              <a:t>» или «</a:t>
            </a:r>
            <a:r>
              <a:rPr lang="ru-RU" sz="5600" dirty="0" err="1" smtClean="0">
                <a:latin typeface="Verdana" pitchFamily="34" charset="0"/>
              </a:rPr>
              <a:t>вн-из-у</a:t>
            </a:r>
            <a:r>
              <a:rPr lang="ru-RU" sz="5600" dirty="0" smtClean="0">
                <a:latin typeface="Verdana" pitchFamily="34" charset="0"/>
              </a:rPr>
              <a:t>"</a:t>
            </a:r>
          </a:p>
          <a:p>
            <a:r>
              <a:rPr lang="ru-RU" sz="5600" dirty="0" smtClean="0">
                <a:latin typeface="Verdana" pitchFamily="34" charset="0"/>
              </a:rPr>
              <a:t>Если за какой-нибудь буквой или предметом находится другая буква или предмет, то читать нужно с прибавлением </a:t>
            </a:r>
            <a:r>
              <a:rPr lang="ru-RU" sz="5600" b="1" dirty="0" smtClean="0">
                <a:latin typeface="Verdana" pitchFamily="34" charset="0"/>
              </a:rPr>
              <a:t>«за».</a:t>
            </a:r>
            <a:r>
              <a:rPr lang="ru-RU" sz="5600" dirty="0" smtClean="0">
                <a:latin typeface="Verdana" pitchFamily="34" charset="0"/>
              </a:rPr>
              <a:t/>
            </a:r>
            <a:br>
              <a:rPr lang="ru-RU" sz="5600" dirty="0" smtClean="0">
                <a:latin typeface="Verdana" pitchFamily="34" charset="0"/>
              </a:rPr>
            </a:br>
            <a:r>
              <a:rPr lang="ru-RU" sz="5600" dirty="0" smtClean="0">
                <a:latin typeface="Verdana" pitchFamily="34" charset="0"/>
              </a:rPr>
              <a:t>Например: «</a:t>
            </a:r>
            <a:r>
              <a:rPr lang="ru-RU" sz="5600" dirty="0" err="1" smtClean="0">
                <a:latin typeface="Verdana" pitchFamily="34" charset="0"/>
              </a:rPr>
              <a:t>Ка-за-нь</a:t>
            </a:r>
            <a:r>
              <a:rPr lang="ru-RU" sz="5600" dirty="0" smtClean="0">
                <a:latin typeface="Verdana" pitchFamily="34" charset="0"/>
              </a:rPr>
              <a:t>», «</a:t>
            </a:r>
            <a:r>
              <a:rPr lang="ru-RU" sz="5600" dirty="0" err="1" smtClean="0">
                <a:latin typeface="Verdana" pitchFamily="34" charset="0"/>
              </a:rPr>
              <a:t>за-я-ц</a:t>
            </a:r>
            <a:r>
              <a:rPr lang="ru-RU" sz="5600" dirty="0" smtClean="0">
                <a:latin typeface="Verdana" pitchFamily="34" charset="0"/>
              </a:rPr>
              <a:t>».</a:t>
            </a:r>
          </a:p>
          <a:p>
            <a:r>
              <a:rPr lang="ru-RU" sz="5600" dirty="0" smtClean="0">
                <a:latin typeface="Verdana" pitchFamily="34" charset="0"/>
              </a:rPr>
              <a:t> Если в ребусе встречается изображение предмета, нарисованного в </a:t>
            </a:r>
            <a:r>
              <a:rPr lang="ru-RU" sz="5600" b="1" dirty="0" smtClean="0">
                <a:latin typeface="Verdana" pitchFamily="34" charset="0"/>
              </a:rPr>
              <a:t>перевернутом</a:t>
            </a:r>
            <a:r>
              <a:rPr lang="ru-RU" sz="5600" dirty="0" smtClean="0">
                <a:latin typeface="Verdana" pitchFamily="34" charset="0"/>
              </a:rPr>
              <a:t> виде, то наименование его нужно </a:t>
            </a:r>
            <a:r>
              <a:rPr lang="ru-RU" sz="5600" b="1" dirty="0" smtClean="0">
                <a:latin typeface="Verdana" pitchFamily="34" charset="0"/>
              </a:rPr>
              <a:t>читать с конца</a:t>
            </a:r>
            <a:r>
              <a:rPr lang="ru-RU" sz="5600" dirty="0" smtClean="0">
                <a:latin typeface="Verdana" pitchFamily="34" charset="0"/>
              </a:rPr>
              <a:t>. Правил гораздо больше. Но для решения простых ребусов, этих достаточно. Придумывайте свои ребусы вместе с ребенком. </a:t>
            </a:r>
          </a:p>
          <a:p>
            <a:r>
              <a:rPr lang="en-US" sz="5600" u="sng" dirty="0" smtClean="0">
                <a:latin typeface="Verdana" pitchFamily="34" charset="0"/>
                <a:hlinkClick r:id="rId2"/>
              </a:rPr>
              <a:t>http://rebus1.com/index.php?item=rebus_generator</a:t>
            </a:r>
            <a:endParaRPr lang="ru-RU" sz="5600" dirty="0" smtClean="0">
              <a:latin typeface="Verdana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23\Desktop\жжжжжж\0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7797168" cy="3118867"/>
          </a:xfrm>
          <a:prstGeom prst="rect">
            <a:avLst/>
          </a:prstGeom>
          <a:noFill/>
        </p:spPr>
      </p:pic>
      <p:pic>
        <p:nvPicPr>
          <p:cNvPr id="5" name="Picture 3" descr="C:\Users\123\Desktop\жжжжжж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01008"/>
            <a:ext cx="7344816" cy="2909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жжжжжж\10-01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6162464" cy="2404864"/>
          </a:xfrm>
          <a:prstGeom prst="rect">
            <a:avLst/>
          </a:prstGeom>
          <a:noFill/>
        </p:spPr>
      </p:pic>
      <p:pic>
        <p:nvPicPr>
          <p:cNvPr id="2051" name="Picture 3" descr="C:\Users\123\Desktop\жжжжжж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068960"/>
            <a:ext cx="5616624" cy="3209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23\Desktop\жжжжжж\1462da02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096001" cy="3590925"/>
          </a:xfrm>
          <a:prstGeom prst="rect">
            <a:avLst/>
          </a:prstGeom>
          <a:noFill/>
        </p:spPr>
      </p:pic>
      <p:pic>
        <p:nvPicPr>
          <p:cNvPr id="3075" name="Picture 3" descr="C:\Users\123\Desktop\жжжжжж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05064"/>
            <a:ext cx="6185108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23\Desktop\жжжжжж\42805_html_6c22f0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0649"/>
            <a:ext cx="5256584" cy="2880320"/>
          </a:xfrm>
          <a:prstGeom prst="rect">
            <a:avLst/>
          </a:prstGeom>
          <a:noFill/>
        </p:spPr>
      </p:pic>
      <p:pic>
        <p:nvPicPr>
          <p:cNvPr id="4099" name="Picture 3" descr="C:\Users\123\Desktop\жжжжжж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3429000"/>
            <a:ext cx="558062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23\Desktop\жжжжжж\88752_html_77eb839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2656"/>
            <a:ext cx="6660741" cy="2664296"/>
          </a:xfrm>
          <a:prstGeom prst="rect">
            <a:avLst/>
          </a:prstGeom>
          <a:noFill/>
        </p:spPr>
      </p:pic>
      <p:pic>
        <p:nvPicPr>
          <p:cNvPr id="5123" name="Picture 3" descr="C:\Users\123\Desktop\жжжжжж\i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996952"/>
            <a:ext cx="5579070" cy="3268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23\Desktop\жжжжжж\612373_html_m99a51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645024"/>
            <a:ext cx="5937250" cy="2590800"/>
          </a:xfrm>
          <a:prstGeom prst="rect">
            <a:avLst/>
          </a:prstGeom>
          <a:noFill/>
        </p:spPr>
      </p:pic>
      <p:pic>
        <p:nvPicPr>
          <p:cNvPr id="6147" name="Picture 3" descr="C:\Users\123\Desktop\жжжжжж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04664"/>
            <a:ext cx="439536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23\Desktop\жжжжжж\ab9f6c36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924944"/>
            <a:ext cx="5524501" cy="3152775"/>
          </a:xfrm>
          <a:prstGeom prst="rect">
            <a:avLst/>
          </a:prstGeom>
          <a:noFill/>
        </p:spPr>
      </p:pic>
      <p:pic>
        <p:nvPicPr>
          <p:cNvPr id="7171" name="Picture 3" descr="C:\Users\123\Desktop\жжжжжж\legkie-rebusy-v-kartinkah-dlia-malyshej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60648"/>
            <a:ext cx="3960440" cy="2217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</TotalTime>
  <Words>116</Words>
  <Application>Microsoft Office PowerPoint</Application>
  <PresentationFormat>Экран (4:3)</PresentationFormat>
  <Paragraphs>16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Консультация для родителей «Ребусы — тренажер для  развития  речи, логики, мышления»</vt:lpstr>
      <vt:lpstr>Разгадывая  ребусы, дети не только пополняют словарный запас, но и учатся читать, подбирать синонимы, развивают находчивость, умение логично рассуждать, проявлять смекалку и нестандартно мыслить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58</cp:revision>
  <dcterms:created xsi:type="dcterms:W3CDTF">2017-02-20T18:03:23Z</dcterms:created>
  <dcterms:modified xsi:type="dcterms:W3CDTF">2019-05-05T12:49:54Z</dcterms:modified>
</cp:coreProperties>
</file>