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2" r:id="rId2"/>
  </p:sldMasterIdLst>
  <p:notesMasterIdLst>
    <p:notesMasterId r:id="rId19"/>
  </p:notesMasterIdLst>
  <p:sldIdLst>
    <p:sldId id="256" r:id="rId3"/>
    <p:sldId id="257" r:id="rId4"/>
    <p:sldId id="258" r:id="rId5"/>
    <p:sldId id="27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8" r:id="rId15"/>
    <p:sldId id="270" r:id="rId16"/>
    <p:sldId id="276" r:id="rId17"/>
    <p:sldId id="277" r:id="rId18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94630" autoAdjust="0"/>
  </p:normalViewPr>
  <p:slideViewPr>
    <p:cSldViewPr snapToGrid="0" showGuides="1">
      <p:cViewPr varScale="1">
        <p:scale>
          <a:sx n="90" d="100"/>
          <a:sy n="90" d="100"/>
        </p:scale>
        <p:origin x="62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0F123-017A-45E4-9265-55D49CE6BF0A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7EFD7-A553-4F67-B9BD-14FA20BC5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75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79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324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434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46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0E06-5A83-4907-924B-CCA8D8A71266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836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9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29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566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3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4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3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91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46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51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4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903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1631155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6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6" y="1631155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758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798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4786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637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192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642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ru-RU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146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BF8E">
            <a:alpha val="66666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defTabSz="91440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pPr defTabSz="91440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 defTabSz="914400">
              <a:buSzPct val="25000"/>
            </a:pPr>
            <a:fld id="{00000000-1234-1234-1234-123412341234}" type="slidenum">
              <a:rPr lang="ru-RU" sz="12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pPr algn="r" defTabSz="914400">
                <a:buSzPct val="25000"/>
              </a:pPr>
              <a:t>‹#›</a:t>
            </a:fld>
            <a:endParaRPr lang="ru-RU" sz="1200" kern="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696366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8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9138" y="4069934"/>
            <a:ext cx="5186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E7E6E6">
                    <a:lumMod val="50000"/>
                  </a:srgbClr>
                </a:solidFill>
                <a:latin typeface="Roboto Slab"/>
              </a:rPr>
              <a:t>Начала программирования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9138" y="1548393"/>
            <a:ext cx="4580226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Программирование разветвляющихся алгоритмов.</a:t>
            </a:r>
          </a:p>
          <a:p>
            <a:endParaRPr lang="ru-RU" sz="700" dirty="0" smtClean="0">
              <a:solidFill>
                <a:srgbClr val="E7E6E6">
                  <a:lumMod val="25000"/>
                </a:srgbClr>
              </a:solidFill>
              <a:latin typeface="Roboto Slab"/>
            </a:endParaRPr>
          </a:p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Простой и составной условные операторы</a:t>
            </a:r>
            <a:endParaRPr lang="en-US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338677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8042" y="273348"/>
            <a:ext cx="1281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Задача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1579" y="867832"/>
            <a:ext cx="5404593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600" dirty="0">
                <a:solidFill>
                  <a:prstClr val="black"/>
                </a:solidFill>
              </a:rPr>
              <a:t>Три отрезка заданы своими длинами. </a:t>
            </a:r>
            <a:endParaRPr lang="ru-RU" sz="1600" dirty="0" smtClean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</a:rPr>
              <a:t>Определить</a:t>
            </a:r>
            <a:r>
              <a:rPr lang="ru-RU" sz="1600" dirty="0">
                <a:solidFill>
                  <a:prstClr val="black"/>
                </a:solidFill>
              </a:rPr>
              <a:t>, образуют ли эти отрезки треугольник, </a:t>
            </a:r>
            <a:endParaRPr lang="ru-RU" sz="1600" dirty="0" smtClean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</a:rPr>
              <a:t>и </a:t>
            </a:r>
            <a:r>
              <a:rPr lang="ru-RU" sz="1600" dirty="0">
                <a:solidFill>
                  <a:prstClr val="black"/>
                </a:solidFill>
              </a:rPr>
              <a:t>если образуют, то какой: </a:t>
            </a:r>
            <a:endParaRPr lang="ru-RU" sz="1600" dirty="0" smtClean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</a:rPr>
              <a:t>остроугольный</a:t>
            </a:r>
            <a:r>
              <a:rPr lang="ru-RU" sz="1600" dirty="0">
                <a:solidFill>
                  <a:prstClr val="black"/>
                </a:solidFill>
              </a:rPr>
              <a:t>, прямоугольный или тупоугольный.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8913" y="2146862"/>
            <a:ext cx="2555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Прямоугольный треугольник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ый треугольник 19"/>
          <p:cNvSpPr/>
          <p:nvPr/>
        </p:nvSpPr>
        <p:spPr>
          <a:xfrm rot="8653201">
            <a:off x="955971" y="3241933"/>
            <a:ext cx="1661758" cy="1147856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020579" y="2943034"/>
            <a:ext cx="76400" cy="104961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2096979" y="2967038"/>
            <a:ext cx="97633" cy="80957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26410" y="3071999"/>
            <a:ext cx="741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= 90</a:t>
            </a:r>
            <a:r>
              <a:rPr lang="en-US" sz="1600" dirty="0" smtClean="0">
                <a:solidFill>
                  <a:prstClr val="black"/>
                </a:solidFill>
              </a:rPr>
              <a:t>º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49212" y="3047995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545367" y="3064867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b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64758" y="3842258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c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78155" y="4170624"/>
            <a:ext cx="141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с</a:t>
            </a:r>
            <a:r>
              <a:rPr lang="ru-RU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= </a:t>
            </a:r>
            <a:r>
              <a:rPr lang="en-US" sz="1800" b="1" dirty="0" smtClean="0">
                <a:solidFill>
                  <a:prstClr val="black"/>
                </a:solidFill>
              </a:rPr>
              <a:t>a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</a:rPr>
              <a:t> + b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93939" y="2146862"/>
            <a:ext cx="2555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Тупоугольный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треугольник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3547449" y="2864456"/>
            <a:ext cx="2641765" cy="977801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Дуга 43"/>
          <p:cNvSpPr/>
          <p:nvPr/>
        </p:nvSpPr>
        <p:spPr>
          <a:xfrm rot="8107300">
            <a:off x="4714780" y="2692503"/>
            <a:ext cx="307102" cy="305800"/>
          </a:xfrm>
          <a:prstGeom prst="arc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73280" y="3044208"/>
            <a:ext cx="741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&gt;</a:t>
            </a:r>
            <a:r>
              <a:rPr lang="ru-RU" sz="1600" dirty="0" smtClean="0">
                <a:solidFill>
                  <a:prstClr val="black"/>
                </a:solidFill>
              </a:rPr>
              <a:t> 90</a:t>
            </a:r>
            <a:r>
              <a:rPr lang="en-US" sz="1600" dirty="0" smtClean="0">
                <a:solidFill>
                  <a:prstClr val="black"/>
                </a:solidFill>
              </a:rPr>
              <a:t>º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068457" y="2967418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64612" y="2984290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b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41475" y="3815324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c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57624" y="4170624"/>
            <a:ext cx="141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с</a:t>
            </a:r>
            <a:r>
              <a:rPr lang="ru-RU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&gt;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a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</a:rPr>
              <a:t> + b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2229" y="2146862"/>
            <a:ext cx="2555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Остроугольный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треугольник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63" name="Равнобедренный треугольник 62"/>
          <p:cNvSpPr/>
          <p:nvPr/>
        </p:nvSpPr>
        <p:spPr>
          <a:xfrm>
            <a:off x="6955554" y="2864457"/>
            <a:ext cx="1198050" cy="950868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4" name="Дуга 63"/>
          <p:cNvSpPr/>
          <p:nvPr/>
        </p:nvSpPr>
        <p:spPr>
          <a:xfrm rot="8107300">
            <a:off x="7449830" y="2811035"/>
            <a:ext cx="219843" cy="208255"/>
          </a:xfrm>
          <a:prstGeom prst="arc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21829" y="3199329"/>
            <a:ext cx="741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&lt;</a:t>
            </a:r>
            <a:r>
              <a:rPr lang="ru-RU" sz="1600" dirty="0" smtClean="0">
                <a:solidFill>
                  <a:prstClr val="black"/>
                </a:solidFill>
              </a:rPr>
              <a:t> 90</a:t>
            </a:r>
            <a:r>
              <a:rPr lang="en-US" sz="1600" dirty="0" smtClean="0">
                <a:solidFill>
                  <a:prstClr val="black"/>
                </a:solidFill>
              </a:rPr>
              <a:t>º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023447" y="2967418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a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841752" y="2984290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b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29765" y="3815324"/>
            <a:ext cx="249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c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45914" y="4170624"/>
            <a:ext cx="141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</a:rPr>
              <a:t>с</a:t>
            </a:r>
            <a:r>
              <a:rPr lang="ru-RU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>
                <a:solidFill>
                  <a:prstClr val="black"/>
                </a:solidFill>
              </a:rPr>
              <a:t>&lt;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a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en-US" sz="1800" b="1" dirty="0" smtClean="0">
                <a:solidFill>
                  <a:prstClr val="black"/>
                </a:solidFill>
              </a:rPr>
              <a:t> + b</a:t>
            </a:r>
            <a:r>
              <a:rPr lang="en-US" sz="1800" b="1" baseline="30000" dirty="0" smtClean="0">
                <a:solidFill>
                  <a:prstClr val="black"/>
                </a:solidFill>
              </a:rPr>
              <a:t>2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endParaRPr lang="ru-RU" sz="1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8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34" grpId="0"/>
      <p:bldP spid="36" grpId="0"/>
      <p:bldP spid="49" grpId="0"/>
      <p:bldP spid="50" grpId="0"/>
      <p:bldP spid="38" grpId="0"/>
      <p:bldP spid="51" grpId="0"/>
      <p:bldP spid="40" grpId="0" animBg="1"/>
      <p:bldP spid="44" grpId="0" animBg="1"/>
      <p:bldP spid="55" grpId="0"/>
      <p:bldP spid="56" grpId="0"/>
      <p:bldP spid="57" grpId="0"/>
      <p:bldP spid="58" grpId="0"/>
      <p:bldP spid="61" grpId="0"/>
      <p:bldP spid="62" grpId="0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61331" y="273348"/>
            <a:ext cx="4024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алгоритма: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3607695" y="1154281"/>
            <a:ext cx="1942296" cy="381000"/>
          </a:xfrm>
          <a:prstGeom prst="flowChartTerminator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Начало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Блок-схема: данные 31"/>
          <p:cNvSpPr/>
          <p:nvPr/>
        </p:nvSpPr>
        <p:spPr>
          <a:xfrm>
            <a:off x="3883919" y="1720477"/>
            <a:ext cx="1383406" cy="381000"/>
          </a:xfrm>
          <a:prstGeom prst="flowChartInputOutpu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a, b</a:t>
            </a:r>
            <a:r>
              <a:rPr lang="ru-RU" sz="1400" dirty="0" smtClean="0">
                <a:solidFill>
                  <a:prstClr val="black"/>
                </a:solidFill>
              </a:rPr>
              <a:t>, с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33" name="Прямая со стрелкой 32"/>
          <p:cNvCxnSpPr>
            <a:stCxn id="31" idx="2"/>
            <a:endCxn id="32" idx="1"/>
          </p:cNvCxnSpPr>
          <p:nvPr/>
        </p:nvCxnSpPr>
        <p:spPr>
          <a:xfrm flipH="1">
            <a:off x="4575622" y="1535281"/>
            <a:ext cx="3221" cy="18519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Блок-схема: решение 38"/>
          <p:cNvSpPr/>
          <p:nvPr/>
        </p:nvSpPr>
        <p:spPr>
          <a:xfrm>
            <a:off x="3982967" y="2286673"/>
            <a:ext cx="1191747" cy="350183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 &gt; b</a:t>
            </a:r>
            <a:endParaRPr lang="ru-RU" sz="1100" dirty="0">
              <a:solidFill>
                <a:prstClr val="black"/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4578841" y="2101477"/>
            <a:ext cx="1" cy="18519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Блок-схема: решение 42"/>
          <p:cNvSpPr/>
          <p:nvPr/>
        </p:nvSpPr>
        <p:spPr>
          <a:xfrm>
            <a:off x="2928867" y="2669652"/>
            <a:ext cx="1191747" cy="350183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a &gt; c</a:t>
            </a:r>
            <a:endParaRPr lang="ru-RU" sz="1100" dirty="0">
              <a:solidFill>
                <a:prstClr val="black"/>
              </a:solidFill>
            </a:endParaRPr>
          </a:p>
        </p:txBody>
      </p:sp>
      <p:sp>
        <p:nvSpPr>
          <p:cNvPr id="45" name="Блок-схема: решение 44"/>
          <p:cNvSpPr/>
          <p:nvPr/>
        </p:nvSpPr>
        <p:spPr>
          <a:xfrm>
            <a:off x="5033257" y="2669652"/>
            <a:ext cx="1191747" cy="350183"/>
          </a:xfrm>
          <a:prstGeom prst="flowChartDecision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b</a:t>
            </a:r>
            <a:r>
              <a:rPr lang="en-US" sz="1400" dirty="0" smtClean="0">
                <a:solidFill>
                  <a:prstClr val="black"/>
                </a:solidFill>
              </a:rPr>
              <a:t> &gt; c</a:t>
            </a:r>
            <a:endParaRPr lang="ru-RU" sz="11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3198" y="3092074"/>
            <a:ext cx="605642" cy="73866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p:=</a:t>
            </a:r>
            <a:r>
              <a:rPr lang="ru-RU" sz="1400" dirty="0" smtClean="0">
                <a:solidFill>
                  <a:prstClr val="black"/>
                </a:solidFill>
              </a:rPr>
              <a:t>с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c</a:t>
            </a:r>
            <a:r>
              <a:rPr lang="en-US" sz="1400" dirty="0" smtClean="0">
                <a:solidFill>
                  <a:prstClr val="black"/>
                </a:solidFill>
              </a:rPr>
              <a:t>:=a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</a:t>
            </a:r>
            <a:r>
              <a:rPr lang="en-US" sz="1400" dirty="0" smtClean="0">
                <a:solidFill>
                  <a:prstClr val="black"/>
                </a:solidFill>
              </a:rPr>
              <a:t>:=p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53030" y="3092074"/>
            <a:ext cx="605642" cy="73866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p:=</a:t>
            </a:r>
            <a:r>
              <a:rPr lang="ru-RU" sz="1400" dirty="0" smtClean="0">
                <a:solidFill>
                  <a:prstClr val="black"/>
                </a:solidFill>
              </a:rPr>
              <a:t>с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c</a:t>
            </a:r>
            <a:r>
              <a:rPr lang="en-US" sz="1400" dirty="0" smtClean="0">
                <a:solidFill>
                  <a:prstClr val="black"/>
                </a:solidFill>
              </a:rPr>
              <a:t>:=b</a:t>
            </a:r>
          </a:p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b:=p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4117861" y="2844740"/>
            <a:ext cx="172851" cy="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3516800" y="2461764"/>
            <a:ext cx="468000" cy="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H="1" flipV="1">
            <a:off x="5166775" y="2461764"/>
            <a:ext cx="468000" cy="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43" idx="0"/>
          </p:cNvCxnSpPr>
          <p:nvPr/>
        </p:nvCxnSpPr>
        <p:spPr>
          <a:xfrm>
            <a:off x="3524740" y="2461764"/>
            <a:ext cx="1" cy="20788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endCxn id="45" idx="0"/>
          </p:cNvCxnSpPr>
          <p:nvPr/>
        </p:nvCxnSpPr>
        <p:spPr>
          <a:xfrm flipH="1">
            <a:off x="5629131" y="2461764"/>
            <a:ext cx="3810" cy="20788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4285949" y="2844740"/>
            <a:ext cx="0" cy="114481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 flipV="1">
            <a:off x="6239509" y="2844738"/>
            <a:ext cx="172851" cy="2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6412360" y="2844738"/>
            <a:ext cx="0" cy="114481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48" idx="2"/>
          </p:cNvCxnSpPr>
          <p:nvPr/>
        </p:nvCxnSpPr>
        <p:spPr>
          <a:xfrm flipH="1">
            <a:off x="4855850" y="3830738"/>
            <a:ext cx="1" cy="15881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2756018" y="3830738"/>
            <a:ext cx="1" cy="15881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2749667" y="3989556"/>
            <a:ext cx="15408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4851087" y="3989556"/>
            <a:ext cx="1566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3531091" y="3989556"/>
            <a:ext cx="0" cy="16907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5635481" y="3989556"/>
            <a:ext cx="0" cy="16907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3526326" y="4158626"/>
            <a:ext cx="211233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4572491" y="4158626"/>
            <a:ext cx="2684" cy="28864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93656" y="2112343"/>
            <a:ext cx="45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28531" y="2492362"/>
            <a:ext cx="45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46268" y="2504834"/>
            <a:ext cx="45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5932" y="2111631"/>
            <a:ext cx="587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32058" y="2483977"/>
            <a:ext cx="587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20815" y="2487285"/>
            <a:ext cx="587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43" idx="1"/>
          </p:cNvCxnSpPr>
          <p:nvPr/>
        </p:nvCxnSpPr>
        <p:spPr>
          <a:xfrm flipH="1" flipV="1">
            <a:off x="2749667" y="2843388"/>
            <a:ext cx="179200" cy="13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8" idx="0"/>
          </p:cNvCxnSpPr>
          <p:nvPr/>
        </p:nvCxnSpPr>
        <p:spPr>
          <a:xfrm>
            <a:off x="2756018" y="2843388"/>
            <a:ext cx="1" cy="24868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5" idx="1"/>
          </p:cNvCxnSpPr>
          <p:nvPr/>
        </p:nvCxnSpPr>
        <p:spPr>
          <a:xfrm flipH="1" flipV="1">
            <a:off x="4851087" y="2843388"/>
            <a:ext cx="182170" cy="13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851087" y="2843388"/>
            <a:ext cx="4764" cy="24868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4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"/>
                            </p:stCondLst>
                            <p:childTnLst>
                              <p:par>
                                <p:cTn id="9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"/>
                            </p:stCondLst>
                            <p:childTnLst>
                              <p:par>
                                <p:cTn id="1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5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1" grpId="0" animBg="1"/>
      <p:bldP spid="32" grpId="0" animBg="1"/>
      <p:bldP spid="39" grpId="0" animBg="1"/>
      <p:bldP spid="43" grpId="0" animBg="1"/>
      <p:bldP spid="45" grpId="0" animBg="1"/>
      <p:bldP spid="8" grpId="0" animBg="1"/>
      <p:bldP spid="48" grpId="0" animBg="1"/>
      <p:bldP spid="2" grpId="0"/>
      <p:bldP spid="36" grpId="0"/>
      <p:bldP spid="37" grpId="0"/>
      <p:bldP spid="38" grpId="0"/>
      <p:bldP spid="40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61331" y="273348"/>
            <a:ext cx="4024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алгоритма: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56" name="Блок-схема: данные 55"/>
          <p:cNvSpPr/>
          <p:nvPr/>
        </p:nvSpPr>
        <p:spPr>
          <a:xfrm>
            <a:off x="6222342" y="1964092"/>
            <a:ext cx="2562827" cy="799150"/>
          </a:xfrm>
          <a:prstGeom prst="flowChartInputOutpu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65" name="Прямая со стрелкой 64"/>
          <p:cNvCxnSpPr>
            <a:endCxn id="38" idx="0"/>
          </p:cNvCxnSpPr>
          <p:nvPr/>
        </p:nvCxnSpPr>
        <p:spPr>
          <a:xfrm>
            <a:off x="4590506" y="797719"/>
            <a:ext cx="1" cy="21142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504324" y="866158"/>
            <a:ext cx="454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Да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311142" y="862786"/>
            <a:ext cx="560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Нет</a:t>
            </a:r>
            <a:endParaRPr lang="ru-RU" sz="1600" dirty="0">
              <a:solidFill>
                <a:prstClr val="black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45260" y="1009139"/>
            <a:ext cx="8125930" cy="3754058"/>
            <a:chOff x="445260" y="1009139"/>
            <a:chExt cx="8125930" cy="3754058"/>
          </a:xfrm>
        </p:grpSpPr>
        <p:sp>
          <p:nvSpPr>
            <p:cNvPr id="38" name="Блок-схема: решение 37"/>
            <p:cNvSpPr/>
            <p:nvPr/>
          </p:nvSpPr>
          <p:spPr>
            <a:xfrm>
              <a:off x="3919479" y="1009139"/>
              <a:ext cx="1342055" cy="381000"/>
            </a:xfrm>
            <a:prstGeom prst="flowChartDecision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dirty="0">
                <a:solidFill>
                  <a:prstClr val="black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142443" y="1034404"/>
              <a:ext cx="87075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c </a:t>
              </a:r>
              <a:r>
                <a:rPr lang="en-US" sz="1400" dirty="0" smtClean="0">
                  <a:solidFill>
                    <a:prstClr val="black"/>
                  </a:solidFill>
                </a:rPr>
                <a:t>&lt; a + b</a:t>
              </a:r>
              <a:endParaRPr lang="ru-RU" sz="1100" dirty="0">
                <a:solidFill>
                  <a:prstClr val="black"/>
                </a:solidFill>
              </a:endParaRPr>
            </a:p>
          </p:txBody>
        </p:sp>
        <p:sp>
          <p:nvSpPr>
            <p:cNvPr id="42" name="Блок-схема: решение 41"/>
            <p:cNvSpPr/>
            <p:nvPr/>
          </p:nvSpPr>
          <p:spPr>
            <a:xfrm>
              <a:off x="2727981" y="1415404"/>
              <a:ext cx="1510784" cy="521513"/>
            </a:xfrm>
            <a:prstGeom prst="flowChartDecision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dirty="0">
                <a:solidFill>
                  <a:prstClr val="black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2960633" y="1522271"/>
              <a:ext cx="10454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c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 </a:t>
              </a:r>
              <a:r>
                <a:rPr lang="en-US" sz="1400" dirty="0" smtClean="0">
                  <a:solidFill>
                    <a:prstClr val="black"/>
                  </a:solidFill>
                </a:rPr>
                <a:t>= a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 </a:t>
              </a:r>
              <a:r>
                <a:rPr lang="en-US" sz="1400" dirty="0" smtClean="0">
                  <a:solidFill>
                    <a:prstClr val="black"/>
                  </a:solidFill>
                </a:rPr>
                <a:t>+ b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</a:t>
              </a:r>
              <a:endParaRPr lang="ru-RU" sz="11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46" name="Блок-схема: решение 45"/>
            <p:cNvSpPr/>
            <p:nvPr/>
          </p:nvSpPr>
          <p:spPr>
            <a:xfrm>
              <a:off x="3836451" y="2016257"/>
              <a:ext cx="1510784" cy="521513"/>
            </a:xfrm>
            <a:prstGeom prst="flowChartDecision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dirty="0">
                <a:solidFill>
                  <a:prstClr val="black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069103" y="2123124"/>
              <a:ext cx="10454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</a:rPr>
                <a:t>c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 </a:t>
              </a:r>
              <a:r>
                <a:rPr lang="en-US" sz="1400" dirty="0" smtClean="0">
                  <a:solidFill>
                    <a:prstClr val="black"/>
                  </a:solidFill>
                </a:rPr>
                <a:t>&gt; a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 </a:t>
              </a:r>
              <a:r>
                <a:rPr lang="en-US" sz="1400" dirty="0" smtClean="0">
                  <a:solidFill>
                    <a:prstClr val="black"/>
                  </a:solidFill>
                </a:rPr>
                <a:t>+ b</a:t>
              </a:r>
              <a:r>
                <a:rPr lang="en-US" sz="1400" baseline="30000" dirty="0" smtClean="0">
                  <a:solidFill>
                    <a:prstClr val="black"/>
                  </a:solidFill>
                </a:rPr>
                <a:t>2</a:t>
              </a:r>
              <a:endParaRPr lang="ru-RU" sz="11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49" name="Блок-схема: данные 48"/>
            <p:cNvSpPr/>
            <p:nvPr/>
          </p:nvSpPr>
          <p:spPr>
            <a:xfrm>
              <a:off x="445260" y="1964093"/>
              <a:ext cx="2562827" cy="799150"/>
            </a:xfrm>
            <a:prstGeom prst="flowChartInputOutpu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>
                <a:solidFill>
                  <a:prstClr val="black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60266" y="2025260"/>
              <a:ext cx="21348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</a:rPr>
                <a:t>Заданные </a:t>
              </a:r>
              <a:r>
                <a:rPr lang="ru-RU" sz="1200" dirty="0">
                  <a:solidFill>
                    <a:prstClr val="black"/>
                  </a:solidFill>
                </a:rPr>
                <a:t>отрезки образуют прямоугольный треугольник</a:t>
              </a:r>
            </a:p>
          </p:txBody>
        </p:sp>
        <p:sp>
          <p:nvSpPr>
            <p:cNvPr id="51" name="Блок-схема: данные 50"/>
            <p:cNvSpPr/>
            <p:nvPr/>
          </p:nvSpPr>
          <p:spPr>
            <a:xfrm>
              <a:off x="1978366" y="2842582"/>
              <a:ext cx="2562827" cy="799150"/>
            </a:xfrm>
            <a:prstGeom prst="flowChartInputOutpu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>
                <a:solidFill>
                  <a:prstClr val="black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192344" y="2917201"/>
              <a:ext cx="21348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</a:rPr>
                <a:t>Заданные </a:t>
              </a:r>
              <a:r>
                <a:rPr lang="ru-RU" sz="1200" dirty="0">
                  <a:solidFill>
                    <a:prstClr val="black"/>
                  </a:solidFill>
                </a:rPr>
                <a:t>отрезки образуют </a:t>
              </a:r>
              <a:r>
                <a:rPr lang="ru-RU" sz="1200" dirty="0" smtClean="0">
                  <a:solidFill>
                    <a:prstClr val="black"/>
                  </a:solidFill>
                </a:rPr>
                <a:t>тупоугольный </a:t>
              </a:r>
              <a:r>
                <a:rPr lang="ru-RU" sz="1200" dirty="0">
                  <a:solidFill>
                    <a:prstClr val="black"/>
                  </a:solidFill>
                </a:rPr>
                <a:t>треугольник</a:t>
              </a:r>
            </a:p>
          </p:txBody>
        </p:sp>
        <p:sp>
          <p:nvSpPr>
            <p:cNvPr id="54" name="Блок-схема: данные 53"/>
            <p:cNvSpPr/>
            <p:nvPr/>
          </p:nvSpPr>
          <p:spPr>
            <a:xfrm>
              <a:off x="4580435" y="2842581"/>
              <a:ext cx="2562827" cy="799150"/>
            </a:xfrm>
            <a:prstGeom prst="flowChartInputOutpu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>
                <a:solidFill>
                  <a:prstClr val="black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792885" y="2918990"/>
              <a:ext cx="21348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</a:rPr>
                <a:t>Заданные </a:t>
              </a:r>
              <a:r>
                <a:rPr lang="ru-RU" sz="1200" dirty="0">
                  <a:solidFill>
                    <a:prstClr val="black"/>
                  </a:solidFill>
                </a:rPr>
                <a:t>отрезки образуют </a:t>
              </a:r>
              <a:r>
                <a:rPr lang="ru-RU" sz="1200" dirty="0" smtClean="0">
                  <a:solidFill>
                    <a:prstClr val="black"/>
                  </a:solidFill>
                </a:rPr>
                <a:t>остроугольный </a:t>
              </a:r>
              <a:r>
                <a:rPr lang="ru-RU" sz="1200" dirty="0">
                  <a:solidFill>
                    <a:prstClr val="black"/>
                  </a:solidFill>
                </a:rPr>
                <a:t>треугольник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436320" y="2132834"/>
              <a:ext cx="213487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</a:rPr>
                <a:t>Заданные </a:t>
              </a:r>
              <a:r>
                <a:rPr lang="ru-RU" sz="1200" dirty="0">
                  <a:solidFill>
                    <a:prstClr val="black"/>
                  </a:solidFill>
                </a:rPr>
                <a:t>отрезки </a:t>
              </a:r>
              <a:r>
                <a:rPr lang="ru-RU" sz="1200" dirty="0" smtClean="0">
                  <a:solidFill>
                    <a:prstClr val="black"/>
                  </a:solidFill>
                </a:rPr>
                <a:t>не образуют </a:t>
              </a:r>
              <a:r>
                <a:rPr lang="ru-RU" sz="1200" dirty="0">
                  <a:solidFill>
                    <a:prstClr val="black"/>
                  </a:solidFill>
                </a:rPr>
                <a:t>треугольник</a:t>
              </a:r>
            </a:p>
          </p:txBody>
        </p:sp>
        <p:sp>
          <p:nvSpPr>
            <p:cNvPr id="58" name="Блок-схема: знак завершения 57"/>
            <p:cNvSpPr/>
            <p:nvPr/>
          </p:nvSpPr>
          <p:spPr>
            <a:xfrm>
              <a:off x="3602645" y="4382197"/>
              <a:ext cx="1942296" cy="381000"/>
            </a:xfrm>
            <a:prstGeom prst="flowChartTerminator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prstClr val="black"/>
                  </a:solidFill>
                </a:rPr>
                <a:t>Конец</a:t>
              </a:r>
              <a:endParaRPr lang="ru-RU" dirty="0">
                <a:solidFill>
                  <a:prstClr val="black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>
              <a:stCxn id="38" idx="1"/>
            </p:cNvCxnSpPr>
            <p:nvPr/>
          </p:nvCxnSpPr>
          <p:spPr>
            <a:xfrm flipH="1" flipV="1">
              <a:off x="3483372" y="1199638"/>
              <a:ext cx="436107" cy="1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endCxn id="42" idx="0"/>
            </p:cNvCxnSpPr>
            <p:nvPr/>
          </p:nvCxnSpPr>
          <p:spPr>
            <a:xfrm>
              <a:off x="3483372" y="1199638"/>
              <a:ext cx="1" cy="21576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38" idx="3"/>
            </p:cNvCxnSpPr>
            <p:nvPr/>
          </p:nvCxnSpPr>
          <p:spPr>
            <a:xfrm flipV="1">
              <a:off x="5261534" y="1199638"/>
              <a:ext cx="2242221" cy="1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endCxn id="56" idx="1"/>
            </p:cNvCxnSpPr>
            <p:nvPr/>
          </p:nvCxnSpPr>
          <p:spPr>
            <a:xfrm>
              <a:off x="7503755" y="1199638"/>
              <a:ext cx="1" cy="764454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42" idx="1"/>
            </p:cNvCxnSpPr>
            <p:nvPr/>
          </p:nvCxnSpPr>
          <p:spPr>
            <a:xfrm flipH="1" flipV="1">
              <a:off x="1726673" y="1676159"/>
              <a:ext cx="1001308" cy="2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>
              <a:stCxn id="42" idx="3"/>
            </p:cNvCxnSpPr>
            <p:nvPr/>
          </p:nvCxnSpPr>
          <p:spPr>
            <a:xfrm flipV="1">
              <a:off x="4238765" y="1676159"/>
              <a:ext cx="351741" cy="2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 стрелкой 62"/>
            <p:cNvCxnSpPr/>
            <p:nvPr/>
          </p:nvCxnSpPr>
          <p:spPr>
            <a:xfrm>
              <a:off x="1726673" y="1676159"/>
              <a:ext cx="1" cy="287934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67"/>
            <p:cNvCxnSpPr>
              <a:endCxn id="46" idx="0"/>
            </p:cNvCxnSpPr>
            <p:nvPr/>
          </p:nvCxnSpPr>
          <p:spPr>
            <a:xfrm>
              <a:off x="4590506" y="1676159"/>
              <a:ext cx="1337" cy="340098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>
              <a:stCxn id="46" idx="1"/>
            </p:cNvCxnSpPr>
            <p:nvPr/>
          </p:nvCxnSpPr>
          <p:spPr>
            <a:xfrm flipH="1" flipV="1">
              <a:off x="3259779" y="2277012"/>
              <a:ext cx="576672" cy="2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>
              <a:stCxn id="46" idx="3"/>
            </p:cNvCxnSpPr>
            <p:nvPr/>
          </p:nvCxnSpPr>
          <p:spPr>
            <a:xfrm flipV="1">
              <a:off x="5347235" y="2277012"/>
              <a:ext cx="514613" cy="2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 стрелкой 80"/>
            <p:cNvCxnSpPr>
              <a:endCxn id="51" idx="1"/>
            </p:cNvCxnSpPr>
            <p:nvPr/>
          </p:nvCxnSpPr>
          <p:spPr>
            <a:xfrm>
              <a:off x="3259779" y="2277012"/>
              <a:ext cx="1" cy="56557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 стрелкой 84"/>
            <p:cNvCxnSpPr>
              <a:endCxn id="54" idx="1"/>
            </p:cNvCxnSpPr>
            <p:nvPr/>
          </p:nvCxnSpPr>
          <p:spPr>
            <a:xfrm>
              <a:off x="5861848" y="2277012"/>
              <a:ext cx="1" cy="56556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49" idx="4"/>
            </p:cNvCxnSpPr>
            <p:nvPr/>
          </p:nvCxnSpPr>
          <p:spPr>
            <a:xfrm flipH="1">
              <a:off x="1726673" y="2763243"/>
              <a:ext cx="1" cy="125630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726672" y="4013202"/>
              <a:ext cx="2834141" cy="3174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4560813" y="3871913"/>
              <a:ext cx="0" cy="14129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56" idx="4"/>
            </p:cNvCxnSpPr>
            <p:nvPr/>
          </p:nvCxnSpPr>
          <p:spPr>
            <a:xfrm flipH="1">
              <a:off x="7503755" y="2763242"/>
              <a:ext cx="1" cy="142374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4573793" y="4186989"/>
              <a:ext cx="2929962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3133725" y="4013202"/>
              <a:ext cx="0" cy="17378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>
              <a:endCxn id="58" idx="0"/>
            </p:cNvCxnSpPr>
            <p:nvPr/>
          </p:nvCxnSpPr>
          <p:spPr>
            <a:xfrm flipH="1">
              <a:off x="4573793" y="4186989"/>
              <a:ext cx="6642" cy="195208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51" idx="4"/>
            </p:cNvCxnSpPr>
            <p:nvPr/>
          </p:nvCxnSpPr>
          <p:spPr>
            <a:xfrm flipH="1">
              <a:off x="3259779" y="3641732"/>
              <a:ext cx="1" cy="230181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>
              <a:stCxn id="54" idx="4"/>
            </p:cNvCxnSpPr>
            <p:nvPr/>
          </p:nvCxnSpPr>
          <p:spPr>
            <a:xfrm flipH="1">
              <a:off x="5861848" y="3641731"/>
              <a:ext cx="1" cy="230182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3259779" y="3871913"/>
              <a:ext cx="2602069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2258602" y="1329225"/>
              <a:ext cx="454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prstClr val="black"/>
                  </a:solidFill>
                </a:rPr>
                <a:t>Да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388024" y="1937967"/>
              <a:ext cx="454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prstClr val="black"/>
                  </a:solidFill>
                </a:rPr>
                <a:t>Да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140878" y="1329225"/>
              <a:ext cx="56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prstClr val="black"/>
                  </a:solidFill>
                </a:rPr>
                <a:t>Нет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261534" y="1935427"/>
              <a:ext cx="56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prstClr val="black"/>
                  </a:solidFill>
                </a:rPr>
                <a:t>Нет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>
              <a:off x="3133725" y="4186989"/>
              <a:ext cx="1440068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556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75" grpId="0"/>
      <p:bldP spid="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26" y="0"/>
            <a:ext cx="7676628" cy="514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16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0"/>
    </mc:Choice>
    <mc:Fallback xmlns="">
      <p:transition spd="slow" advClick="0" advTm="9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3825" y="273348"/>
            <a:ext cx="450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Написание программы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9394" y="1089911"/>
            <a:ext cx="362493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program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treugolnik</a:t>
            </a:r>
            <a:r>
              <a:rPr lang="en-US" sz="1200" dirty="0">
                <a:solidFill>
                  <a:prstClr val="black"/>
                </a:solidFill>
              </a:rPr>
              <a:t>;</a:t>
            </a:r>
          </a:p>
          <a:p>
            <a:r>
              <a:rPr lang="en-US" sz="1200" dirty="0" err="1">
                <a:solidFill>
                  <a:srgbClr val="C00000"/>
                </a:solidFill>
              </a:rPr>
              <a:t>var</a:t>
            </a:r>
            <a:endParaRPr lang="en-US" sz="1200" dirty="0">
              <a:solidFill>
                <a:srgbClr val="C00000"/>
              </a:solidFill>
            </a:endParaRPr>
          </a:p>
          <a:p>
            <a:r>
              <a:rPr lang="en-US" sz="1200" dirty="0">
                <a:solidFill>
                  <a:prstClr val="black"/>
                </a:solidFill>
              </a:rPr>
              <a:t> a, b, c, p: </a:t>
            </a:r>
            <a:r>
              <a:rPr lang="en-US" sz="1200" dirty="0">
                <a:solidFill>
                  <a:srgbClr val="C00000"/>
                </a:solidFill>
              </a:rPr>
              <a:t>real</a:t>
            </a:r>
            <a:r>
              <a:rPr lang="en-US" sz="1200" dirty="0">
                <a:solidFill>
                  <a:prstClr val="black"/>
                </a:solidFill>
              </a:rPr>
              <a:t>;</a:t>
            </a:r>
          </a:p>
          <a:p>
            <a:r>
              <a:rPr lang="en-US" sz="1200" dirty="0">
                <a:solidFill>
                  <a:srgbClr val="C00000"/>
                </a:solidFill>
              </a:rPr>
              <a:t>begin</a:t>
            </a:r>
          </a:p>
          <a:p>
            <a:r>
              <a:rPr lang="ru-RU" sz="1200" dirty="0">
                <a:solidFill>
                  <a:prstClr val="black"/>
                </a:solidFill>
              </a:rPr>
              <a:t> </a:t>
            </a:r>
            <a:r>
              <a:rPr lang="ru-RU" sz="1200" dirty="0" err="1">
                <a:solidFill>
                  <a:prstClr val="black"/>
                </a:solidFill>
              </a:rPr>
              <a:t>writeln</a:t>
            </a:r>
            <a:r>
              <a:rPr lang="ru-RU" sz="1200" dirty="0">
                <a:solidFill>
                  <a:prstClr val="black"/>
                </a:solidFill>
              </a:rPr>
              <a:t> (</a:t>
            </a:r>
            <a:r>
              <a:rPr lang="ru-RU" sz="1200" dirty="0">
                <a:solidFill>
                  <a:srgbClr val="006EAF"/>
                </a:solidFill>
              </a:rPr>
              <a:t>'Программа проверки того, образуют ли 3 заданных отрезка треугольник. Введите длины отрезков.'</a:t>
            </a:r>
            <a:r>
              <a:rPr lang="ru-RU" sz="1200" dirty="0">
                <a:solidFill>
                  <a:prstClr val="black"/>
                </a:solidFill>
              </a:rPr>
              <a:t>);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err="1">
                <a:solidFill>
                  <a:prstClr val="black"/>
                </a:solidFill>
              </a:rPr>
              <a:t>readln</a:t>
            </a:r>
            <a:r>
              <a:rPr lang="en-US" sz="1200" dirty="0">
                <a:solidFill>
                  <a:prstClr val="black"/>
                </a:solidFill>
              </a:rPr>
              <a:t> (a, b, c);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if</a:t>
            </a:r>
            <a:r>
              <a:rPr lang="en-US" sz="1200" dirty="0">
                <a:solidFill>
                  <a:prstClr val="black"/>
                </a:solidFill>
              </a:rPr>
              <a:t> a&gt;b</a:t>
            </a: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then</a:t>
            </a:r>
            <a:r>
              <a:rPr lang="en-US" sz="1200" dirty="0">
                <a:solidFill>
                  <a:prstClr val="black"/>
                </a:solidFill>
              </a:rPr>
              <a:t> if a&gt;c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</a:t>
            </a:r>
            <a:r>
              <a:rPr lang="en-US" sz="1200" dirty="0">
                <a:solidFill>
                  <a:srgbClr val="C00000"/>
                </a:solidFill>
              </a:rPr>
              <a:t>then</a:t>
            </a:r>
            <a:r>
              <a:rPr lang="en-US" sz="1200" dirty="0">
                <a:solidFill>
                  <a:prstClr val="black"/>
                </a:solidFill>
              </a:rPr>
              <a:t> begin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 p:=c;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 c:=a;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 a:=p;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</a:t>
            </a:r>
            <a:r>
              <a:rPr lang="en-US" sz="1200" dirty="0">
                <a:solidFill>
                  <a:srgbClr val="C00000"/>
                </a:solidFill>
              </a:rPr>
              <a:t>end</a:t>
            </a: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else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if</a:t>
            </a:r>
            <a:r>
              <a:rPr lang="en-US" sz="1200" dirty="0">
                <a:solidFill>
                  <a:prstClr val="black"/>
                </a:solidFill>
              </a:rPr>
              <a:t> b&gt;c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</a:t>
            </a:r>
            <a:r>
              <a:rPr lang="en-US" sz="1200" dirty="0">
                <a:solidFill>
                  <a:srgbClr val="C00000"/>
                </a:solidFill>
              </a:rPr>
              <a:t>then </a:t>
            </a:r>
            <a:r>
              <a:rPr lang="en-US" sz="1200" dirty="0" smtClean="0">
                <a:solidFill>
                  <a:srgbClr val="C00000"/>
                </a:solidFill>
              </a:rPr>
              <a:t>begin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4270" y="1089911"/>
            <a:ext cx="36249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p</a:t>
            </a:r>
            <a:r>
              <a:rPr lang="en-US" sz="1200" dirty="0">
                <a:solidFill>
                  <a:prstClr val="black"/>
                </a:solidFill>
              </a:rPr>
              <a:t>:=c;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 c:=b;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 b:=p;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</a:t>
            </a:r>
            <a:r>
              <a:rPr lang="en-US" sz="1200" dirty="0">
                <a:solidFill>
                  <a:srgbClr val="C00000"/>
                </a:solidFill>
              </a:rPr>
              <a:t>end;</a:t>
            </a: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if</a:t>
            </a:r>
            <a:r>
              <a:rPr lang="en-US" sz="1200" dirty="0">
                <a:solidFill>
                  <a:prstClr val="black"/>
                </a:solidFill>
              </a:rPr>
              <a:t> c&lt;</a:t>
            </a:r>
            <a:r>
              <a:rPr lang="en-US" sz="1200" dirty="0" err="1">
                <a:solidFill>
                  <a:prstClr val="black"/>
                </a:solidFill>
              </a:rPr>
              <a:t>a+b</a:t>
            </a:r>
            <a:endParaRPr lang="en-US" sz="1200" dirty="0">
              <a:solidFill>
                <a:prstClr val="black"/>
              </a:solidFill>
            </a:endParaRPr>
          </a:p>
          <a:p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>
                <a:solidFill>
                  <a:srgbClr val="C00000"/>
                </a:solidFill>
              </a:rPr>
              <a:t>then</a:t>
            </a:r>
            <a:r>
              <a:rPr lang="en-US" sz="1200" dirty="0">
                <a:solidFill>
                  <a:prstClr val="black"/>
                </a:solidFill>
              </a:rPr>
              <a:t> if 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(c)=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(a)+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(b)</a:t>
            </a:r>
          </a:p>
          <a:p>
            <a:r>
              <a:rPr lang="ru-RU" sz="1200" dirty="0">
                <a:solidFill>
                  <a:prstClr val="black"/>
                </a:solidFill>
              </a:rPr>
              <a:t>  </a:t>
            </a:r>
            <a:r>
              <a:rPr lang="ru-RU" sz="1200" dirty="0" err="1">
                <a:solidFill>
                  <a:srgbClr val="C00000"/>
                </a:solidFill>
              </a:rPr>
              <a:t>then</a:t>
            </a:r>
            <a:r>
              <a:rPr lang="ru-RU" sz="1200" dirty="0">
                <a:solidFill>
                  <a:prstClr val="black"/>
                </a:solidFill>
              </a:rPr>
              <a:t> </a:t>
            </a:r>
            <a:r>
              <a:rPr lang="ru-RU" sz="1200" dirty="0" err="1">
                <a:solidFill>
                  <a:prstClr val="black"/>
                </a:solidFill>
              </a:rPr>
              <a:t>write</a:t>
            </a:r>
            <a:r>
              <a:rPr lang="ru-RU" sz="1200" dirty="0">
                <a:solidFill>
                  <a:prstClr val="black"/>
                </a:solidFill>
              </a:rPr>
              <a:t> (</a:t>
            </a:r>
            <a:r>
              <a:rPr lang="ru-RU" sz="1200" dirty="0">
                <a:solidFill>
                  <a:srgbClr val="006EAF"/>
                </a:solidFill>
              </a:rPr>
              <a:t>'Заданные отрезки образуют прямоугольный треугольник.'</a:t>
            </a:r>
            <a:r>
              <a:rPr lang="ru-RU" sz="1200" dirty="0">
                <a:solidFill>
                  <a:prstClr val="black"/>
                </a:solidFill>
              </a:rPr>
              <a:t>)</a:t>
            </a:r>
          </a:p>
          <a:p>
            <a:r>
              <a:rPr lang="en-US" sz="1200" dirty="0">
                <a:solidFill>
                  <a:prstClr val="black"/>
                </a:solidFill>
              </a:rPr>
              <a:t>  </a:t>
            </a:r>
            <a:r>
              <a:rPr lang="en-US" sz="1200" dirty="0">
                <a:solidFill>
                  <a:srgbClr val="C00000"/>
                </a:solidFill>
              </a:rPr>
              <a:t>else if 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(c)&gt;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(a)+</a:t>
            </a:r>
            <a:r>
              <a:rPr lang="en-US" sz="1200" dirty="0" err="1">
                <a:solidFill>
                  <a:prstClr val="black"/>
                </a:solidFill>
              </a:rPr>
              <a:t>sqr</a:t>
            </a:r>
            <a:r>
              <a:rPr lang="en-US" sz="1200" dirty="0">
                <a:solidFill>
                  <a:prstClr val="black"/>
                </a:solidFill>
              </a:rPr>
              <a:t>(b)</a:t>
            </a:r>
          </a:p>
          <a:p>
            <a:r>
              <a:rPr lang="ru-RU" sz="1200" dirty="0">
                <a:solidFill>
                  <a:prstClr val="black"/>
                </a:solidFill>
              </a:rPr>
              <a:t>   </a:t>
            </a:r>
            <a:r>
              <a:rPr lang="ru-RU" sz="1200" dirty="0" err="1">
                <a:solidFill>
                  <a:srgbClr val="C00000"/>
                </a:solidFill>
              </a:rPr>
              <a:t>then</a:t>
            </a:r>
            <a:r>
              <a:rPr lang="ru-RU" sz="1200" dirty="0">
                <a:solidFill>
                  <a:srgbClr val="C00000"/>
                </a:solidFill>
              </a:rPr>
              <a:t> </a:t>
            </a:r>
            <a:r>
              <a:rPr lang="ru-RU" sz="1200" dirty="0" err="1">
                <a:solidFill>
                  <a:prstClr val="black"/>
                </a:solidFill>
              </a:rPr>
              <a:t>write</a:t>
            </a:r>
            <a:r>
              <a:rPr lang="ru-RU" sz="1200" dirty="0">
                <a:solidFill>
                  <a:prstClr val="black"/>
                </a:solidFill>
              </a:rPr>
              <a:t> (</a:t>
            </a:r>
            <a:r>
              <a:rPr lang="ru-RU" sz="1200" dirty="0">
                <a:solidFill>
                  <a:srgbClr val="006EAF"/>
                </a:solidFill>
              </a:rPr>
              <a:t>'Заданные отрезки образуют тупоугольный треугольник.'</a:t>
            </a:r>
            <a:r>
              <a:rPr lang="ru-RU" sz="1200" dirty="0">
                <a:solidFill>
                  <a:prstClr val="black"/>
                </a:solidFill>
              </a:rPr>
              <a:t>)</a:t>
            </a:r>
          </a:p>
          <a:p>
            <a:r>
              <a:rPr lang="ru-RU" sz="1200" dirty="0">
                <a:solidFill>
                  <a:prstClr val="black"/>
                </a:solidFill>
              </a:rPr>
              <a:t>   </a:t>
            </a:r>
            <a:r>
              <a:rPr lang="ru-RU" sz="1200" dirty="0" err="1">
                <a:solidFill>
                  <a:srgbClr val="C00000"/>
                </a:solidFill>
              </a:rPr>
              <a:t>else</a:t>
            </a:r>
            <a:r>
              <a:rPr lang="ru-RU" sz="1200" dirty="0">
                <a:solidFill>
                  <a:prstClr val="black"/>
                </a:solidFill>
              </a:rPr>
              <a:t> </a:t>
            </a:r>
            <a:r>
              <a:rPr lang="ru-RU" sz="1200" dirty="0" err="1">
                <a:solidFill>
                  <a:prstClr val="black"/>
                </a:solidFill>
              </a:rPr>
              <a:t>write</a:t>
            </a:r>
            <a:r>
              <a:rPr lang="ru-RU" sz="1200" dirty="0">
                <a:solidFill>
                  <a:prstClr val="black"/>
                </a:solidFill>
              </a:rPr>
              <a:t> (</a:t>
            </a:r>
            <a:r>
              <a:rPr lang="ru-RU" sz="1200" dirty="0">
                <a:solidFill>
                  <a:srgbClr val="006EAF"/>
                </a:solidFill>
              </a:rPr>
              <a:t>'Заданные отрезки образуют остроугольный треугольник.'</a:t>
            </a:r>
            <a:r>
              <a:rPr lang="ru-RU" sz="1200" dirty="0">
                <a:solidFill>
                  <a:prstClr val="black"/>
                </a:solidFill>
              </a:rPr>
              <a:t>)</a:t>
            </a:r>
          </a:p>
          <a:p>
            <a:r>
              <a:rPr lang="ru-RU" sz="1200" dirty="0">
                <a:solidFill>
                  <a:prstClr val="black"/>
                </a:solidFill>
              </a:rPr>
              <a:t> </a:t>
            </a:r>
            <a:r>
              <a:rPr lang="ru-RU" sz="1200" dirty="0" err="1">
                <a:solidFill>
                  <a:srgbClr val="C00000"/>
                </a:solidFill>
              </a:rPr>
              <a:t>else</a:t>
            </a:r>
            <a:r>
              <a:rPr lang="ru-RU" sz="1200" dirty="0">
                <a:solidFill>
                  <a:prstClr val="black"/>
                </a:solidFill>
              </a:rPr>
              <a:t> </a:t>
            </a:r>
            <a:r>
              <a:rPr lang="ru-RU" sz="1200" dirty="0" err="1">
                <a:solidFill>
                  <a:prstClr val="black"/>
                </a:solidFill>
              </a:rPr>
              <a:t>write</a:t>
            </a:r>
            <a:r>
              <a:rPr lang="ru-RU" sz="1200" dirty="0">
                <a:solidFill>
                  <a:prstClr val="black"/>
                </a:solidFill>
              </a:rPr>
              <a:t> (</a:t>
            </a:r>
            <a:r>
              <a:rPr lang="ru-RU" sz="1200" dirty="0">
                <a:solidFill>
                  <a:srgbClr val="006EAF"/>
                </a:solidFill>
              </a:rPr>
              <a:t>'Заданные отрезки не образуют треугольник.'</a:t>
            </a:r>
            <a:r>
              <a:rPr lang="ru-RU" sz="1200" dirty="0">
                <a:solidFill>
                  <a:prstClr val="black"/>
                </a:solidFill>
              </a:rPr>
              <a:t>);  </a:t>
            </a:r>
          </a:p>
          <a:p>
            <a:r>
              <a:rPr lang="en-US" sz="1200" dirty="0">
                <a:solidFill>
                  <a:srgbClr val="C00000"/>
                </a:solidFill>
              </a:rPr>
              <a:t>end</a:t>
            </a:r>
            <a:r>
              <a:rPr lang="en-US" sz="1200" dirty="0">
                <a:solidFill>
                  <a:prstClr val="black"/>
                </a:solidFill>
              </a:rPr>
              <a:t>. 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3748" y="4321565"/>
            <a:ext cx="3260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Исходный код программы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8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401" y="459510"/>
            <a:ext cx="8381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Программирование разветвляющихся алгоритмов. </a:t>
            </a:r>
            <a:endParaRPr lang="en-US" sz="2400" dirty="0" smtClean="0">
              <a:solidFill>
                <a:srgbClr val="E7E6E6">
                  <a:lumMod val="25000"/>
                </a:srgbClr>
              </a:solidFill>
              <a:latin typeface="Roboto Slab"/>
            </a:endParaRPr>
          </a:p>
          <a:p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Простой и составной условные операторы</a:t>
            </a:r>
            <a:endParaRPr lang="en-US" sz="2400" dirty="0" smtClean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0276" y="1375988"/>
            <a:ext cx="8095259" cy="1231106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lIns="46800" tIns="0" rIns="46800" bIns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В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разветвляющемся</a:t>
            </a:r>
            <a:r>
              <a:rPr lang="ru-RU" sz="2000" dirty="0">
                <a:solidFill>
                  <a:prstClr val="black"/>
                </a:solidFill>
              </a:rPr>
              <a:t> алгоритме используются ветвления. </a:t>
            </a:r>
            <a:r>
              <a:rPr lang="ru-RU" sz="2000" b="1" dirty="0">
                <a:solidFill>
                  <a:prstClr val="black"/>
                </a:solidFill>
              </a:rPr>
              <a:t>Ветвление</a:t>
            </a:r>
            <a:r>
              <a:rPr lang="ru-RU" sz="2000" dirty="0">
                <a:solidFill>
                  <a:prstClr val="black"/>
                </a:solidFill>
              </a:rPr>
              <a:t> – это </a:t>
            </a:r>
            <a:r>
              <a:rPr lang="ru-RU" sz="2000" dirty="0" smtClean="0">
                <a:solidFill>
                  <a:prstClr val="black"/>
                </a:solidFill>
              </a:rPr>
              <a:t>алгоритмическая </a:t>
            </a:r>
            <a:r>
              <a:rPr lang="ru-RU" sz="2000" dirty="0">
                <a:solidFill>
                  <a:prstClr val="black"/>
                </a:solidFill>
              </a:rPr>
              <a:t>конструкция, в которой при определённом условии выполняется </a:t>
            </a:r>
            <a:r>
              <a:rPr lang="ru-RU" sz="2000" dirty="0" smtClean="0">
                <a:solidFill>
                  <a:prstClr val="black"/>
                </a:solidFill>
              </a:rPr>
              <a:t>одна </a:t>
            </a:r>
            <a:r>
              <a:rPr lang="ru-RU" sz="2000" dirty="0">
                <a:solidFill>
                  <a:prstClr val="black"/>
                </a:solidFill>
              </a:rPr>
              <a:t>из двух </a:t>
            </a:r>
            <a:r>
              <a:rPr lang="ru-RU" sz="2000" dirty="0" smtClean="0">
                <a:solidFill>
                  <a:prstClr val="black"/>
                </a:solidFill>
              </a:rPr>
              <a:t>последовательностей </a:t>
            </a:r>
            <a:r>
              <a:rPr lang="ru-RU" sz="2000" dirty="0">
                <a:solidFill>
                  <a:prstClr val="black"/>
                </a:solidFill>
              </a:rPr>
              <a:t>действий или ветвей.</a:t>
            </a:r>
            <a:endParaRPr lang="be-BY" sz="2000" dirty="0" smtClean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0058" y="2595447"/>
            <a:ext cx="3513477" cy="130805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lIns="46800" tIns="0" rIns="46800" bIns="0">
            <a:spAutoFit/>
          </a:bodyPr>
          <a:lstStyle/>
          <a:p>
            <a:r>
              <a:rPr lang="ru-RU" sz="1800" b="1" dirty="0" smtClean="0">
                <a:solidFill>
                  <a:prstClr val="black"/>
                </a:solidFill>
              </a:rPr>
              <a:t>Запись условного оператора:</a:t>
            </a:r>
          </a:p>
          <a:p>
            <a:endParaRPr lang="ru-RU" sz="700" b="1" dirty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if </a:t>
            </a:r>
            <a:r>
              <a:rPr lang="en-US" sz="2000" dirty="0" smtClean="0">
                <a:solidFill>
                  <a:prstClr val="black"/>
                </a:solidFill>
              </a:rPr>
              <a:t>&lt;</a:t>
            </a:r>
            <a:r>
              <a:rPr lang="ru-RU" sz="2000" dirty="0" smtClean="0">
                <a:solidFill>
                  <a:prstClr val="black"/>
                </a:solidFill>
              </a:rPr>
              <a:t>условие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then</a:t>
            </a:r>
            <a:r>
              <a:rPr lang="en-US" sz="2000" dirty="0" smtClean="0">
                <a:solidFill>
                  <a:prstClr val="black"/>
                </a:solidFill>
              </a:rPr>
              <a:t> &lt;</a:t>
            </a:r>
            <a:r>
              <a:rPr lang="ru-RU" sz="2000" dirty="0" smtClean="0">
                <a:solidFill>
                  <a:prstClr val="black"/>
                </a:solidFill>
              </a:rPr>
              <a:t>оператор 1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else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en-US" sz="2000" dirty="0" smtClean="0">
                <a:solidFill>
                  <a:prstClr val="black"/>
                </a:solidFill>
              </a:rPr>
              <a:t>2&gt;</a:t>
            </a:r>
            <a:r>
              <a:rPr lang="ru-RU" sz="2000" dirty="0" smtClean="0">
                <a:solidFill>
                  <a:prstClr val="black"/>
                </a:solidFill>
              </a:rPr>
              <a:t>;</a:t>
            </a:r>
            <a:endParaRPr lang="be-BY" sz="20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4288" y="2584814"/>
            <a:ext cx="4401029" cy="1477328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lIns="46800" tIns="0" rIns="46800" bIns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Краткая форма записи условного оператора:</a:t>
            </a:r>
          </a:p>
          <a:p>
            <a:endParaRPr lang="ru-RU" sz="800" b="1" dirty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if </a:t>
            </a:r>
            <a:r>
              <a:rPr lang="en-US" sz="2400" dirty="0" smtClean="0">
                <a:solidFill>
                  <a:prstClr val="black"/>
                </a:solidFill>
              </a:rPr>
              <a:t>&lt;</a:t>
            </a:r>
            <a:r>
              <a:rPr lang="ru-RU" sz="2400" dirty="0" smtClean="0">
                <a:solidFill>
                  <a:prstClr val="black"/>
                </a:solidFill>
              </a:rPr>
              <a:t>условие</a:t>
            </a:r>
            <a:r>
              <a:rPr lang="en-US" sz="2400" dirty="0" smtClean="0">
                <a:solidFill>
                  <a:prstClr val="black"/>
                </a:solidFill>
              </a:rPr>
              <a:t>&gt;</a:t>
            </a:r>
            <a:endParaRPr lang="ru-RU" sz="2400" dirty="0" smtClean="0">
              <a:solidFill>
                <a:prstClr val="black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then</a:t>
            </a:r>
            <a:r>
              <a:rPr lang="en-US" sz="2400" dirty="0" smtClean="0">
                <a:solidFill>
                  <a:prstClr val="black"/>
                </a:solidFill>
              </a:rPr>
              <a:t> &lt;</a:t>
            </a:r>
            <a:r>
              <a:rPr lang="ru-RU" sz="2400" dirty="0" smtClean="0">
                <a:solidFill>
                  <a:prstClr val="black"/>
                </a:solidFill>
              </a:rPr>
              <a:t>оператор 1</a:t>
            </a:r>
            <a:r>
              <a:rPr lang="en-US" sz="2400" dirty="0" smtClean="0">
                <a:solidFill>
                  <a:prstClr val="black"/>
                </a:solidFill>
              </a:rPr>
              <a:t>&gt;</a:t>
            </a:r>
            <a:r>
              <a:rPr lang="ru-RU" sz="2400" dirty="0">
                <a:solidFill>
                  <a:prstClr val="black"/>
                </a:solidFill>
              </a:rPr>
              <a:t>;</a:t>
            </a:r>
            <a:endParaRPr lang="be-BY" sz="2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5006" y="3928920"/>
            <a:ext cx="5876266" cy="754053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lIns="46800" tIns="0" rIns="46800" bIns="0">
            <a:spAutoFit/>
          </a:bodyPr>
          <a:lstStyle/>
          <a:p>
            <a:r>
              <a:rPr lang="ru-RU" sz="1800" b="1" dirty="0" smtClean="0">
                <a:solidFill>
                  <a:prstClr val="black"/>
                </a:solidFill>
              </a:rPr>
              <a:t>Составной оператор:</a:t>
            </a:r>
          </a:p>
          <a:p>
            <a:endParaRPr lang="ru-RU" sz="700" b="1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</a:pPr>
            <a:r>
              <a:rPr lang="en-US" altLang="ru-RU" sz="2400" b="1" i="1" dirty="0">
                <a:solidFill>
                  <a:srgbClr val="FF0000"/>
                </a:solidFill>
                <a:latin typeface="FangSong" panose="02010609060101010101" pitchFamily="49" charset="-122"/>
              </a:rPr>
              <a:t>begin</a:t>
            </a:r>
            <a:r>
              <a:rPr lang="ru-RU" altLang="ru-RU" sz="2400" b="1" i="1" dirty="0">
                <a:solidFill>
                  <a:srgbClr val="FF0000"/>
                </a:solidFill>
                <a:latin typeface="FangSong" panose="02010609060101010101" pitchFamily="49" charset="-122"/>
              </a:rPr>
              <a:t> </a:t>
            </a:r>
            <a:r>
              <a:rPr lang="ru-RU" altLang="ru-RU" sz="2000" dirty="0">
                <a:latin typeface="Arial" panose="020B0604020202020204" pitchFamily="34" charset="0"/>
              </a:rPr>
              <a:t>&lt;последовательность операторов&gt;</a:t>
            </a:r>
            <a:r>
              <a:rPr lang="ru-RU" altLang="ru-RU" sz="2400" dirty="0">
                <a:latin typeface="FangSong" panose="02010609060101010101" pitchFamily="49" charset="-122"/>
              </a:rPr>
              <a:t> 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FangSong" panose="02010609060101010101" pitchFamily="49" charset="-122"/>
              </a:rPr>
              <a:t>e</a:t>
            </a:r>
            <a:r>
              <a:rPr lang="en-US" altLang="ru-RU" sz="2400" b="1" i="1" dirty="0" err="1" smtClean="0">
                <a:solidFill>
                  <a:srgbClr val="FF0000"/>
                </a:solidFill>
                <a:latin typeface="FangSong" panose="02010609060101010101" pitchFamily="49" charset="-122"/>
              </a:rPr>
              <a:t>nd</a:t>
            </a:r>
            <a:endParaRPr lang="ru-RU" altLang="ru-RU" sz="2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29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8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3825" y="273348"/>
            <a:ext cx="450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Д.З. № 182, 184, 185,186.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310334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322912" y="620713"/>
            <a:ext cx="4509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Линейные алгоритмы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564" y="978871"/>
            <a:ext cx="1352550" cy="13096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4500000">
            <a:off x="6708776" y="1159708"/>
            <a:ext cx="119063" cy="238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85"/>
          <a:stretch/>
        </p:blipFill>
        <p:spPr>
          <a:xfrm>
            <a:off x="5772322" y="3393662"/>
            <a:ext cx="1924050" cy="17498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8565" y="1082378"/>
            <a:ext cx="6524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prstClr val="black"/>
                </a:solidFill>
              </a:rPr>
              <a:t>Линейным</a:t>
            </a:r>
            <a:r>
              <a:rPr lang="ru-RU" sz="1800" dirty="0" smtClean="0">
                <a:solidFill>
                  <a:prstClr val="black"/>
                </a:solidFill>
              </a:rPr>
              <a:t> называется алгоритм, в котором 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используется всего одна конструкция – 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следование. Он состоит из операторов, </a:t>
            </a:r>
          </a:p>
          <a:p>
            <a:r>
              <a:rPr lang="ru-RU" sz="1800" dirty="0">
                <a:solidFill>
                  <a:prstClr val="black"/>
                </a:solidFill>
              </a:rPr>
              <a:t>з</a:t>
            </a:r>
            <a:r>
              <a:rPr lang="ru-RU" sz="1800" dirty="0" smtClean="0">
                <a:solidFill>
                  <a:prstClr val="black"/>
                </a:solidFill>
              </a:rPr>
              <a:t>аписанных последовательно в порядке их исполнения.</a:t>
            </a:r>
            <a:endParaRPr lang="ru-RU" sz="1800" dirty="0">
              <a:solidFill>
                <a:prstClr val="black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67420">
            <a:off x="2732985" y="2430321"/>
            <a:ext cx="1395431" cy="207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60933" y="273348"/>
            <a:ext cx="422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Типы данных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в</a:t>
            </a:r>
            <a:r>
              <a:rPr lang="be-BY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 языке </a:t>
            </a:r>
            <a:r>
              <a:rPr lang="en-US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Pascal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2772000" y="1228635"/>
            <a:ext cx="3600000" cy="720000"/>
          </a:xfrm>
          <a:prstGeom prst="flowChartProcess">
            <a:avLst/>
          </a:prstGeom>
          <a:solidFill>
            <a:srgbClr val="FFC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  <a:latin typeface="Roboto Slab"/>
              </a:rPr>
              <a:t>Типы данных</a:t>
            </a:r>
            <a:endParaRPr lang="ru-RU" sz="18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8775" y="2583461"/>
            <a:ext cx="1936138" cy="1389438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 smtClean="0">
                <a:solidFill>
                  <a:prstClr val="black"/>
                </a:solidFill>
              </a:rPr>
              <a:t>Числовые:</a:t>
            </a:r>
            <a:endParaRPr lang="en-US" sz="500" dirty="0" smtClean="0">
              <a:solidFill>
                <a:prstClr val="black"/>
              </a:solidFill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prstClr val="black"/>
                </a:solidFill>
              </a:rPr>
              <a:t>byte;</a:t>
            </a: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prstClr val="black"/>
                </a:solidFill>
              </a:rPr>
              <a:t>integer</a:t>
            </a:r>
            <a:r>
              <a:rPr lang="ru-RU" sz="1600" dirty="0" smtClean="0">
                <a:solidFill>
                  <a:prstClr val="black"/>
                </a:solidFill>
              </a:rPr>
              <a:t>;</a:t>
            </a:r>
            <a:endParaRPr lang="en-US" sz="1600" dirty="0" smtClean="0">
              <a:solidFill>
                <a:prstClr val="black"/>
              </a:solidFill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prstClr val="black"/>
                </a:solidFill>
              </a:rPr>
              <a:t>r</a:t>
            </a:r>
            <a:r>
              <a:rPr lang="en-US" sz="1600" dirty="0" smtClean="0">
                <a:solidFill>
                  <a:prstClr val="black"/>
                </a:solidFill>
              </a:rPr>
              <a:t>eal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7" t="46295"/>
          <a:stretch/>
        </p:blipFill>
        <p:spPr>
          <a:xfrm>
            <a:off x="0" y="0"/>
            <a:ext cx="1863027" cy="1579110"/>
          </a:xfrm>
          <a:prstGeom prst="rect">
            <a:avLst/>
          </a:prstGeom>
          <a:ln>
            <a:noFill/>
          </a:ln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09" y="4261830"/>
            <a:ext cx="320040" cy="22002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527344" y="2579007"/>
            <a:ext cx="1936138" cy="137834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 smtClean="0">
                <a:solidFill>
                  <a:prstClr val="black"/>
                </a:solidFill>
              </a:rPr>
              <a:t>Символьный</a:t>
            </a:r>
            <a:r>
              <a:rPr lang="ru-RU" sz="1600" dirty="0" smtClean="0">
                <a:solidFill>
                  <a:prstClr val="black"/>
                </a:solidFill>
              </a:rPr>
              <a:t>:</a:t>
            </a:r>
          </a:p>
          <a:p>
            <a:pPr algn="ctr">
              <a:lnSpc>
                <a:spcPts val="2000"/>
              </a:lnSpc>
            </a:pPr>
            <a:endParaRPr lang="ru-RU" sz="1600" dirty="0">
              <a:solidFill>
                <a:prstClr val="black"/>
              </a:solidFill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prstClr val="black"/>
                </a:solidFill>
              </a:rPr>
              <a:t>char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  <a:p>
            <a:pPr algn="ctr">
              <a:lnSpc>
                <a:spcPts val="2000"/>
              </a:lnSpc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4406" y="2579007"/>
            <a:ext cx="1936138" cy="137834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 smtClean="0">
                <a:solidFill>
                  <a:prstClr val="black"/>
                </a:solidFill>
              </a:rPr>
              <a:t>Строковый:</a:t>
            </a:r>
          </a:p>
          <a:p>
            <a:pPr algn="ctr">
              <a:lnSpc>
                <a:spcPts val="2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prstClr val="black"/>
                </a:solidFill>
              </a:rPr>
              <a:t>string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  <a:p>
            <a:pPr algn="ctr">
              <a:lnSpc>
                <a:spcPts val="2000"/>
              </a:lnSpc>
            </a:pP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49087" y="2579006"/>
            <a:ext cx="1936138" cy="137834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 smtClean="0">
                <a:solidFill>
                  <a:prstClr val="black"/>
                </a:solidFill>
              </a:rPr>
              <a:t>Логический:</a:t>
            </a:r>
            <a:endParaRPr lang="en-US" sz="1600" b="1" dirty="0" smtClean="0">
              <a:solidFill>
                <a:prstClr val="black"/>
              </a:solidFill>
            </a:endParaRPr>
          </a:p>
          <a:p>
            <a:pPr algn="ctr">
              <a:lnSpc>
                <a:spcPts val="2000"/>
              </a:lnSpc>
            </a:pPr>
            <a:endParaRPr lang="en-US" sz="1600" b="1" dirty="0">
              <a:solidFill>
                <a:prstClr val="black"/>
              </a:solidFill>
            </a:endParaRPr>
          </a:p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ü"/>
            </a:pPr>
            <a:r>
              <a:rPr lang="en-US" sz="1600" dirty="0" err="1" smtClean="0">
                <a:solidFill>
                  <a:prstClr val="black"/>
                </a:solidFill>
              </a:rPr>
              <a:t>boolean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  <a:endParaRPr lang="en-US" sz="1600" dirty="0" smtClean="0">
              <a:solidFill>
                <a:prstClr val="black"/>
              </a:solidFill>
            </a:endParaRPr>
          </a:p>
          <a:p>
            <a:pPr algn="ctr">
              <a:lnSpc>
                <a:spcPts val="2000"/>
              </a:lnSpc>
            </a:pPr>
            <a:endParaRPr lang="ru-RU" sz="1600" b="1" dirty="0">
              <a:solidFill>
                <a:prstClr val="black"/>
              </a:solidFill>
            </a:endParaRPr>
          </a:p>
        </p:txBody>
      </p:sp>
      <p:cxnSp>
        <p:nvCxnSpPr>
          <p:cNvPr id="86" name="Прямая соединительная линия 85"/>
          <p:cNvCxnSpPr>
            <a:stCxn id="3" idx="1"/>
          </p:cNvCxnSpPr>
          <p:nvPr/>
        </p:nvCxnSpPr>
        <p:spPr>
          <a:xfrm flipH="1">
            <a:off x="1326843" y="1588635"/>
            <a:ext cx="144515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endCxn id="22" idx="0"/>
          </p:cNvCxnSpPr>
          <p:nvPr/>
        </p:nvCxnSpPr>
        <p:spPr>
          <a:xfrm>
            <a:off x="1326843" y="1588635"/>
            <a:ext cx="1" cy="994826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3" idx="2"/>
          </p:cNvCxnSpPr>
          <p:nvPr/>
        </p:nvCxnSpPr>
        <p:spPr>
          <a:xfrm flipH="1">
            <a:off x="4571999" y="1948635"/>
            <a:ext cx="1" cy="315185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>
            <a:off x="3495413" y="2263820"/>
            <a:ext cx="1076586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4571999" y="2263819"/>
            <a:ext cx="1070476" cy="1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>
            <a:endCxn id="18" idx="0"/>
          </p:cNvCxnSpPr>
          <p:nvPr/>
        </p:nvCxnSpPr>
        <p:spPr>
          <a:xfrm>
            <a:off x="3495412" y="2263819"/>
            <a:ext cx="1" cy="315188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5642475" y="2263818"/>
            <a:ext cx="1" cy="315188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7816642" y="1583233"/>
            <a:ext cx="1" cy="994826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>
            <a:stCxn id="3" idx="3"/>
          </p:cNvCxnSpPr>
          <p:nvPr/>
        </p:nvCxnSpPr>
        <p:spPr>
          <a:xfrm>
            <a:off x="6372000" y="1588635"/>
            <a:ext cx="1444642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5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° Ð±Ð¾Ð³Ð°ÑÑÑÑ Ð½Ð° ÑÐ°ÑÐ¿ÑÑÑ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96" y="119617"/>
            <a:ext cx="7854642" cy="490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12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1200" y="620713"/>
            <a:ext cx="518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Разветвляющиеся алгоритмы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8565" y="1082378"/>
            <a:ext cx="6644431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prstClr val="black"/>
                </a:solidFill>
              </a:rPr>
              <a:t>В </a:t>
            </a:r>
            <a:r>
              <a:rPr lang="ru-RU" sz="1800" b="1" dirty="0">
                <a:solidFill>
                  <a:prstClr val="black"/>
                </a:solidFill>
              </a:rPr>
              <a:t>разветвляющихся </a:t>
            </a:r>
            <a:r>
              <a:rPr lang="ru-RU" sz="1800" b="1" dirty="0" smtClean="0">
                <a:solidFill>
                  <a:prstClr val="black"/>
                </a:solidFill>
              </a:rPr>
              <a:t>алгоритмах</a:t>
            </a:r>
            <a:r>
              <a:rPr lang="ru-RU" sz="1800" dirty="0">
                <a:solidFill>
                  <a:prstClr val="black"/>
                </a:solidFill>
              </a:rPr>
              <a:t>,</a:t>
            </a:r>
            <a:r>
              <a:rPr lang="ru-RU" sz="1800" dirty="0" smtClean="0">
                <a:solidFill>
                  <a:prstClr val="black"/>
                </a:solidFill>
              </a:rPr>
              <a:t> </a:t>
            </a:r>
            <a:r>
              <a:rPr lang="ru-RU" sz="1800" dirty="0">
                <a:solidFill>
                  <a:prstClr val="black"/>
                </a:solidFill>
              </a:rPr>
              <a:t>помимо </a:t>
            </a:r>
            <a:r>
              <a:rPr lang="ru-RU" sz="1800" dirty="0" smtClean="0">
                <a:solidFill>
                  <a:prstClr val="black"/>
                </a:solidFill>
              </a:rPr>
              <a:t>следования,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используется </a:t>
            </a:r>
            <a:r>
              <a:rPr lang="ru-RU" sz="1800" b="1" dirty="0">
                <a:solidFill>
                  <a:prstClr val="black"/>
                </a:solidFill>
              </a:rPr>
              <a:t>конструкция ветвления</a:t>
            </a:r>
            <a:r>
              <a:rPr lang="ru-RU" sz="1800" dirty="0" smtClean="0">
                <a:solidFill>
                  <a:prstClr val="black"/>
                </a:solidFill>
              </a:rPr>
              <a:t>.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800" b="1" dirty="0" smtClean="0">
                <a:solidFill>
                  <a:prstClr val="black"/>
                </a:solidFill>
              </a:rPr>
              <a:t>Ветвление</a:t>
            </a:r>
            <a:r>
              <a:rPr lang="ru-RU" sz="1800" dirty="0" smtClean="0">
                <a:solidFill>
                  <a:prstClr val="black"/>
                </a:solidFill>
              </a:rPr>
              <a:t> – это алгоритмическая </a:t>
            </a:r>
            <a:r>
              <a:rPr lang="ru-RU" sz="1800" dirty="0">
                <a:solidFill>
                  <a:prstClr val="black"/>
                </a:solidFill>
              </a:rPr>
              <a:t>конструкция, в </a:t>
            </a:r>
            <a:endParaRPr lang="ru-RU" sz="1800" dirty="0" smtClean="0">
              <a:solidFill>
                <a:prstClr val="black"/>
              </a:solidFill>
            </a:endParaRPr>
          </a:p>
          <a:p>
            <a:r>
              <a:rPr lang="ru-RU" sz="1800" dirty="0" smtClean="0">
                <a:solidFill>
                  <a:prstClr val="black"/>
                </a:solidFill>
              </a:rPr>
              <a:t>которой </a:t>
            </a:r>
            <a:r>
              <a:rPr lang="ru-RU" sz="1800" dirty="0">
                <a:solidFill>
                  <a:prstClr val="black"/>
                </a:solidFill>
              </a:rPr>
              <a:t>в зависимости от некоторого </a:t>
            </a:r>
            <a:r>
              <a:rPr lang="ru-RU" sz="1800" dirty="0" smtClean="0">
                <a:solidFill>
                  <a:prstClr val="black"/>
                </a:solidFill>
              </a:rPr>
              <a:t>условия </a:t>
            </a:r>
          </a:p>
          <a:p>
            <a:r>
              <a:rPr lang="ru-RU" sz="1800" dirty="0" smtClean="0">
                <a:solidFill>
                  <a:prstClr val="black"/>
                </a:solidFill>
              </a:rPr>
              <a:t>происходит </a:t>
            </a:r>
            <a:r>
              <a:rPr lang="ru-RU" sz="1800" dirty="0">
                <a:solidFill>
                  <a:prstClr val="black"/>
                </a:solidFill>
              </a:rPr>
              <a:t>исполнение одной из двух </a:t>
            </a:r>
            <a:endParaRPr lang="ru-RU" sz="1800" dirty="0" smtClean="0">
              <a:solidFill>
                <a:prstClr val="black"/>
              </a:solidFill>
            </a:endParaRPr>
          </a:p>
          <a:p>
            <a:r>
              <a:rPr lang="ru-RU" sz="1800" dirty="0" smtClean="0">
                <a:solidFill>
                  <a:prstClr val="black"/>
                </a:solidFill>
              </a:rPr>
              <a:t>последовательностей команд (</a:t>
            </a:r>
            <a:r>
              <a:rPr lang="ru-RU" sz="1800" b="1" dirty="0" smtClean="0">
                <a:solidFill>
                  <a:prstClr val="black"/>
                </a:solidFill>
              </a:rPr>
              <a:t>ветвей</a:t>
            </a:r>
            <a:r>
              <a:rPr lang="ru-RU" sz="1800" dirty="0" smtClean="0">
                <a:solidFill>
                  <a:prstClr val="black"/>
                </a:solidFill>
              </a:rPr>
              <a:t>). </a:t>
            </a:r>
            <a:endParaRPr lang="ru-RU" sz="1800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359" y="3064256"/>
            <a:ext cx="1737295" cy="13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4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Блок-схема </a:t>
            </a:r>
          </a:p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разветвляющегося алгоритма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6" name="Блок-схема: решение 5"/>
          <p:cNvSpPr/>
          <p:nvPr/>
        </p:nvSpPr>
        <p:spPr>
          <a:xfrm>
            <a:off x="1689100" y="1996776"/>
            <a:ext cx="2258677" cy="645160"/>
          </a:xfrm>
          <a:prstGeom prst="flowChartDecision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Условие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68351" y="2885500"/>
            <a:ext cx="920749" cy="736996"/>
          </a:xfrm>
          <a:prstGeom prst="flowChartProcess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Ветвь 1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947777" y="2885500"/>
            <a:ext cx="920749" cy="736996"/>
          </a:xfrm>
          <a:prstGeom prst="flowChartProcess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Ветвь 2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28" name="Прямая со стрелкой 27"/>
          <p:cNvCxnSpPr>
            <a:endCxn id="6" idx="0"/>
          </p:cNvCxnSpPr>
          <p:nvPr/>
        </p:nvCxnSpPr>
        <p:spPr>
          <a:xfrm>
            <a:off x="2818438" y="1582057"/>
            <a:ext cx="1" cy="41471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222374" y="2319356"/>
            <a:ext cx="4752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3941426" y="2319356"/>
            <a:ext cx="4752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228725" y="2319356"/>
            <a:ext cx="0" cy="56614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408152" y="2319356"/>
            <a:ext cx="0" cy="56614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7" idx="2"/>
          </p:cNvCxnSpPr>
          <p:nvPr/>
        </p:nvCxnSpPr>
        <p:spPr>
          <a:xfrm flipH="1">
            <a:off x="1228725" y="3622496"/>
            <a:ext cx="1" cy="29227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13" idx="2"/>
          </p:cNvCxnSpPr>
          <p:nvPr/>
        </p:nvCxnSpPr>
        <p:spPr>
          <a:xfrm>
            <a:off x="4408152" y="3622496"/>
            <a:ext cx="0" cy="29227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216024" y="3914775"/>
            <a:ext cx="320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2818438" y="3914775"/>
            <a:ext cx="0" cy="49371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139824" y="1972563"/>
            <a:ext cx="64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Да</a:t>
            </a:r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46631" y="1972563"/>
            <a:ext cx="70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prstClr val="black"/>
                </a:solidFill>
              </a:rPr>
              <a:t>Нет</a:t>
            </a:r>
            <a:endParaRPr lang="ru-RU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7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 animBg="1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81200" y="620713"/>
            <a:ext cx="5184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Запись разветвляющегося </a:t>
            </a:r>
          </a:p>
          <a:p>
            <a:pPr algn="ctr"/>
            <a:r>
              <a:rPr lang="ru-RU" sz="2400" dirty="0">
                <a:solidFill>
                  <a:srgbClr val="E7E6E6">
                    <a:lumMod val="25000"/>
                  </a:srgbClr>
                </a:solidFill>
                <a:latin typeface="Roboto Slab"/>
              </a:rPr>
              <a:t>а</a:t>
            </a:r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лгоритма в языке </a:t>
            </a:r>
            <a:r>
              <a:rPr lang="en-US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Pascal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sp>
        <p:nvSpPr>
          <p:cNvPr id="22" name="Блок-схема: процесс 21"/>
          <p:cNvSpPr/>
          <p:nvPr/>
        </p:nvSpPr>
        <p:spPr>
          <a:xfrm>
            <a:off x="768529" y="2602733"/>
            <a:ext cx="2344662" cy="1094574"/>
          </a:xfrm>
          <a:prstGeom prst="flowChartProcess">
            <a:avLst/>
          </a:prstGeom>
          <a:solidFill>
            <a:srgbClr val="FFC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Roboto Slab"/>
              </a:rPr>
              <a:t>Формы записи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Roboto Slab"/>
              </a:rPr>
              <a:t>условного оператора</a:t>
            </a:r>
            <a:endParaRPr lang="ru-RU" sz="20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79833" y="1596648"/>
            <a:ext cx="2753921" cy="1389438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prstClr val="black"/>
                </a:solidFill>
                <a:latin typeface="Roboto Slab"/>
              </a:rPr>
              <a:t>Сокращённая:</a:t>
            </a:r>
          </a:p>
          <a:p>
            <a:pPr>
              <a:lnSpc>
                <a:spcPts val="2000"/>
              </a:lnSpc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lnSpc>
                <a:spcPts val="2000"/>
              </a:lnSpc>
            </a:pP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ts val="2000"/>
              </a:lnSpc>
            </a:pPr>
            <a:endParaRPr lang="ru-RU" sz="1800" dirty="0" smtClean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8977" y="2134394"/>
            <a:ext cx="35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if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60077" y="2137569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&lt;</a:t>
            </a:r>
            <a:r>
              <a:rPr lang="ru-RU" sz="1800" dirty="0">
                <a:solidFill>
                  <a:prstClr val="black"/>
                </a:solidFill>
              </a:rPr>
              <a:t>условие</a:t>
            </a:r>
            <a:r>
              <a:rPr lang="en-US" sz="1800" dirty="0">
                <a:solidFill>
                  <a:prstClr val="black"/>
                </a:solidFill>
              </a:rPr>
              <a:t>&gt;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69172" y="2395586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then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4847" y="2391074"/>
            <a:ext cx="170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&lt;</a:t>
            </a:r>
            <a:r>
              <a:rPr lang="ru-RU" sz="1800" dirty="0">
                <a:solidFill>
                  <a:prstClr val="black"/>
                </a:solidFill>
              </a:rPr>
              <a:t>оператор 1</a:t>
            </a:r>
            <a:r>
              <a:rPr lang="en-US" sz="1800" dirty="0">
                <a:solidFill>
                  <a:prstClr val="black"/>
                </a:solidFill>
              </a:rPr>
              <a:t>&gt;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20080" y="2390823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prstClr val="black"/>
                </a:solidFill>
              </a:rPr>
              <a:t>;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979832" y="3237993"/>
            <a:ext cx="2753921" cy="1389438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prstClr val="black"/>
                </a:solidFill>
                <a:latin typeface="Roboto Slab"/>
              </a:rPr>
              <a:t>Полная:</a:t>
            </a:r>
          </a:p>
          <a:p>
            <a:pPr>
              <a:lnSpc>
                <a:spcPts val="2000"/>
              </a:lnSpc>
            </a:pPr>
            <a:endParaRPr lang="en-US" sz="1800" dirty="0" smtClean="0">
              <a:solidFill>
                <a:prstClr val="black"/>
              </a:solidFill>
            </a:endParaRPr>
          </a:p>
          <a:p>
            <a:pPr>
              <a:lnSpc>
                <a:spcPts val="2000"/>
              </a:lnSpc>
            </a:pP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ts val="2000"/>
              </a:lnSpc>
            </a:pPr>
            <a:endParaRPr lang="ru-RU" sz="1800" dirty="0" smtClean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75364" y="4114502"/>
            <a:ext cx="61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else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4847" y="4114113"/>
            <a:ext cx="176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prstClr val="black"/>
                </a:solidFill>
              </a:rPr>
              <a:t>&lt;</a:t>
            </a:r>
            <a:r>
              <a:rPr lang="ru-RU" sz="1800" dirty="0" smtClean="0">
                <a:solidFill>
                  <a:prstClr val="black"/>
                </a:solidFill>
              </a:rPr>
              <a:t>оператор 2</a:t>
            </a:r>
            <a:r>
              <a:rPr lang="en-US" sz="1800" dirty="0" smtClean="0">
                <a:solidFill>
                  <a:prstClr val="black"/>
                </a:solidFill>
              </a:rPr>
              <a:t>&gt;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69495" y="3612681"/>
            <a:ext cx="35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if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60595" y="3615856"/>
            <a:ext cx="1353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&lt;</a:t>
            </a:r>
            <a:r>
              <a:rPr lang="ru-RU" sz="1800" dirty="0">
                <a:solidFill>
                  <a:prstClr val="black"/>
                </a:solidFill>
              </a:rPr>
              <a:t>условие</a:t>
            </a:r>
            <a:r>
              <a:rPr lang="en-US" sz="1800" dirty="0">
                <a:solidFill>
                  <a:prstClr val="black"/>
                </a:solidFill>
              </a:rPr>
              <a:t>&gt;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069690" y="3873873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then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615365" y="3869361"/>
            <a:ext cx="170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</a:rPr>
              <a:t>&lt;</a:t>
            </a:r>
            <a:r>
              <a:rPr lang="ru-RU" sz="1800" dirty="0">
                <a:solidFill>
                  <a:prstClr val="black"/>
                </a:solidFill>
              </a:rPr>
              <a:t>оператор 1</a:t>
            </a:r>
            <a:r>
              <a:rPr lang="en-US" sz="1800" dirty="0">
                <a:solidFill>
                  <a:prstClr val="black"/>
                </a:solidFill>
              </a:rPr>
              <a:t>&gt;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20080" y="4109829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dirty="0">
                <a:solidFill>
                  <a:prstClr val="black"/>
                </a:solidFill>
              </a:rPr>
              <a:t>;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24" name="Прямая соединительная линия 23"/>
          <p:cNvCxnSpPr>
            <a:stCxn id="22" idx="3"/>
          </p:cNvCxnSpPr>
          <p:nvPr/>
        </p:nvCxnSpPr>
        <p:spPr>
          <a:xfrm>
            <a:off x="3113191" y="3150020"/>
            <a:ext cx="433320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46511" y="2288559"/>
            <a:ext cx="0" cy="1644153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3" idx="1"/>
          </p:cNvCxnSpPr>
          <p:nvPr/>
        </p:nvCxnSpPr>
        <p:spPr>
          <a:xfrm>
            <a:off x="3546511" y="2288559"/>
            <a:ext cx="433322" cy="2808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3546511" y="3932712"/>
            <a:ext cx="433322" cy="2808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50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" grpId="0"/>
      <p:bldP spid="4" grpId="0"/>
      <p:bldP spid="9" grpId="0"/>
      <p:bldP spid="12" grpId="0"/>
      <p:bldP spid="14" grpId="0"/>
      <p:bldP spid="29" grpId="0" animBg="1"/>
      <p:bldP spid="15" grpId="0"/>
      <p:bldP spid="33" grpId="0"/>
      <p:bldP spid="44" grpId="0"/>
      <p:bldP spid="46" grpId="0"/>
      <p:bldP spid="49" grpId="0"/>
      <p:bldP spid="50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7742" y="620713"/>
            <a:ext cx="5060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Составной условный оператор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33" y="2428894"/>
            <a:ext cx="119063" cy="23812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4500000">
            <a:off x="6708776" y="1159708"/>
            <a:ext cx="119063" cy="238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006" y="1082330"/>
            <a:ext cx="3339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If</a:t>
            </a:r>
            <a:r>
              <a:rPr lang="en-US" sz="2000" dirty="0" smtClean="0">
                <a:solidFill>
                  <a:prstClr val="black"/>
                </a:solidFill>
              </a:rPr>
              <a:t> &lt;</a:t>
            </a:r>
            <a:r>
              <a:rPr lang="ru-RU" sz="2000" dirty="0" smtClean="0">
                <a:solidFill>
                  <a:prstClr val="black"/>
                </a:solidFill>
              </a:rPr>
              <a:t>условие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then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endParaRPr lang="ru-RU" sz="2000" dirty="0" smtClean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else</a:t>
            </a: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3043" y="1387200"/>
            <a:ext cx="22981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    </a:t>
            </a:r>
            <a:r>
              <a:rPr lang="en-US" sz="2000" dirty="0" smtClean="0">
                <a:solidFill>
                  <a:srgbClr val="C00000"/>
                </a:solidFill>
              </a:rPr>
              <a:t>begin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&lt;</a:t>
            </a:r>
            <a:r>
              <a:rPr lang="ru-RU" sz="2000" dirty="0">
                <a:solidFill>
                  <a:prstClr val="black"/>
                </a:solidFill>
              </a:rPr>
              <a:t>оператор 1</a:t>
            </a:r>
            <a:r>
              <a:rPr lang="en-US" sz="2000" dirty="0">
                <a:solidFill>
                  <a:prstClr val="black"/>
                </a:solidFill>
              </a:rPr>
              <a:t>&gt;;</a:t>
            </a:r>
          </a:p>
          <a:p>
            <a:r>
              <a:rPr lang="en-US" sz="2000" dirty="0">
                <a:solidFill>
                  <a:prstClr val="black"/>
                </a:solidFill>
              </a:rPr>
              <a:t> 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en-US" sz="2000" dirty="0">
                <a:solidFill>
                  <a:prstClr val="black"/>
                </a:solidFill>
              </a:rPr>
              <a:t>2&gt;;</a:t>
            </a:r>
          </a:p>
          <a:p>
            <a:r>
              <a:rPr lang="en-US" sz="2000" dirty="0">
                <a:solidFill>
                  <a:prstClr val="black"/>
                </a:solidFill>
              </a:rPr>
              <a:t> …</a:t>
            </a:r>
          </a:p>
          <a:p>
            <a:r>
              <a:rPr lang="en-US" sz="2000" dirty="0">
                <a:solidFill>
                  <a:srgbClr val="C00000"/>
                </a:solidFill>
              </a:rPr>
              <a:t>end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3043" y="2916289"/>
            <a:ext cx="22981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en-US" sz="2000" dirty="0" smtClean="0">
                <a:solidFill>
                  <a:srgbClr val="C00000"/>
                </a:solidFill>
              </a:rPr>
              <a:t>begin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ru-RU" sz="2000" dirty="0" smtClean="0">
                <a:solidFill>
                  <a:prstClr val="black"/>
                </a:solidFill>
              </a:rPr>
              <a:t>3</a:t>
            </a:r>
            <a:r>
              <a:rPr lang="en-US" sz="2000" dirty="0" smtClean="0">
                <a:solidFill>
                  <a:prstClr val="black"/>
                </a:solidFill>
              </a:rPr>
              <a:t>&gt;;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ru-RU" sz="2000" dirty="0" smtClean="0">
                <a:solidFill>
                  <a:prstClr val="black"/>
                </a:solidFill>
              </a:rPr>
              <a:t>4</a:t>
            </a:r>
            <a:r>
              <a:rPr lang="en-US" sz="2000" dirty="0" smtClean="0">
                <a:solidFill>
                  <a:prstClr val="black"/>
                </a:solidFill>
              </a:rPr>
              <a:t>&gt;;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…</a:t>
            </a:r>
          </a:p>
          <a:p>
            <a:r>
              <a:rPr lang="en-US" sz="2000" dirty="0">
                <a:solidFill>
                  <a:srgbClr val="C00000"/>
                </a:solidFill>
              </a:rPr>
              <a:t>e</a:t>
            </a:r>
            <a:r>
              <a:rPr lang="en-US" sz="2000" dirty="0" smtClean="0">
                <a:solidFill>
                  <a:srgbClr val="C00000"/>
                </a:solidFill>
              </a:rPr>
              <a:t>nd</a:t>
            </a:r>
            <a:r>
              <a:rPr lang="ru-RU" sz="2000" dirty="0" smtClean="0">
                <a:solidFill>
                  <a:srgbClr val="C00000"/>
                </a:solidFill>
              </a:rPr>
              <a:t>;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62050" y="2643258"/>
            <a:ext cx="241300" cy="35139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1006" y="1396002"/>
            <a:ext cx="26857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    </a:t>
            </a:r>
            <a:r>
              <a:rPr lang="en-US" sz="2000" dirty="0" smtClean="0">
                <a:solidFill>
                  <a:srgbClr val="C00000"/>
                </a:solidFill>
              </a:rPr>
              <a:t>if </a:t>
            </a:r>
            <a:r>
              <a:rPr lang="en-US" sz="2000" dirty="0" smtClean="0">
                <a:solidFill>
                  <a:prstClr val="black"/>
                </a:solidFill>
              </a:rPr>
              <a:t>&lt;</a:t>
            </a:r>
            <a:r>
              <a:rPr lang="ru-RU" sz="2000" dirty="0" smtClean="0">
                <a:solidFill>
                  <a:prstClr val="black"/>
                </a:solidFill>
              </a:rPr>
              <a:t>условие 2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then </a:t>
            </a:r>
            <a:r>
              <a:rPr lang="en-US" sz="2000" dirty="0" smtClean="0">
                <a:solidFill>
                  <a:prstClr val="black"/>
                </a:solidFill>
              </a:rPr>
              <a:t>&lt;</a:t>
            </a:r>
            <a:r>
              <a:rPr lang="ru-RU" sz="2000" dirty="0" smtClean="0">
                <a:solidFill>
                  <a:prstClr val="black"/>
                </a:solidFill>
              </a:rPr>
              <a:t>оператор 1</a:t>
            </a:r>
            <a:r>
              <a:rPr lang="en-US" sz="2000" dirty="0" smtClean="0">
                <a:solidFill>
                  <a:prstClr val="black"/>
                </a:solidFill>
              </a:rPr>
              <a:t>&gt;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else</a:t>
            </a:r>
            <a:r>
              <a:rPr lang="en-US" sz="2000" dirty="0" smtClean="0">
                <a:solidFill>
                  <a:prstClr val="black"/>
                </a:solidFill>
              </a:rPr>
              <a:t> &lt;</a:t>
            </a:r>
            <a:r>
              <a:rPr lang="ru-RU" sz="2000" dirty="0">
                <a:solidFill>
                  <a:prstClr val="black"/>
                </a:solidFill>
              </a:rPr>
              <a:t>оператор </a:t>
            </a:r>
            <a:r>
              <a:rPr lang="en-US" sz="2000" dirty="0">
                <a:solidFill>
                  <a:prstClr val="black"/>
                </a:solidFill>
              </a:rPr>
              <a:t>2</a:t>
            </a:r>
            <a:r>
              <a:rPr lang="en-US" sz="2000" dirty="0" smtClean="0">
                <a:solidFill>
                  <a:prstClr val="black"/>
                </a:solidFill>
              </a:rPr>
              <a:t>&gt;;</a:t>
            </a:r>
            <a:endParaRPr lang="en-US" sz="2000" dirty="0">
              <a:solidFill>
                <a:prstClr val="black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708025" y="1190451"/>
            <a:ext cx="0" cy="3218037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88408" y="1836900"/>
            <a:ext cx="0" cy="448865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88408" y="3332040"/>
            <a:ext cx="0" cy="792285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авая фигурная скобка 34"/>
          <p:cNvSpPr/>
          <p:nvPr/>
        </p:nvSpPr>
        <p:spPr>
          <a:xfrm>
            <a:off x="3106729" y="1452380"/>
            <a:ext cx="184353" cy="902905"/>
          </a:xfrm>
          <a:prstGeom prst="rightBrace">
            <a:avLst>
              <a:gd name="adj1" fmla="val 29000"/>
              <a:gd name="adj2" fmla="val 500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54375" y="1488333"/>
            <a:ext cx="1750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Вложенный условный оператор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4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21" grpId="0"/>
      <p:bldP spid="9" grpId="0" animBg="1"/>
      <p:bldP spid="9" grpId="1" animBg="1"/>
      <p:bldP spid="22" grpId="0"/>
      <p:bldP spid="35" grpId="0" animBg="1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8042" y="273348"/>
            <a:ext cx="1281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7E6E6">
                    <a:lumMod val="25000"/>
                  </a:srgbClr>
                </a:solidFill>
                <a:latin typeface="Roboto Slab"/>
              </a:rPr>
              <a:t>Задача</a:t>
            </a:r>
            <a:endParaRPr lang="ru-RU" sz="2400" dirty="0">
              <a:solidFill>
                <a:srgbClr val="E7E6E6">
                  <a:lumMod val="25000"/>
                </a:srgbClr>
              </a:solidFill>
              <a:latin typeface="Roboto Slab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1507" y="867832"/>
            <a:ext cx="862300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800" dirty="0">
                <a:solidFill>
                  <a:prstClr val="black"/>
                </a:solidFill>
              </a:rPr>
              <a:t>Три отрезка заданы своими длинами. </a:t>
            </a:r>
            <a:endParaRPr lang="ru-RU" sz="1800" dirty="0" smtClean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1800" dirty="0" smtClean="0">
                <a:solidFill>
                  <a:prstClr val="black"/>
                </a:solidFill>
              </a:rPr>
              <a:t>Определить</a:t>
            </a:r>
            <a:r>
              <a:rPr lang="ru-RU" sz="1800" dirty="0">
                <a:solidFill>
                  <a:prstClr val="black"/>
                </a:solidFill>
              </a:rPr>
              <a:t>, образуют ли эти отрезки треугольник</a:t>
            </a:r>
            <a:r>
              <a:rPr lang="ru-RU" sz="1800" dirty="0" smtClean="0">
                <a:solidFill>
                  <a:prstClr val="black"/>
                </a:solidFill>
              </a:rPr>
              <a:t>, и </a:t>
            </a:r>
            <a:r>
              <a:rPr lang="ru-RU" sz="1800" dirty="0">
                <a:solidFill>
                  <a:prstClr val="black"/>
                </a:solidFill>
              </a:rPr>
              <a:t>если образуют, то какой: </a:t>
            </a:r>
            <a:endParaRPr lang="ru-RU" sz="1800" dirty="0" smtClean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</a:pPr>
            <a:r>
              <a:rPr lang="ru-RU" sz="1800" dirty="0" smtClean="0">
                <a:solidFill>
                  <a:prstClr val="black"/>
                </a:solidFill>
              </a:rPr>
              <a:t>остроугольный</a:t>
            </a:r>
            <a:r>
              <a:rPr lang="ru-RU" sz="1800" dirty="0">
                <a:solidFill>
                  <a:prstClr val="black"/>
                </a:solidFill>
              </a:rPr>
              <a:t>, прямоугольный или тупоугольный.</a:t>
            </a: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80494" y="2396668"/>
            <a:ext cx="2575731" cy="146336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0268" y="281222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19115" y="2812223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b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37353" y="3860033"/>
            <a:ext cx="282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c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68634" y="4275588"/>
            <a:ext cx="139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solidFill>
                  <a:prstClr val="black"/>
                </a:solidFill>
              </a:rPr>
              <a:t>с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&lt;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a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+</a:t>
            </a:r>
            <a:r>
              <a:rPr lang="ru-RU" sz="1800" b="1" dirty="0" smtClean="0">
                <a:solidFill>
                  <a:prstClr val="black"/>
                </a:solidFill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</a:rPr>
              <a:t>b</a:t>
            </a:r>
            <a:endParaRPr lang="ru-RU" sz="1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04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5" grpId="0"/>
      <p:bldP spid="29" grpId="0"/>
      <p:bldP spid="30" grpId="0"/>
      <p:bldP spid="18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1036</TotalTime>
  <Words>657</Words>
  <Application>Microsoft Office PowerPoint</Application>
  <PresentationFormat>Экран (16:9)</PresentationFormat>
  <Paragraphs>198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FangSong</vt:lpstr>
      <vt:lpstr>Arial</vt:lpstr>
      <vt:lpstr>Calibri</vt:lpstr>
      <vt:lpstr>Open Sans</vt:lpstr>
      <vt:lpstr>Roboto Slab</vt:lpstr>
      <vt:lpstr>Wingdings</vt:lpstr>
      <vt:lpstr>1_Тема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home</cp:lastModifiedBy>
  <cp:revision>20</cp:revision>
  <dcterms:created xsi:type="dcterms:W3CDTF">2016-04-27T17:51:29Z</dcterms:created>
  <dcterms:modified xsi:type="dcterms:W3CDTF">2019-05-05T14:26:32Z</dcterms:modified>
</cp:coreProperties>
</file>