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2" r:id="rId2"/>
  </p:sldMasterIdLst>
  <p:notesMasterIdLst>
    <p:notesMasterId r:id="rId24"/>
  </p:notesMasterIdLst>
  <p:handoutMasterIdLst>
    <p:handoutMasterId r:id="rId25"/>
  </p:handoutMasterIdLst>
  <p:sldIdLst>
    <p:sldId id="256" r:id="rId3"/>
    <p:sldId id="277" r:id="rId4"/>
    <p:sldId id="27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89" r:id="rId13"/>
    <p:sldId id="280" r:id="rId14"/>
    <p:sldId id="281" r:id="rId15"/>
    <p:sldId id="282" r:id="rId16"/>
    <p:sldId id="283" r:id="rId17"/>
    <p:sldId id="284" r:id="rId18"/>
    <p:sldId id="290" r:id="rId19"/>
    <p:sldId id="285" r:id="rId20"/>
    <p:sldId id="286" r:id="rId21"/>
    <p:sldId id="292" r:id="rId22"/>
    <p:sldId id="293" r:id="rId23"/>
  </p:sldIdLst>
  <p:sldSz cx="9144000" cy="5143500" type="screen16x9"/>
  <p:notesSz cx="6797675" cy="9926638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0" autoAdjust="0"/>
    <p:restoredTop sz="94630" autoAdjust="0"/>
  </p:normalViewPr>
  <p:slideViewPr>
    <p:cSldViewPr snapToGrid="0" showGuides="1">
      <p:cViewPr varScale="1">
        <p:scale>
          <a:sx n="90" d="100"/>
          <a:sy n="90" d="100"/>
        </p:scale>
        <p:origin x="624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5ACDD-E1A4-4C5C-92FD-4D83FF226CE7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8A3C0-FB5A-45B4-A909-BCF807C92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457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0F123-017A-45E4-9265-55D49CE6BF0A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7EFD7-A553-4F67-B9BD-14FA20BC5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75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78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745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123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16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663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30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692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331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0" cy="10215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836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12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39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468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136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829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478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203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876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557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871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903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87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7200" y="1631155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4645026" y="1151334"/>
            <a:ext cx="4041774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4"/>
          </p:nvPr>
        </p:nvSpPr>
        <p:spPr>
          <a:xfrm>
            <a:off x="4645026" y="1631155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758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798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4786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637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6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192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874763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642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5463777" y="1371600"/>
            <a:ext cx="438864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8"/>
            <a:ext cx="438864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146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6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BF8E">
            <a:alpha val="66666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pPr defTabSz="91440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pPr defTabSz="91440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 defTabSz="914400">
              <a:buSzPct val="25000"/>
            </a:pPr>
            <a:fld id="{00000000-1234-1234-1234-123412341234}" type="slidenum">
              <a:rPr lang="ru-RU" sz="12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pPr algn="r" defTabSz="914400">
                <a:buSzPct val="25000"/>
              </a:pPr>
              <a:t>‹#›</a:t>
            </a:fld>
            <a:endParaRPr lang="ru-RU" sz="1200" kern="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76963666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52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9138" y="4069934"/>
            <a:ext cx="5186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E7E6E6">
                    <a:lumMod val="50000"/>
                  </a:srgbClr>
                </a:solidFill>
                <a:latin typeface="Roboto Slab"/>
              </a:rPr>
              <a:t>Начала программирования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9138" y="1548393"/>
            <a:ext cx="4580226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Программирование циклических алгоритмов.</a:t>
            </a:r>
          </a:p>
          <a:p>
            <a:endParaRPr lang="ru-RU" sz="700" dirty="0" smtClean="0">
              <a:solidFill>
                <a:srgbClr val="E7E6E6">
                  <a:lumMod val="25000"/>
                </a:srgbClr>
              </a:solidFill>
              <a:latin typeface="Roboto Slab"/>
            </a:endParaRPr>
          </a:p>
          <a:p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Программирование циклов с заданным условием продолжения работы</a:t>
            </a:r>
            <a:endParaRPr lang="en-US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408636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32730" y="273348"/>
            <a:ext cx="4499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Написание программы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78942" y="1089423"/>
            <a:ext cx="599413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program</a:t>
            </a:r>
            <a:r>
              <a:rPr lang="en-US" sz="1800" dirty="0">
                <a:solidFill>
                  <a:prstClr val="black"/>
                </a:solidFill>
              </a:rPr>
              <a:t> nod;</a:t>
            </a:r>
          </a:p>
          <a:p>
            <a:r>
              <a:rPr lang="en-US" sz="1800" dirty="0" err="1" smtClean="0">
                <a:solidFill>
                  <a:srgbClr val="C00000"/>
                </a:solidFill>
              </a:rPr>
              <a:t>var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smtClean="0">
                <a:solidFill>
                  <a:prstClr val="black"/>
                </a:solidFill>
              </a:rPr>
              <a:t>a</a:t>
            </a:r>
            <a:r>
              <a:rPr lang="en-US" sz="1800" dirty="0">
                <a:solidFill>
                  <a:prstClr val="black"/>
                </a:solidFill>
              </a:rPr>
              <a:t>, b: </a:t>
            </a:r>
            <a:r>
              <a:rPr lang="en-US" sz="1800" dirty="0">
                <a:solidFill>
                  <a:srgbClr val="C00000"/>
                </a:solidFill>
              </a:rPr>
              <a:t>integer</a:t>
            </a:r>
            <a:r>
              <a:rPr lang="en-US" sz="1800" dirty="0">
                <a:solidFill>
                  <a:prstClr val="black"/>
                </a:solidFill>
              </a:rPr>
              <a:t>;</a:t>
            </a:r>
          </a:p>
          <a:p>
            <a:r>
              <a:rPr lang="en-US" sz="1800" dirty="0">
                <a:solidFill>
                  <a:prstClr val="black"/>
                </a:solidFill>
              </a:rPr>
              <a:t>begin</a:t>
            </a:r>
          </a:p>
          <a:p>
            <a:r>
              <a:rPr lang="ru-RU" sz="1800" dirty="0">
                <a:solidFill>
                  <a:prstClr val="black"/>
                </a:solidFill>
              </a:rPr>
              <a:t> </a:t>
            </a:r>
            <a:r>
              <a:rPr lang="ru-RU" sz="1800" dirty="0" err="1">
                <a:solidFill>
                  <a:prstClr val="black"/>
                </a:solidFill>
              </a:rPr>
              <a:t>writeln</a:t>
            </a:r>
            <a:r>
              <a:rPr lang="ru-RU" sz="1800" dirty="0">
                <a:solidFill>
                  <a:prstClr val="black"/>
                </a:solidFill>
              </a:rPr>
              <a:t> (</a:t>
            </a:r>
            <a:r>
              <a:rPr lang="ru-RU" sz="1800" dirty="0">
                <a:solidFill>
                  <a:srgbClr val="0083D6"/>
                </a:solidFill>
              </a:rPr>
              <a:t>'Программа расчёта НОД двух чисел. Введите два числа.'</a:t>
            </a:r>
            <a:r>
              <a:rPr lang="ru-RU" sz="1800" dirty="0">
                <a:solidFill>
                  <a:prstClr val="black"/>
                </a:solidFill>
              </a:rPr>
              <a:t>);</a:t>
            </a:r>
          </a:p>
          <a:p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 err="1">
                <a:solidFill>
                  <a:prstClr val="black"/>
                </a:solidFill>
              </a:rPr>
              <a:t>readln</a:t>
            </a:r>
            <a:r>
              <a:rPr lang="en-US" sz="1800" dirty="0">
                <a:solidFill>
                  <a:prstClr val="black"/>
                </a:solidFill>
              </a:rPr>
              <a:t> (a, b);</a:t>
            </a:r>
          </a:p>
          <a:p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en-US" sz="1800" dirty="0">
                <a:solidFill>
                  <a:srgbClr val="C00000"/>
                </a:solidFill>
              </a:rPr>
              <a:t>while</a:t>
            </a:r>
            <a:r>
              <a:rPr lang="en-US" sz="1800" dirty="0">
                <a:solidFill>
                  <a:prstClr val="black"/>
                </a:solidFill>
              </a:rPr>
              <a:t> a&lt;&gt;b </a:t>
            </a:r>
            <a:r>
              <a:rPr lang="en-US" sz="1800" dirty="0">
                <a:solidFill>
                  <a:srgbClr val="C00000"/>
                </a:solidFill>
              </a:rPr>
              <a:t>do</a:t>
            </a:r>
          </a:p>
          <a:p>
            <a:r>
              <a:rPr lang="en-US" sz="1800" dirty="0">
                <a:solidFill>
                  <a:srgbClr val="C00000"/>
                </a:solidFill>
              </a:rPr>
              <a:t>  if </a:t>
            </a:r>
            <a:r>
              <a:rPr lang="en-US" sz="1800" dirty="0">
                <a:solidFill>
                  <a:prstClr val="black"/>
                </a:solidFill>
              </a:rPr>
              <a:t>a&gt;b</a:t>
            </a:r>
          </a:p>
          <a:p>
            <a:r>
              <a:rPr lang="en-US" sz="1800" dirty="0">
                <a:solidFill>
                  <a:prstClr val="black"/>
                </a:solidFill>
              </a:rPr>
              <a:t>  </a:t>
            </a:r>
            <a:r>
              <a:rPr lang="en-US" sz="1800" dirty="0">
                <a:solidFill>
                  <a:srgbClr val="C00000"/>
                </a:solidFill>
              </a:rPr>
              <a:t>then</a:t>
            </a:r>
            <a:r>
              <a:rPr lang="en-US" sz="1800" dirty="0">
                <a:solidFill>
                  <a:prstClr val="black"/>
                </a:solidFill>
              </a:rPr>
              <a:t> a:=a-b</a:t>
            </a:r>
          </a:p>
          <a:p>
            <a:r>
              <a:rPr lang="en-US" sz="1800" dirty="0">
                <a:solidFill>
                  <a:prstClr val="black"/>
                </a:solidFill>
              </a:rPr>
              <a:t>  </a:t>
            </a:r>
            <a:r>
              <a:rPr lang="en-US" sz="1800" dirty="0">
                <a:solidFill>
                  <a:srgbClr val="C00000"/>
                </a:solidFill>
              </a:rPr>
              <a:t>else</a:t>
            </a:r>
            <a:r>
              <a:rPr lang="en-US" sz="1800" dirty="0">
                <a:solidFill>
                  <a:prstClr val="black"/>
                </a:solidFill>
              </a:rPr>
              <a:t> b:=b-a;</a:t>
            </a:r>
          </a:p>
          <a:p>
            <a:r>
              <a:rPr lang="en-US" sz="1800" dirty="0">
                <a:solidFill>
                  <a:prstClr val="black"/>
                </a:solidFill>
              </a:rPr>
              <a:t> write (</a:t>
            </a:r>
            <a:r>
              <a:rPr lang="en-US" sz="1800" dirty="0">
                <a:solidFill>
                  <a:srgbClr val="0083D6"/>
                </a:solidFill>
              </a:rPr>
              <a:t>'</a:t>
            </a:r>
            <a:r>
              <a:rPr lang="ru-RU" sz="1800" dirty="0">
                <a:solidFill>
                  <a:srgbClr val="0083D6"/>
                </a:solidFill>
              </a:rPr>
              <a:t>НОД равен '</a:t>
            </a:r>
            <a:r>
              <a:rPr lang="ru-RU" sz="1800" dirty="0">
                <a:solidFill>
                  <a:prstClr val="black"/>
                </a:solidFill>
              </a:rPr>
              <a:t>, </a:t>
            </a:r>
            <a:r>
              <a:rPr lang="en-US" sz="1800" dirty="0">
                <a:solidFill>
                  <a:prstClr val="black"/>
                </a:solidFill>
              </a:rPr>
              <a:t>a); </a:t>
            </a:r>
          </a:p>
          <a:p>
            <a:r>
              <a:rPr lang="en-US" sz="1800" dirty="0">
                <a:solidFill>
                  <a:srgbClr val="C00000"/>
                </a:solidFill>
              </a:rPr>
              <a:t>end</a:t>
            </a:r>
            <a:r>
              <a:rPr lang="en-US" sz="1800" dirty="0">
                <a:solidFill>
                  <a:prstClr val="black"/>
                </a:solidFill>
              </a:rPr>
              <a:t>. </a:t>
            </a:r>
            <a:endParaRPr lang="en-US" sz="1800" dirty="0" smtClean="0">
              <a:solidFill>
                <a:prstClr val="black"/>
              </a:solidFill>
            </a:endParaRPr>
          </a:p>
          <a:p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86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2016" y="273844"/>
            <a:ext cx="3965384" cy="9941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Найдите кота среди сов</a:t>
            </a:r>
            <a:endParaRPr lang="ru-RU" dirty="0"/>
          </a:p>
        </p:txBody>
      </p:sp>
      <p:pic>
        <p:nvPicPr>
          <p:cNvPr id="1026" name="Picture 2" descr="https://pp.userapi.com/c846520/v846520120/12a31/WLiQiHqcAd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" y="0"/>
            <a:ext cx="5144877" cy="514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17791" y="3260992"/>
            <a:ext cx="991518" cy="95846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90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32730" y="273348"/>
            <a:ext cx="4499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Алгоритм кипячения воды 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в чайнике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72" name="Рисунок 7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7" t="46295"/>
          <a:stretch/>
        </p:blipFill>
        <p:spPr>
          <a:xfrm>
            <a:off x="0" y="0"/>
            <a:ext cx="1863027" cy="1579110"/>
          </a:xfrm>
          <a:prstGeom prst="rect">
            <a:avLst/>
          </a:prstGeom>
          <a:ln>
            <a:noFill/>
          </a:ln>
        </p:spPr>
      </p:pic>
      <p:sp>
        <p:nvSpPr>
          <p:cNvPr id="6" name="Блок-схема: знак завершения 5"/>
          <p:cNvSpPr/>
          <p:nvPr/>
        </p:nvSpPr>
        <p:spPr>
          <a:xfrm>
            <a:off x="773968" y="1628569"/>
            <a:ext cx="1671978" cy="325011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Начало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3967" y="2141959"/>
            <a:ext cx="1671979" cy="3250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Налить воду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3966" y="2653562"/>
            <a:ext cx="1671981" cy="3250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Закрыть крышку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3966" y="3165165"/>
            <a:ext cx="1671981" cy="5133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Поставить чайник на плиту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28060" y="2021999"/>
            <a:ext cx="1671981" cy="5133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Подождать несколько минут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2" name="Блок-схема: решение 1"/>
          <p:cNvSpPr/>
          <p:nvPr/>
        </p:nvSpPr>
        <p:spPr>
          <a:xfrm>
            <a:off x="3128060" y="2731346"/>
            <a:ext cx="1671981" cy="699982"/>
          </a:xfrm>
          <a:prstGeom prst="flowChartDecision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48851" y="2789247"/>
            <a:ext cx="1030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</a:rPr>
              <a:t>Вода закипела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128059" y="3605016"/>
            <a:ext cx="1671981" cy="3250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Выключить газ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3128062" y="4111997"/>
            <a:ext cx="1671978" cy="325011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Конец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17" name="Прямая со стрелкой 16"/>
          <p:cNvCxnSpPr>
            <a:stCxn id="11" idx="2"/>
            <a:endCxn id="2" idx="0"/>
          </p:cNvCxnSpPr>
          <p:nvPr/>
        </p:nvCxnSpPr>
        <p:spPr>
          <a:xfrm>
            <a:off x="3964051" y="2535389"/>
            <a:ext cx="0" cy="195957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  <a:endCxn id="13" idx="0"/>
          </p:cNvCxnSpPr>
          <p:nvPr/>
        </p:nvCxnSpPr>
        <p:spPr>
          <a:xfrm flipH="1">
            <a:off x="3964050" y="3431328"/>
            <a:ext cx="1" cy="17368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3" idx="2"/>
            <a:endCxn id="14" idx="0"/>
          </p:cNvCxnSpPr>
          <p:nvPr/>
        </p:nvCxnSpPr>
        <p:spPr>
          <a:xfrm>
            <a:off x="3964050" y="3930027"/>
            <a:ext cx="1" cy="18197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6" idx="2"/>
            <a:endCxn id="7" idx="0"/>
          </p:cNvCxnSpPr>
          <p:nvPr/>
        </p:nvCxnSpPr>
        <p:spPr>
          <a:xfrm>
            <a:off x="1609957" y="1953580"/>
            <a:ext cx="0" cy="18837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" idx="2"/>
            <a:endCxn id="8" idx="0"/>
          </p:cNvCxnSpPr>
          <p:nvPr/>
        </p:nvCxnSpPr>
        <p:spPr>
          <a:xfrm>
            <a:off x="1609957" y="2466970"/>
            <a:ext cx="0" cy="186592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8" idx="2"/>
            <a:endCxn id="9" idx="0"/>
          </p:cNvCxnSpPr>
          <p:nvPr/>
        </p:nvCxnSpPr>
        <p:spPr>
          <a:xfrm>
            <a:off x="1609957" y="2978573"/>
            <a:ext cx="0" cy="186592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" idx="1"/>
          </p:cNvCxnSpPr>
          <p:nvPr/>
        </p:nvCxnSpPr>
        <p:spPr>
          <a:xfrm flipH="1" flipV="1">
            <a:off x="2791682" y="3079909"/>
            <a:ext cx="336378" cy="142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1609955" y="4190158"/>
            <a:ext cx="1" cy="136732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1609955" y="4326890"/>
            <a:ext cx="118172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2791682" y="1820228"/>
            <a:ext cx="0" cy="2506662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2791682" y="1820228"/>
            <a:ext cx="1172368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endCxn id="11" idx="0"/>
          </p:cNvCxnSpPr>
          <p:nvPr/>
        </p:nvCxnSpPr>
        <p:spPr>
          <a:xfrm>
            <a:off x="3964050" y="1820228"/>
            <a:ext cx="1" cy="20177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Рисунок 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0" y="2116658"/>
            <a:ext cx="2937869" cy="2270542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4060030" y="3290077"/>
            <a:ext cx="457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Да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22087" y="2747092"/>
            <a:ext cx="629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Нет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73964" y="3860021"/>
            <a:ext cx="1671981" cy="3250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Включить газ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1600661" y="3678555"/>
            <a:ext cx="0" cy="186592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17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75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2" grpId="0" animBg="1"/>
      <p:bldP spid="3" grpId="0"/>
      <p:bldP spid="13" grpId="0" animBg="1"/>
      <p:bldP spid="14" grpId="0" animBg="1"/>
      <p:bldP spid="84" grpId="0"/>
      <p:bldP spid="53" grpId="0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32730" y="273348"/>
            <a:ext cx="4499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Алгоритм кипячения воды 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в чайнике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72" name="Рисунок 7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7" t="46295"/>
          <a:stretch/>
        </p:blipFill>
        <p:spPr>
          <a:xfrm>
            <a:off x="0" y="0"/>
            <a:ext cx="1863027" cy="1579110"/>
          </a:xfrm>
          <a:prstGeom prst="rect">
            <a:avLst/>
          </a:prstGeom>
          <a:ln>
            <a:noFill/>
          </a:ln>
        </p:spPr>
      </p:pic>
      <p:sp>
        <p:nvSpPr>
          <p:cNvPr id="6" name="Блок-схема: знак завершения 5"/>
          <p:cNvSpPr/>
          <p:nvPr/>
        </p:nvSpPr>
        <p:spPr>
          <a:xfrm>
            <a:off x="773968" y="1628569"/>
            <a:ext cx="1671978" cy="325011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Начало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3967" y="2141959"/>
            <a:ext cx="1671979" cy="3250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Налить воду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3966" y="2653562"/>
            <a:ext cx="1671981" cy="3250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Закрыть крышку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3966" y="3165165"/>
            <a:ext cx="1671981" cy="5133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Поставить чайник на плиту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3965" y="3865147"/>
            <a:ext cx="1671981" cy="3250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Закрыть крышку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28060" y="2021999"/>
            <a:ext cx="1671981" cy="5133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Подождать несколько минут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2" name="Блок-схема: решение 1"/>
          <p:cNvSpPr/>
          <p:nvPr/>
        </p:nvSpPr>
        <p:spPr>
          <a:xfrm>
            <a:off x="3128060" y="2731346"/>
            <a:ext cx="1671981" cy="699982"/>
          </a:xfrm>
          <a:prstGeom prst="flowChartDecision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48851" y="2789247"/>
            <a:ext cx="1030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</a:rPr>
              <a:t>Вода закипела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128059" y="3605016"/>
            <a:ext cx="1671981" cy="3250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Выключить газ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3128062" y="4111997"/>
            <a:ext cx="1671978" cy="325011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Конец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17" name="Прямая со стрелкой 16"/>
          <p:cNvCxnSpPr>
            <a:stCxn id="11" idx="2"/>
            <a:endCxn id="2" idx="0"/>
          </p:cNvCxnSpPr>
          <p:nvPr/>
        </p:nvCxnSpPr>
        <p:spPr>
          <a:xfrm>
            <a:off x="3964051" y="2535389"/>
            <a:ext cx="0" cy="195957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  <a:endCxn id="13" idx="0"/>
          </p:cNvCxnSpPr>
          <p:nvPr/>
        </p:nvCxnSpPr>
        <p:spPr>
          <a:xfrm flipH="1">
            <a:off x="3964050" y="3431328"/>
            <a:ext cx="1" cy="17368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3" idx="2"/>
            <a:endCxn id="14" idx="0"/>
          </p:cNvCxnSpPr>
          <p:nvPr/>
        </p:nvCxnSpPr>
        <p:spPr>
          <a:xfrm>
            <a:off x="3964050" y="3930027"/>
            <a:ext cx="1" cy="18197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6" idx="2"/>
            <a:endCxn id="7" idx="0"/>
          </p:cNvCxnSpPr>
          <p:nvPr/>
        </p:nvCxnSpPr>
        <p:spPr>
          <a:xfrm>
            <a:off x="1609957" y="1953580"/>
            <a:ext cx="0" cy="18837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" idx="2"/>
            <a:endCxn id="8" idx="0"/>
          </p:cNvCxnSpPr>
          <p:nvPr/>
        </p:nvCxnSpPr>
        <p:spPr>
          <a:xfrm>
            <a:off x="1609957" y="2466970"/>
            <a:ext cx="0" cy="186592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8" idx="2"/>
            <a:endCxn id="9" idx="0"/>
          </p:cNvCxnSpPr>
          <p:nvPr/>
        </p:nvCxnSpPr>
        <p:spPr>
          <a:xfrm>
            <a:off x="1609957" y="2978573"/>
            <a:ext cx="0" cy="186592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9" idx="2"/>
            <a:endCxn id="10" idx="0"/>
          </p:cNvCxnSpPr>
          <p:nvPr/>
        </p:nvCxnSpPr>
        <p:spPr>
          <a:xfrm flipH="1">
            <a:off x="1609956" y="3678555"/>
            <a:ext cx="1" cy="186592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" idx="1"/>
          </p:cNvCxnSpPr>
          <p:nvPr/>
        </p:nvCxnSpPr>
        <p:spPr>
          <a:xfrm flipH="1" flipV="1">
            <a:off x="2791682" y="3079909"/>
            <a:ext cx="336378" cy="142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10" idx="2"/>
          </p:cNvCxnSpPr>
          <p:nvPr/>
        </p:nvCxnSpPr>
        <p:spPr>
          <a:xfrm flipH="1">
            <a:off x="1609955" y="4190158"/>
            <a:ext cx="1" cy="136732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1609955" y="4326890"/>
            <a:ext cx="118172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2791682" y="1820228"/>
            <a:ext cx="0" cy="2506662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2791682" y="1820228"/>
            <a:ext cx="1172368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endCxn id="11" idx="0"/>
          </p:cNvCxnSpPr>
          <p:nvPr/>
        </p:nvCxnSpPr>
        <p:spPr>
          <a:xfrm>
            <a:off x="3964050" y="1820228"/>
            <a:ext cx="1" cy="20177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060030" y="3290077"/>
            <a:ext cx="457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Да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22087" y="2747092"/>
            <a:ext cx="629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Нет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32" name="Блок-схема: решение 31"/>
          <p:cNvSpPr/>
          <p:nvPr/>
        </p:nvSpPr>
        <p:spPr>
          <a:xfrm>
            <a:off x="5984338" y="2205350"/>
            <a:ext cx="2020486" cy="761714"/>
          </a:xfrm>
          <a:prstGeom prst="flowChartDecision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Условие</a:t>
            </a:r>
            <a:endParaRPr lang="ru-RU" sz="1200" dirty="0">
              <a:solidFill>
                <a:prstClr val="black"/>
              </a:solidFill>
            </a:endParaRPr>
          </a:p>
        </p:txBody>
      </p:sp>
      <p:cxnSp>
        <p:nvCxnSpPr>
          <p:cNvPr id="33" name="Прямая со стрелкой 32"/>
          <p:cNvCxnSpPr>
            <a:endCxn id="32" idx="0"/>
          </p:cNvCxnSpPr>
          <p:nvPr/>
        </p:nvCxnSpPr>
        <p:spPr>
          <a:xfrm>
            <a:off x="6992874" y="1848721"/>
            <a:ext cx="1707" cy="35662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761236" y="2281550"/>
            <a:ext cx="707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Нет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984338" y="3201757"/>
            <a:ext cx="2020486" cy="693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Тело цикла</a:t>
            </a:r>
            <a:endParaRPr lang="ru-RU" sz="1600" dirty="0">
              <a:solidFill>
                <a:prstClr val="black"/>
              </a:solidFill>
            </a:endParaRPr>
          </a:p>
        </p:txBody>
      </p:sp>
      <p:cxnSp>
        <p:nvCxnSpPr>
          <p:cNvPr id="36" name="Прямая со стрелкой 35"/>
          <p:cNvCxnSpPr>
            <a:stCxn id="32" idx="2"/>
            <a:endCxn id="35" idx="0"/>
          </p:cNvCxnSpPr>
          <p:nvPr/>
        </p:nvCxnSpPr>
        <p:spPr>
          <a:xfrm>
            <a:off x="6994581" y="2967064"/>
            <a:ext cx="0" cy="23469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317309" y="2884844"/>
            <a:ext cx="646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Да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38" name="Прямая соединительная линия 37"/>
          <p:cNvCxnSpPr>
            <a:stCxn id="35" idx="2"/>
          </p:cNvCxnSpPr>
          <p:nvPr/>
        </p:nvCxnSpPr>
        <p:spPr>
          <a:xfrm flipH="1">
            <a:off x="6993281" y="3895177"/>
            <a:ext cx="1300" cy="22852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5638989" y="4123703"/>
            <a:ext cx="135429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5638989" y="2019219"/>
            <a:ext cx="0" cy="210448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638989" y="2019219"/>
            <a:ext cx="1354291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2" idx="3"/>
          </p:cNvCxnSpPr>
          <p:nvPr/>
        </p:nvCxnSpPr>
        <p:spPr>
          <a:xfrm>
            <a:off x="8004824" y="2586207"/>
            <a:ext cx="388469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393293" y="2586207"/>
            <a:ext cx="0" cy="161677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6993281" y="4202983"/>
            <a:ext cx="140001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6993279" y="4202983"/>
            <a:ext cx="1" cy="24130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20759" y="1094096"/>
            <a:ext cx="2544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prstClr val="black"/>
                </a:solidFill>
              </a:rPr>
              <a:t>Блок-схема цикла с предусловием</a:t>
            </a:r>
            <a:endParaRPr lang="ru-RU" sz="1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31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/>
      <p:bldP spid="35" grpId="0" animBg="1"/>
      <p:bldP spid="37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81200" y="620713"/>
            <a:ext cx="5184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Цикл с заданным условием 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окончания работы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(с постусловием)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8675" y="1920579"/>
            <a:ext cx="426527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prstClr val="black"/>
                </a:solidFill>
              </a:rPr>
              <a:t>Алгоритм работы цикла с постусловием:</a:t>
            </a:r>
          </a:p>
          <a:p>
            <a:endParaRPr lang="ru-RU" sz="700" b="1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prstClr val="black"/>
                </a:solidFill>
              </a:rPr>
              <a:t>выполняется тело цикла,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5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prstClr val="black"/>
                </a:solidFill>
              </a:rPr>
              <a:t>п</a:t>
            </a:r>
            <a:r>
              <a:rPr lang="ru-RU" sz="1800" dirty="0" smtClean="0">
                <a:solidFill>
                  <a:prstClr val="black"/>
                </a:solidFill>
              </a:rPr>
              <a:t>роверяется условие цикла: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500" dirty="0" smtClean="0">
              <a:solidFill>
                <a:prstClr val="black"/>
              </a:solidFill>
            </a:endParaRPr>
          </a:p>
          <a:p>
            <a:pPr marL="450850" indent="-187325">
              <a:buFont typeface="Wingdings" panose="05000000000000000000" pitchFamily="2" charset="2"/>
              <a:buChar char="§"/>
            </a:pPr>
            <a:r>
              <a:rPr lang="ru-RU" sz="1800" dirty="0">
                <a:solidFill>
                  <a:prstClr val="black"/>
                </a:solidFill>
              </a:rPr>
              <a:t>е</a:t>
            </a:r>
            <a:r>
              <a:rPr lang="ru-RU" sz="1800" dirty="0" smtClean="0">
                <a:solidFill>
                  <a:prstClr val="black"/>
                </a:solidFill>
              </a:rPr>
              <a:t>сли условие не выполняется – </a:t>
            </a:r>
          </a:p>
          <a:p>
            <a:pPr marL="263525" indent="187325"/>
            <a:r>
              <a:rPr lang="ru-RU" sz="1800" dirty="0" smtClean="0">
                <a:solidFill>
                  <a:prstClr val="black"/>
                </a:solidFill>
              </a:rPr>
              <a:t>возврат в начало алгоритма;</a:t>
            </a:r>
          </a:p>
          <a:p>
            <a:pPr marL="450850" indent="-187325">
              <a:buFont typeface="Wingdings" panose="05000000000000000000" pitchFamily="2" charset="2"/>
              <a:buChar char="§"/>
            </a:pPr>
            <a:endParaRPr lang="ru-RU" sz="500" dirty="0" smtClean="0">
              <a:solidFill>
                <a:prstClr val="black"/>
              </a:solidFill>
            </a:endParaRPr>
          </a:p>
          <a:p>
            <a:pPr marL="450850" indent="-187325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prstClr val="black"/>
                </a:solidFill>
              </a:rPr>
              <a:t>если условие выполняется –</a:t>
            </a:r>
          </a:p>
          <a:p>
            <a:pPr marL="263525" indent="200025"/>
            <a:r>
              <a:rPr lang="ru-RU" sz="1800" dirty="0" smtClean="0">
                <a:solidFill>
                  <a:prstClr val="black"/>
                </a:solidFill>
              </a:rPr>
              <a:t>завершение цикла.</a:t>
            </a:r>
          </a:p>
        </p:txBody>
      </p:sp>
    </p:spTree>
    <p:extLst>
      <p:ext uri="{BB962C8B-B14F-4D97-AF65-F5344CB8AC3E}">
        <p14:creationId xmlns:p14="http://schemas.microsoft.com/office/powerpoint/2010/main" val="278185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25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81200" y="620713"/>
            <a:ext cx="5184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Цикл с заданным условием 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окончания работы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(с постусловием)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8675" y="1920579"/>
            <a:ext cx="425801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prstClr val="black"/>
                </a:solidFill>
              </a:rPr>
              <a:t>Алгоритм работы цикла с постусловием:</a:t>
            </a:r>
          </a:p>
          <a:p>
            <a:endParaRPr lang="ru-RU" sz="700" b="1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prstClr val="black"/>
                </a:solidFill>
              </a:rPr>
              <a:t>выполняется тело цикла,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5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prstClr val="black"/>
                </a:solidFill>
              </a:rPr>
              <a:t>п</a:t>
            </a:r>
            <a:r>
              <a:rPr lang="ru-RU" sz="1800" dirty="0" smtClean="0">
                <a:solidFill>
                  <a:prstClr val="black"/>
                </a:solidFill>
              </a:rPr>
              <a:t>роверяется условие цикла: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500" dirty="0" smtClean="0">
              <a:solidFill>
                <a:prstClr val="black"/>
              </a:solidFill>
            </a:endParaRPr>
          </a:p>
          <a:p>
            <a:pPr marL="450850" indent="-187325">
              <a:buFont typeface="Wingdings" panose="05000000000000000000" pitchFamily="2" charset="2"/>
              <a:buChar char="§"/>
            </a:pPr>
            <a:r>
              <a:rPr lang="ru-RU" sz="1800" dirty="0">
                <a:solidFill>
                  <a:prstClr val="black"/>
                </a:solidFill>
              </a:rPr>
              <a:t>е</a:t>
            </a:r>
            <a:r>
              <a:rPr lang="ru-RU" sz="1800" dirty="0" smtClean="0">
                <a:solidFill>
                  <a:prstClr val="black"/>
                </a:solidFill>
              </a:rPr>
              <a:t>сли условие не </a:t>
            </a:r>
            <a:r>
              <a:rPr lang="ru-RU" sz="1800" dirty="0">
                <a:solidFill>
                  <a:prstClr val="black"/>
                </a:solidFill>
              </a:rPr>
              <a:t>выполняется – </a:t>
            </a:r>
            <a:endParaRPr lang="ru-RU" sz="1800" dirty="0" smtClean="0">
              <a:solidFill>
                <a:prstClr val="black"/>
              </a:solidFill>
            </a:endParaRPr>
          </a:p>
          <a:p>
            <a:pPr marL="263525" indent="187325"/>
            <a:r>
              <a:rPr lang="ru-RU" sz="1800" dirty="0" smtClean="0">
                <a:solidFill>
                  <a:prstClr val="black"/>
                </a:solidFill>
              </a:rPr>
              <a:t>возврат в начало алгоритма;</a:t>
            </a:r>
          </a:p>
          <a:p>
            <a:pPr marL="450850" indent="-187325">
              <a:buFont typeface="Wingdings" panose="05000000000000000000" pitchFamily="2" charset="2"/>
              <a:buChar char="§"/>
            </a:pPr>
            <a:endParaRPr lang="ru-RU" sz="500" dirty="0" smtClean="0">
              <a:solidFill>
                <a:prstClr val="black"/>
              </a:solidFill>
            </a:endParaRPr>
          </a:p>
          <a:p>
            <a:pPr marL="450850" indent="-187325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prstClr val="black"/>
                </a:solidFill>
              </a:rPr>
              <a:t>если условие выполняется</a:t>
            </a:r>
            <a:r>
              <a:rPr lang="ru-RU" sz="1800" dirty="0">
                <a:solidFill>
                  <a:prstClr val="black"/>
                </a:solidFill>
              </a:rPr>
              <a:t> –</a:t>
            </a:r>
            <a:endParaRPr lang="ru-RU" sz="1800" dirty="0" smtClean="0">
              <a:solidFill>
                <a:prstClr val="black"/>
              </a:solidFill>
            </a:endParaRPr>
          </a:p>
          <a:p>
            <a:pPr marL="263525" indent="200025"/>
            <a:r>
              <a:rPr lang="ru-RU" sz="1800" dirty="0" smtClean="0">
                <a:solidFill>
                  <a:prstClr val="black"/>
                </a:solidFill>
              </a:rPr>
              <a:t>завершение цикла.</a:t>
            </a: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5832475" y="3416141"/>
            <a:ext cx="2020486" cy="761714"/>
          </a:xfrm>
          <a:prstGeom prst="flowChartDecision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Условие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32475" y="2510300"/>
            <a:ext cx="2020486" cy="693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Тело цикла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418" y="4141519"/>
            <a:ext cx="646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Да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6" name="Прямая со стрелкой 5"/>
          <p:cNvCxnSpPr>
            <a:stCxn id="15" idx="2"/>
          </p:cNvCxnSpPr>
          <p:nvPr/>
        </p:nvCxnSpPr>
        <p:spPr>
          <a:xfrm>
            <a:off x="6842718" y="3203720"/>
            <a:ext cx="0" cy="21242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6842718" y="1998842"/>
            <a:ext cx="0" cy="51145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9" idx="2"/>
          </p:cNvCxnSpPr>
          <p:nvPr/>
        </p:nvCxnSpPr>
        <p:spPr>
          <a:xfrm flipH="1">
            <a:off x="6841674" y="4177855"/>
            <a:ext cx="1044" cy="27144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80264" y="3431722"/>
            <a:ext cx="646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Нет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33" name="Соединительная линия уступом 32"/>
          <p:cNvCxnSpPr>
            <a:stCxn id="9" idx="3"/>
          </p:cNvCxnSpPr>
          <p:nvPr/>
        </p:nvCxnSpPr>
        <p:spPr>
          <a:xfrm flipH="1" flipV="1">
            <a:off x="6841674" y="2207039"/>
            <a:ext cx="1011287" cy="1589959"/>
          </a:xfrm>
          <a:prstGeom prst="bentConnector4">
            <a:avLst>
              <a:gd name="adj1" fmla="val -51803"/>
              <a:gd name="adj2" fmla="val 99719"/>
            </a:avLst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19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8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81200" y="620713"/>
            <a:ext cx="5184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Запись цикла с постусловием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на языке </a:t>
            </a:r>
            <a:r>
              <a:rPr lang="en-US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Pascal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50470" y="1676909"/>
            <a:ext cx="26504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repeat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prstClr val="black"/>
                </a:solidFill>
              </a:rPr>
              <a:t>  </a:t>
            </a:r>
            <a:r>
              <a:rPr lang="en-US" sz="2400" dirty="0" smtClean="0">
                <a:solidFill>
                  <a:prstClr val="black"/>
                </a:solidFill>
              </a:rPr>
              <a:t>&lt;</a:t>
            </a:r>
            <a:r>
              <a:rPr lang="ru-RU" sz="2400" dirty="0" smtClean="0">
                <a:solidFill>
                  <a:prstClr val="black"/>
                </a:solidFill>
              </a:rPr>
              <a:t>оператор 1</a:t>
            </a:r>
            <a:r>
              <a:rPr lang="en-US" sz="2400" dirty="0" smtClean="0">
                <a:solidFill>
                  <a:prstClr val="black"/>
                </a:solidFill>
              </a:rPr>
              <a:t>&gt;</a:t>
            </a:r>
            <a:r>
              <a:rPr lang="ru-RU" sz="2400" dirty="0" smtClean="0">
                <a:solidFill>
                  <a:prstClr val="black"/>
                </a:solidFill>
              </a:rPr>
              <a:t>;</a:t>
            </a:r>
          </a:p>
          <a:p>
            <a:r>
              <a:rPr lang="ru-RU" sz="2400" dirty="0" smtClean="0">
                <a:solidFill>
                  <a:prstClr val="black"/>
                </a:solidFill>
              </a:rPr>
              <a:t>  </a:t>
            </a:r>
            <a:r>
              <a:rPr lang="en-US" sz="2400" dirty="0" smtClean="0">
                <a:solidFill>
                  <a:prstClr val="black"/>
                </a:solidFill>
              </a:rPr>
              <a:t>&lt;</a:t>
            </a:r>
            <a:r>
              <a:rPr lang="ru-RU" sz="2400" dirty="0">
                <a:solidFill>
                  <a:prstClr val="black"/>
                </a:solidFill>
              </a:rPr>
              <a:t>оператор </a:t>
            </a:r>
            <a:r>
              <a:rPr lang="ru-RU" sz="2400" dirty="0" smtClean="0">
                <a:solidFill>
                  <a:prstClr val="black"/>
                </a:solidFill>
              </a:rPr>
              <a:t>2</a:t>
            </a:r>
            <a:r>
              <a:rPr lang="en-US" sz="2400" dirty="0" smtClean="0">
                <a:solidFill>
                  <a:prstClr val="black"/>
                </a:solidFill>
              </a:rPr>
              <a:t>&gt;</a:t>
            </a:r>
            <a:r>
              <a:rPr lang="ru-RU" sz="2400" dirty="0">
                <a:solidFill>
                  <a:prstClr val="black"/>
                </a:solidFill>
              </a:rPr>
              <a:t>;</a:t>
            </a:r>
            <a:endParaRPr lang="en-US" sz="2400" dirty="0">
              <a:solidFill>
                <a:prstClr val="black"/>
              </a:solidFill>
            </a:endParaRPr>
          </a:p>
          <a:p>
            <a:r>
              <a:rPr lang="ru-RU" sz="2400" dirty="0" smtClean="0">
                <a:solidFill>
                  <a:prstClr val="black"/>
                </a:solidFill>
              </a:rPr>
              <a:t>  …</a:t>
            </a:r>
            <a:endParaRPr lang="en-US" sz="2400" dirty="0" smtClean="0">
              <a:solidFill>
                <a:prstClr val="black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until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5611" y="3138834"/>
            <a:ext cx="1749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&lt;</a:t>
            </a:r>
            <a:r>
              <a:rPr lang="ru-RU" sz="2400" dirty="0" smtClean="0">
                <a:solidFill>
                  <a:prstClr val="black"/>
                </a:solidFill>
              </a:rPr>
              <a:t>условие</a:t>
            </a:r>
            <a:r>
              <a:rPr lang="en-US" sz="2400" dirty="0" smtClean="0">
                <a:solidFill>
                  <a:prstClr val="black"/>
                </a:solidFill>
              </a:rPr>
              <a:t>&gt;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16112" y="3142887"/>
            <a:ext cx="266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;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5650" y="2323239"/>
            <a:ext cx="152273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Логические скобки</a:t>
            </a:r>
            <a:endParaRPr lang="ru-RU" sz="1800" dirty="0">
              <a:solidFill>
                <a:prstClr val="black"/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2473975" y="1907559"/>
            <a:ext cx="0" cy="1462107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20" idx="3"/>
          </p:cNvCxnSpPr>
          <p:nvPr/>
        </p:nvCxnSpPr>
        <p:spPr>
          <a:xfrm>
            <a:off x="2278380" y="2646405"/>
            <a:ext cx="194551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473975" y="1907559"/>
            <a:ext cx="376495" cy="0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2473975" y="3369666"/>
            <a:ext cx="376495" cy="0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18210" y="3641036"/>
            <a:ext cx="9867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begin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end</a:t>
            </a:r>
            <a:endParaRPr lang="ru-RU" sz="2400" dirty="0">
              <a:solidFill>
                <a:srgbClr val="C00000"/>
              </a:solidFill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906780" y="3615901"/>
            <a:ext cx="998220" cy="82751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917166" y="3641036"/>
            <a:ext cx="987834" cy="80237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08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"/>
                            </p:stCondLst>
                            <p:childTnLst>
                              <p:par>
                                <p:cTn id="5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5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20" grpId="0" animBg="1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Д.З.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3.5.1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3.5.2</a:t>
            </a:r>
            <a:r>
              <a:rPr lang="ru-RU" dirty="0" smtClean="0"/>
              <a:t> </a:t>
            </a:r>
            <a:r>
              <a:rPr lang="ru-RU" smtClean="0"/>
              <a:t>№ 2, 6, 7.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99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8042" y="273348"/>
            <a:ext cx="1281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Задача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90077" y="791251"/>
            <a:ext cx="59918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Написать </a:t>
            </a:r>
            <a:r>
              <a:rPr lang="ru-RU" sz="1600" dirty="0">
                <a:solidFill>
                  <a:prstClr val="black"/>
                </a:solidFill>
              </a:rPr>
              <a:t>программу для расчёта суммы чисел, </a:t>
            </a:r>
            <a:endParaRPr lang="ru-RU" sz="1600" dirty="0" smtClean="0">
              <a:solidFill>
                <a:prstClr val="black"/>
              </a:solidFill>
            </a:endParaRPr>
          </a:p>
          <a:p>
            <a:r>
              <a:rPr lang="ru-RU" sz="1600" dirty="0" smtClean="0">
                <a:solidFill>
                  <a:prstClr val="black"/>
                </a:solidFill>
              </a:rPr>
              <a:t>введённых </a:t>
            </a:r>
            <a:r>
              <a:rPr lang="ru-RU" sz="1600" dirty="0">
                <a:solidFill>
                  <a:prstClr val="black"/>
                </a:solidFill>
              </a:rPr>
              <a:t>пользователем. </a:t>
            </a:r>
            <a:endParaRPr lang="en-US" sz="1600" dirty="0" smtClean="0">
              <a:solidFill>
                <a:prstClr val="black"/>
              </a:solidFill>
            </a:endParaRPr>
          </a:p>
          <a:p>
            <a:r>
              <a:rPr lang="ru-RU" sz="1600" dirty="0" smtClean="0">
                <a:solidFill>
                  <a:prstClr val="black"/>
                </a:solidFill>
              </a:rPr>
              <a:t>Пользователь </a:t>
            </a:r>
            <a:r>
              <a:rPr lang="ru-RU" sz="1600" dirty="0">
                <a:solidFill>
                  <a:prstClr val="black"/>
                </a:solidFill>
              </a:rPr>
              <a:t>вводит произвольное количество чисел, а </a:t>
            </a:r>
            <a:endParaRPr lang="ru-RU" sz="1600" dirty="0" smtClean="0">
              <a:solidFill>
                <a:prstClr val="black"/>
              </a:solidFill>
            </a:endParaRPr>
          </a:p>
          <a:p>
            <a:r>
              <a:rPr lang="ru-RU" sz="1600" dirty="0" smtClean="0">
                <a:solidFill>
                  <a:prstClr val="black"/>
                </a:solidFill>
              </a:rPr>
              <a:t>для </a:t>
            </a:r>
            <a:r>
              <a:rPr lang="ru-RU" sz="1600" dirty="0">
                <a:solidFill>
                  <a:prstClr val="black"/>
                </a:solidFill>
              </a:rPr>
              <a:t>выхода из программы вводит </a:t>
            </a:r>
            <a:r>
              <a:rPr lang="ru-RU" sz="1600" dirty="0" smtClean="0">
                <a:solidFill>
                  <a:prstClr val="black"/>
                </a:solidFill>
              </a:rPr>
              <a:t>0.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56025" y="2689922"/>
            <a:ext cx="9709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∑</a:t>
            </a:r>
            <a:endParaRPr lang="ru-RU" sz="11500" b="1" dirty="0">
              <a:ln w="22225">
                <a:solidFill>
                  <a:srgbClr val="ED7D31"/>
                </a:solidFill>
                <a:prstDash val="solid"/>
              </a:ln>
              <a:solidFill>
                <a:srgbClr val="ED7D31">
                  <a:lumMod val="40000"/>
                  <a:lumOff val="60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8846" y="2809240"/>
            <a:ext cx="797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a</a:t>
            </a:r>
            <a:r>
              <a:rPr lang="en-US" sz="3600" b="1" baseline="-2500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1</a:t>
            </a:r>
            <a:endParaRPr lang="ru-RU" sz="2400" b="1" baseline="-250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28846" y="3905639"/>
            <a:ext cx="797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a</a:t>
            </a:r>
            <a:r>
              <a:rPr lang="en-US" sz="3600" b="1" baseline="-25000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n</a:t>
            </a:r>
            <a:endParaRPr lang="ru-RU" sz="2400" b="1" baseline="-250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7112" y="3449773"/>
            <a:ext cx="328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</a:rPr>
              <a:t>…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63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26532" y="273348"/>
            <a:ext cx="2108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Блок-схема 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алгоритма 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31" name="Блок-схема: знак завершения 30"/>
          <p:cNvSpPr/>
          <p:nvPr/>
        </p:nvSpPr>
        <p:spPr>
          <a:xfrm>
            <a:off x="4020370" y="1139934"/>
            <a:ext cx="1383406" cy="310498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Начало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33" name="Прямая со стрелкой 32"/>
          <p:cNvCxnSpPr>
            <a:stCxn id="31" idx="2"/>
          </p:cNvCxnSpPr>
          <p:nvPr/>
        </p:nvCxnSpPr>
        <p:spPr>
          <a:xfrm>
            <a:off x="4712073" y="1450432"/>
            <a:ext cx="0" cy="19667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4" idx="2"/>
          </p:cNvCxnSpPr>
          <p:nvPr/>
        </p:nvCxnSpPr>
        <p:spPr>
          <a:xfrm>
            <a:off x="4712073" y="1954540"/>
            <a:ext cx="0" cy="302885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4020370" y="1644042"/>
            <a:ext cx="1383406" cy="3104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</a:t>
            </a:r>
            <a:r>
              <a:rPr lang="en-US" dirty="0" smtClean="0">
                <a:solidFill>
                  <a:prstClr val="black"/>
                </a:solidFill>
              </a:rPr>
              <a:t>:=0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5" name="Параллелограмм 64"/>
          <p:cNvSpPr/>
          <p:nvPr/>
        </p:nvSpPr>
        <p:spPr>
          <a:xfrm>
            <a:off x="4020370" y="2256699"/>
            <a:ext cx="1383406" cy="308158"/>
          </a:xfrm>
          <a:prstGeom prst="parallelogra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n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020370" y="2766086"/>
            <a:ext cx="1383406" cy="3104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</a:t>
            </a:r>
            <a:r>
              <a:rPr lang="en-US" dirty="0" smtClean="0">
                <a:solidFill>
                  <a:prstClr val="black"/>
                </a:solidFill>
              </a:rPr>
              <a:t>:=s+n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15" name="Прямая со стрелкой 14"/>
          <p:cNvCxnSpPr>
            <a:stCxn id="65" idx="4"/>
            <a:endCxn id="68" idx="0"/>
          </p:cNvCxnSpPr>
          <p:nvPr/>
        </p:nvCxnSpPr>
        <p:spPr>
          <a:xfrm>
            <a:off x="4712073" y="2564857"/>
            <a:ext cx="0" cy="20122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Блок-схема: решение 16"/>
          <p:cNvSpPr/>
          <p:nvPr/>
        </p:nvSpPr>
        <p:spPr>
          <a:xfrm>
            <a:off x="4020370" y="3277813"/>
            <a:ext cx="1383406" cy="287712"/>
          </a:xfrm>
          <a:prstGeom prst="flowChartDecision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n</a:t>
            </a:r>
            <a:r>
              <a:rPr lang="en-US" sz="1400" dirty="0" smtClean="0">
                <a:solidFill>
                  <a:prstClr val="black"/>
                </a:solidFill>
              </a:rPr>
              <a:t> = 0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19" name="Прямая со стрелкой 18"/>
          <p:cNvCxnSpPr>
            <a:stCxn id="68" idx="2"/>
            <a:endCxn id="17" idx="0"/>
          </p:cNvCxnSpPr>
          <p:nvPr/>
        </p:nvCxnSpPr>
        <p:spPr>
          <a:xfrm>
            <a:off x="4712073" y="3076584"/>
            <a:ext cx="0" cy="20122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7" idx="1"/>
          </p:cNvCxnSpPr>
          <p:nvPr/>
        </p:nvCxnSpPr>
        <p:spPr>
          <a:xfrm flipH="1">
            <a:off x="3757613" y="3421669"/>
            <a:ext cx="26275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3757613" y="2082801"/>
            <a:ext cx="0" cy="133886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3757613" y="2082801"/>
            <a:ext cx="9544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Параллелограмм 87"/>
          <p:cNvSpPr/>
          <p:nvPr/>
        </p:nvSpPr>
        <p:spPr>
          <a:xfrm>
            <a:off x="4020370" y="3748435"/>
            <a:ext cx="1383406" cy="308158"/>
          </a:xfrm>
          <a:prstGeom prst="parallelogra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43" name="Прямая со стрелкой 42"/>
          <p:cNvCxnSpPr>
            <a:stCxn id="17" idx="2"/>
            <a:endCxn id="88" idx="0"/>
          </p:cNvCxnSpPr>
          <p:nvPr/>
        </p:nvCxnSpPr>
        <p:spPr>
          <a:xfrm>
            <a:off x="4712073" y="3565525"/>
            <a:ext cx="0" cy="18291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Блок-схема: знак завершения 90"/>
          <p:cNvSpPr/>
          <p:nvPr/>
        </p:nvSpPr>
        <p:spPr>
          <a:xfrm>
            <a:off x="4020370" y="4244191"/>
            <a:ext cx="1383406" cy="310498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Конец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46" name="Прямая со стрелкой 45"/>
          <p:cNvCxnSpPr>
            <a:stCxn id="88" idx="4"/>
            <a:endCxn id="91" idx="0"/>
          </p:cNvCxnSpPr>
          <p:nvPr/>
        </p:nvCxnSpPr>
        <p:spPr>
          <a:xfrm>
            <a:off x="4712073" y="4056593"/>
            <a:ext cx="0" cy="18759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636132" y="3183548"/>
            <a:ext cx="625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Нет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591968" y="3494084"/>
            <a:ext cx="625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Да</a:t>
            </a:r>
            <a:endParaRPr lang="ru-R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9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0">
        <p:fade/>
      </p:transition>
    </mc:Choice>
    <mc:Fallback xmlns="">
      <p:transition advClick="0" advTm="6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animBg="1"/>
      <p:bldP spid="65" grpId="0" animBg="1"/>
      <p:bldP spid="68" grpId="0" animBg="1"/>
      <p:bldP spid="17" grpId="0" animBg="1"/>
      <p:bldP spid="88" grpId="0" animBg="1"/>
      <p:bldP spid="91" grpId="0" animBg="1"/>
      <p:bldP spid="48" grpId="0"/>
      <p:bldP spid="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49915" y="25581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Тест индивидуальный 5 минут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955" y="1971232"/>
            <a:ext cx="3157868" cy="259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1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00"/>
    </mc:Choice>
    <mc:Fallback xmlns="">
      <p:transition advClick="0" advTm="30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28" y="195263"/>
            <a:ext cx="6975872" cy="467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9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0"/>
    </mc:Choice>
    <mc:Fallback xmlns="">
      <p:transition spd="slow" advClick="0" advTm="90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26532" y="273348"/>
            <a:ext cx="2108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Блок-схема 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алгоритма 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31" name="Блок-схема: знак завершения 30"/>
          <p:cNvSpPr/>
          <p:nvPr/>
        </p:nvSpPr>
        <p:spPr>
          <a:xfrm>
            <a:off x="4020370" y="1139934"/>
            <a:ext cx="1383406" cy="310498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Начало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33" name="Прямая со стрелкой 32"/>
          <p:cNvCxnSpPr>
            <a:stCxn id="31" idx="2"/>
          </p:cNvCxnSpPr>
          <p:nvPr/>
        </p:nvCxnSpPr>
        <p:spPr>
          <a:xfrm>
            <a:off x="4712073" y="1450432"/>
            <a:ext cx="0" cy="19667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4" idx="2"/>
          </p:cNvCxnSpPr>
          <p:nvPr/>
        </p:nvCxnSpPr>
        <p:spPr>
          <a:xfrm>
            <a:off x="4712073" y="1954540"/>
            <a:ext cx="0" cy="302885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4020370" y="1644042"/>
            <a:ext cx="1383406" cy="3104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</a:t>
            </a:r>
            <a:r>
              <a:rPr lang="en-US" dirty="0" smtClean="0">
                <a:solidFill>
                  <a:prstClr val="black"/>
                </a:solidFill>
              </a:rPr>
              <a:t>:=0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5" name="Параллелограмм 64"/>
          <p:cNvSpPr/>
          <p:nvPr/>
        </p:nvSpPr>
        <p:spPr>
          <a:xfrm>
            <a:off x="4020370" y="2256699"/>
            <a:ext cx="1383406" cy="308158"/>
          </a:xfrm>
          <a:prstGeom prst="parallelogra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n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020370" y="2766086"/>
            <a:ext cx="1383406" cy="3104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</a:t>
            </a:r>
            <a:r>
              <a:rPr lang="en-US" dirty="0" smtClean="0">
                <a:solidFill>
                  <a:prstClr val="black"/>
                </a:solidFill>
              </a:rPr>
              <a:t>:=s+n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15" name="Прямая со стрелкой 14"/>
          <p:cNvCxnSpPr>
            <a:stCxn id="65" idx="4"/>
            <a:endCxn id="68" idx="0"/>
          </p:cNvCxnSpPr>
          <p:nvPr/>
        </p:nvCxnSpPr>
        <p:spPr>
          <a:xfrm>
            <a:off x="4712073" y="2564857"/>
            <a:ext cx="0" cy="20122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Блок-схема: решение 16"/>
          <p:cNvSpPr/>
          <p:nvPr/>
        </p:nvSpPr>
        <p:spPr>
          <a:xfrm>
            <a:off x="4020370" y="3277813"/>
            <a:ext cx="1383406" cy="287712"/>
          </a:xfrm>
          <a:prstGeom prst="flowChartDecision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n</a:t>
            </a:r>
            <a:r>
              <a:rPr lang="en-US" sz="1400" dirty="0" smtClean="0">
                <a:solidFill>
                  <a:prstClr val="black"/>
                </a:solidFill>
              </a:rPr>
              <a:t> = 0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19" name="Прямая со стрелкой 18"/>
          <p:cNvCxnSpPr>
            <a:stCxn id="68" idx="2"/>
            <a:endCxn id="17" idx="0"/>
          </p:cNvCxnSpPr>
          <p:nvPr/>
        </p:nvCxnSpPr>
        <p:spPr>
          <a:xfrm>
            <a:off x="4712073" y="3076584"/>
            <a:ext cx="0" cy="20122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7" idx="1"/>
          </p:cNvCxnSpPr>
          <p:nvPr/>
        </p:nvCxnSpPr>
        <p:spPr>
          <a:xfrm flipH="1">
            <a:off x="3757613" y="3421669"/>
            <a:ext cx="26275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3757613" y="2082801"/>
            <a:ext cx="0" cy="133886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3757613" y="2082801"/>
            <a:ext cx="9544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Параллелограмм 87"/>
          <p:cNvSpPr/>
          <p:nvPr/>
        </p:nvSpPr>
        <p:spPr>
          <a:xfrm>
            <a:off x="4020370" y="3748435"/>
            <a:ext cx="1383406" cy="308158"/>
          </a:xfrm>
          <a:prstGeom prst="parallelogram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s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43" name="Прямая со стрелкой 42"/>
          <p:cNvCxnSpPr>
            <a:stCxn id="17" idx="2"/>
            <a:endCxn id="88" idx="0"/>
          </p:cNvCxnSpPr>
          <p:nvPr/>
        </p:nvCxnSpPr>
        <p:spPr>
          <a:xfrm>
            <a:off x="4712073" y="3565525"/>
            <a:ext cx="0" cy="18291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Блок-схема: знак завершения 90"/>
          <p:cNvSpPr/>
          <p:nvPr/>
        </p:nvSpPr>
        <p:spPr>
          <a:xfrm>
            <a:off x="4020370" y="4244191"/>
            <a:ext cx="1383406" cy="310498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Конец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46" name="Прямая со стрелкой 45"/>
          <p:cNvCxnSpPr>
            <a:stCxn id="88" idx="4"/>
            <a:endCxn id="91" idx="0"/>
          </p:cNvCxnSpPr>
          <p:nvPr/>
        </p:nvCxnSpPr>
        <p:spPr>
          <a:xfrm>
            <a:off x="4712073" y="4056593"/>
            <a:ext cx="0" cy="18759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636132" y="3183548"/>
            <a:ext cx="625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Нет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591968" y="3494084"/>
            <a:ext cx="625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Да</a:t>
            </a:r>
            <a:endParaRPr lang="ru-R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72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Поменяйтесь работами, проверьте работу и поставьте оценку своему товарищу: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028121" y="1591537"/>
            <a:ext cx="21158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Критерии оценок:</a:t>
            </a:r>
          </a:p>
          <a:p>
            <a:r>
              <a:rPr lang="ru-RU" sz="1600" dirty="0" smtClean="0"/>
              <a:t>1 ошибка – 5</a:t>
            </a:r>
          </a:p>
          <a:p>
            <a:r>
              <a:rPr lang="ru-RU" sz="1600" dirty="0" smtClean="0"/>
              <a:t>2 ошибки – 4</a:t>
            </a:r>
          </a:p>
          <a:p>
            <a:r>
              <a:rPr lang="ru-RU" sz="1600" dirty="0" smtClean="0"/>
              <a:t>3-4 ошибки – 3</a:t>
            </a:r>
          </a:p>
          <a:p>
            <a:r>
              <a:rPr lang="ru-RU" sz="1600" dirty="0" smtClean="0"/>
              <a:t>Более - 2 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855" y="3022625"/>
            <a:ext cx="1954175" cy="1954175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142455"/>
              </p:ext>
            </p:extLst>
          </p:nvPr>
        </p:nvGraphicFramePr>
        <p:xfrm>
          <a:off x="98634" y="1715892"/>
          <a:ext cx="6695571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460561"/>
                <a:gridCol w="457200"/>
                <a:gridCol w="457200"/>
                <a:gridCol w="414669"/>
                <a:gridCol w="404038"/>
                <a:gridCol w="1870330"/>
                <a:gridCol w="1276907"/>
              </a:tblGrid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  <a:p>
                      <a:pPr algn="l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тест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вар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If &lt;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условие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&gt; 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then &lt;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оператор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&gt;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Составной оператор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 вар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If &lt;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условие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&gt; 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then &lt;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оператор 1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&gt;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е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lse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&lt;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оператор 2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&gt;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Составной оператор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52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81200" y="620713"/>
            <a:ext cx="518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Циклические алгоритмы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8395" y="1140438"/>
            <a:ext cx="659583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prstClr val="black"/>
                </a:solidFill>
              </a:rPr>
              <a:t>Циклические алгоритмы</a:t>
            </a:r>
            <a:r>
              <a:rPr lang="ru-RU" sz="1800" dirty="0" smtClean="0">
                <a:solidFill>
                  <a:prstClr val="black"/>
                </a:solidFill>
              </a:rPr>
              <a:t> содержат, помимо прочих, </a:t>
            </a:r>
          </a:p>
          <a:p>
            <a:r>
              <a:rPr lang="ru-RU" sz="1800" b="1" dirty="0" smtClean="0">
                <a:solidFill>
                  <a:prstClr val="black"/>
                </a:solidFill>
              </a:rPr>
              <a:t>конструкцию повторения</a:t>
            </a:r>
            <a:r>
              <a:rPr lang="ru-RU" sz="1800" dirty="0" smtClean="0">
                <a:solidFill>
                  <a:prstClr val="black"/>
                </a:solidFill>
              </a:rPr>
              <a:t>.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800" b="1" dirty="0" smtClean="0">
                <a:solidFill>
                  <a:prstClr val="black"/>
                </a:solidFill>
              </a:rPr>
              <a:t>Повторение (цикл)</a:t>
            </a:r>
            <a:r>
              <a:rPr lang="ru-RU" sz="1800" dirty="0" smtClean="0">
                <a:solidFill>
                  <a:prstClr val="black"/>
                </a:solidFill>
              </a:rPr>
              <a:t> – это алгоритмическая конструкция, </a:t>
            </a:r>
          </a:p>
          <a:p>
            <a:r>
              <a:rPr lang="ru-RU" sz="1800" dirty="0" smtClean="0">
                <a:solidFill>
                  <a:prstClr val="black"/>
                </a:solidFill>
              </a:rPr>
              <a:t>представляющая собой последовательность действий, </a:t>
            </a:r>
          </a:p>
          <a:p>
            <a:r>
              <a:rPr lang="ru-RU" sz="1800" dirty="0" smtClean="0">
                <a:solidFill>
                  <a:prstClr val="black"/>
                </a:solidFill>
              </a:rPr>
              <a:t>которая выполняется многократно. 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8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81200" y="620713"/>
            <a:ext cx="518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Циклические алгоритмы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3143" y="1082138"/>
            <a:ext cx="6309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prstClr val="black"/>
                </a:solidFill>
                <a:ea typeface="Calibri" panose="020F0502020204030204" pitchFamily="34" charset="0"/>
              </a:rPr>
              <a:t>Последовательность </a:t>
            </a:r>
            <a:r>
              <a:rPr lang="ru-RU" sz="1800" dirty="0" smtClean="0">
                <a:solidFill>
                  <a:prstClr val="black"/>
                </a:solidFill>
                <a:ea typeface="Calibri" panose="020F0502020204030204" pitchFamily="34" charset="0"/>
              </a:rPr>
              <a:t>действий, </a:t>
            </a:r>
            <a:r>
              <a:rPr lang="ru-RU" sz="1800" dirty="0">
                <a:solidFill>
                  <a:prstClr val="black"/>
                </a:solidFill>
                <a:ea typeface="Calibri" panose="020F0502020204030204" pitchFamily="34" charset="0"/>
              </a:rPr>
              <a:t>исполняемых в </a:t>
            </a:r>
            <a:r>
              <a:rPr lang="ru-RU" sz="1800" dirty="0" smtClean="0">
                <a:solidFill>
                  <a:prstClr val="black"/>
                </a:solidFill>
                <a:ea typeface="Calibri" panose="020F0502020204030204" pitchFamily="34" charset="0"/>
              </a:rPr>
              <a:t>цикле, </a:t>
            </a:r>
          </a:p>
          <a:p>
            <a:r>
              <a:rPr lang="ru-RU" sz="1800" dirty="0" smtClean="0">
                <a:solidFill>
                  <a:prstClr val="black"/>
                </a:solidFill>
                <a:ea typeface="Calibri" panose="020F0502020204030204" pitchFamily="34" charset="0"/>
              </a:rPr>
              <a:t>называется </a:t>
            </a:r>
            <a:r>
              <a:rPr lang="ru-RU" sz="1800" b="1" dirty="0">
                <a:solidFill>
                  <a:prstClr val="black"/>
                </a:solidFill>
                <a:ea typeface="Calibri" panose="020F0502020204030204" pitchFamily="34" charset="0"/>
              </a:rPr>
              <a:t>телом цикла</a:t>
            </a:r>
            <a:r>
              <a:rPr lang="ru-RU" sz="1800" dirty="0">
                <a:solidFill>
                  <a:prstClr val="black"/>
                </a:solidFill>
                <a:ea typeface="Calibri" panose="020F0502020204030204" pitchFamily="34" charset="0"/>
              </a:rPr>
              <a:t>.</a:t>
            </a:r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755650" y="2851002"/>
            <a:ext cx="1355546" cy="616717"/>
          </a:xfrm>
          <a:prstGeom prst="flowChartProcess">
            <a:avLst/>
          </a:prstGeom>
          <a:solidFill>
            <a:srgbClr val="FFC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Roboto Slab"/>
              </a:rPr>
              <a:t>Циклы</a:t>
            </a:r>
            <a:endParaRPr lang="ru-RU" sz="20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2534194" y="2818980"/>
            <a:ext cx="2972842" cy="680765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Autofit/>
          </a:bodyPr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С заданным </a:t>
            </a:r>
            <a:r>
              <a:rPr lang="ru-RU" sz="1800" b="1" dirty="0" smtClean="0">
                <a:solidFill>
                  <a:prstClr val="black"/>
                </a:solidFill>
              </a:rPr>
              <a:t>условием продолжения работы</a:t>
            </a:r>
            <a:endParaRPr lang="ru-RU" sz="1800" b="1" dirty="0">
              <a:solidFill>
                <a:prstClr val="black"/>
              </a:solidFill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2539999" y="1872039"/>
            <a:ext cx="2967037" cy="680765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Autofit/>
          </a:bodyPr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С заданным </a:t>
            </a:r>
            <a:r>
              <a:rPr lang="ru-RU" sz="1800" b="1" dirty="0" smtClean="0">
                <a:solidFill>
                  <a:prstClr val="black"/>
                </a:solidFill>
              </a:rPr>
              <a:t>условием окончания работы</a:t>
            </a:r>
            <a:endParaRPr lang="ru-RU" sz="1800" b="1" dirty="0">
              <a:solidFill>
                <a:prstClr val="black"/>
              </a:solidFill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2534194" y="3765923"/>
            <a:ext cx="2972842" cy="680765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Autofit/>
          </a:bodyPr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С заданным </a:t>
            </a:r>
            <a:r>
              <a:rPr lang="ru-RU" sz="1800" b="1" dirty="0" smtClean="0">
                <a:solidFill>
                  <a:prstClr val="black"/>
                </a:solidFill>
              </a:rPr>
              <a:t>числом повторений</a:t>
            </a:r>
            <a:endParaRPr lang="ru-RU" sz="1800" b="1" dirty="0">
              <a:solidFill>
                <a:prstClr val="black"/>
              </a:solidFill>
            </a:endParaRPr>
          </a:p>
        </p:txBody>
      </p:sp>
      <p:cxnSp>
        <p:nvCxnSpPr>
          <p:cNvPr id="22" name="Прямая со стрелкой 21"/>
          <p:cNvCxnSpPr>
            <a:stCxn id="13" idx="3"/>
            <a:endCxn id="14" idx="1"/>
          </p:cNvCxnSpPr>
          <p:nvPr/>
        </p:nvCxnSpPr>
        <p:spPr>
          <a:xfrm>
            <a:off x="2111196" y="3159361"/>
            <a:ext cx="422998" cy="2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2260395" y="2212419"/>
            <a:ext cx="522" cy="946943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2260395" y="3159362"/>
            <a:ext cx="522" cy="946943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15" idx="1"/>
          </p:cNvCxnSpPr>
          <p:nvPr/>
        </p:nvCxnSpPr>
        <p:spPr>
          <a:xfrm>
            <a:off x="2260395" y="2212419"/>
            <a:ext cx="279604" cy="3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2260395" y="4106304"/>
            <a:ext cx="276963" cy="1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08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81200" y="620713"/>
            <a:ext cx="5184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Цикл с заданным условием 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продолжения работы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(с предусловием)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27" name="Блок-схема: решение 26"/>
          <p:cNvSpPr/>
          <p:nvPr/>
        </p:nvSpPr>
        <p:spPr>
          <a:xfrm>
            <a:off x="5591504" y="2219378"/>
            <a:ext cx="2573347" cy="761714"/>
          </a:xfrm>
          <a:prstGeom prst="flowChartDecision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Дерево не упало</a:t>
            </a:r>
            <a:endParaRPr lang="ru-RU" sz="1200" dirty="0">
              <a:solidFill>
                <a:prstClr val="black"/>
              </a:solidFill>
            </a:endParaRPr>
          </a:p>
        </p:txBody>
      </p:sp>
      <p:cxnSp>
        <p:nvCxnSpPr>
          <p:cNvPr id="28" name="Прямая со стрелкой 27"/>
          <p:cNvCxnSpPr>
            <a:endCxn id="27" idx="0"/>
          </p:cNvCxnSpPr>
          <p:nvPr/>
        </p:nvCxnSpPr>
        <p:spPr>
          <a:xfrm>
            <a:off x="6878177" y="1820146"/>
            <a:ext cx="1" cy="399232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908815" y="2351400"/>
            <a:ext cx="707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Нет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91504" y="3223982"/>
            <a:ext cx="2573347" cy="693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Удар топором по дереву</a:t>
            </a:r>
            <a:endParaRPr lang="ru-RU" sz="1600" dirty="0">
              <a:solidFill>
                <a:prstClr val="black"/>
              </a:solidFill>
            </a:endParaRPr>
          </a:p>
        </p:txBody>
      </p:sp>
      <p:cxnSp>
        <p:nvCxnSpPr>
          <p:cNvPr id="34" name="Прямая со стрелкой 33"/>
          <p:cNvCxnSpPr>
            <a:stCxn id="27" idx="2"/>
            <a:endCxn id="32" idx="0"/>
          </p:cNvCxnSpPr>
          <p:nvPr/>
        </p:nvCxnSpPr>
        <p:spPr>
          <a:xfrm>
            <a:off x="6878178" y="2981092"/>
            <a:ext cx="0" cy="24289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92705" y="2935644"/>
            <a:ext cx="646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Да</a:t>
            </a:r>
            <a:endParaRPr lang="ru-RU" sz="1200" dirty="0">
              <a:solidFill>
                <a:prstClr val="black"/>
              </a:solidFill>
            </a:endParaRPr>
          </a:p>
        </p:txBody>
      </p:sp>
      <p:cxnSp>
        <p:nvCxnSpPr>
          <p:cNvPr id="36" name="Прямая соединительная линия 35"/>
          <p:cNvCxnSpPr>
            <a:stCxn id="32" idx="2"/>
          </p:cNvCxnSpPr>
          <p:nvPr/>
        </p:nvCxnSpPr>
        <p:spPr>
          <a:xfrm flipH="1">
            <a:off x="6878176" y="3917402"/>
            <a:ext cx="2" cy="22852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5363865" y="4145928"/>
            <a:ext cx="1514311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5375440" y="2041444"/>
            <a:ext cx="0" cy="210448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5363865" y="2041444"/>
            <a:ext cx="1514311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27" idx="3"/>
          </p:cNvCxnSpPr>
          <p:nvPr/>
        </p:nvCxnSpPr>
        <p:spPr>
          <a:xfrm flipV="1">
            <a:off x="8164851" y="2597944"/>
            <a:ext cx="223499" cy="229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388350" y="2597944"/>
            <a:ext cx="4139" cy="16272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6878176" y="4225208"/>
            <a:ext cx="1514313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6878175" y="4225208"/>
            <a:ext cx="1" cy="24130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Блок-схема: решение 50"/>
          <p:cNvSpPr/>
          <p:nvPr/>
        </p:nvSpPr>
        <p:spPr>
          <a:xfrm>
            <a:off x="1094838" y="2176775"/>
            <a:ext cx="2020486" cy="761714"/>
          </a:xfrm>
          <a:prstGeom prst="flowChartDecision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Условие</a:t>
            </a:r>
            <a:endParaRPr lang="ru-RU" sz="1200" dirty="0">
              <a:solidFill>
                <a:prstClr val="black"/>
              </a:solidFill>
            </a:endParaRPr>
          </a:p>
        </p:txBody>
      </p:sp>
      <p:cxnSp>
        <p:nvCxnSpPr>
          <p:cNvPr id="53" name="Прямая со стрелкой 52"/>
          <p:cNvCxnSpPr>
            <a:endCxn id="51" idx="0"/>
          </p:cNvCxnSpPr>
          <p:nvPr/>
        </p:nvCxnSpPr>
        <p:spPr>
          <a:xfrm>
            <a:off x="2103374" y="1820146"/>
            <a:ext cx="1707" cy="35662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963811" y="2310125"/>
            <a:ext cx="707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Нет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094838" y="3173182"/>
            <a:ext cx="2020486" cy="693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Тело цикла</a:t>
            </a:r>
            <a:endParaRPr lang="ru-RU" sz="1600" dirty="0">
              <a:solidFill>
                <a:prstClr val="black"/>
              </a:solidFill>
            </a:endParaRPr>
          </a:p>
        </p:txBody>
      </p:sp>
      <p:cxnSp>
        <p:nvCxnSpPr>
          <p:cNvPr id="57" name="Прямая со стрелкой 56"/>
          <p:cNvCxnSpPr>
            <a:stCxn id="51" idx="2"/>
            <a:endCxn id="56" idx="0"/>
          </p:cNvCxnSpPr>
          <p:nvPr/>
        </p:nvCxnSpPr>
        <p:spPr>
          <a:xfrm>
            <a:off x="2105081" y="2938489"/>
            <a:ext cx="0" cy="23469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637359" y="2884844"/>
            <a:ext cx="646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Да</a:t>
            </a:r>
            <a:endParaRPr lang="ru-RU" sz="1200" dirty="0">
              <a:solidFill>
                <a:prstClr val="black"/>
              </a:solidFill>
            </a:endParaRPr>
          </a:p>
        </p:txBody>
      </p:sp>
      <p:cxnSp>
        <p:nvCxnSpPr>
          <p:cNvPr id="59" name="Прямая соединительная линия 58"/>
          <p:cNvCxnSpPr>
            <a:stCxn id="56" idx="2"/>
          </p:cNvCxnSpPr>
          <p:nvPr/>
        </p:nvCxnSpPr>
        <p:spPr>
          <a:xfrm flipH="1">
            <a:off x="2103781" y="3866602"/>
            <a:ext cx="1300" cy="22852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749489" y="4095128"/>
            <a:ext cx="135429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V="1">
            <a:off x="749489" y="1990644"/>
            <a:ext cx="0" cy="210448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749489" y="1990644"/>
            <a:ext cx="1354291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51" idx="3"/>
          </p:cNvCxnSpPr>
          <p:nvPr/>
        </p:nvCxnSpPr>
        <p:spPr>
          <a:xfrm>
            <a:off x="3115324" y="2557632"/>
            <a:ext cx="388469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3503793" y="2557632"/>
            <a:ext cx="0" cy="161677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H="1">
            <a:off x="2103781" y="4174408"/>
            <a:ext cx="140001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2103779" y="4174408"/>
            <a:ext cx="1" cy="24130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Рисунок 8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898" y="3078241"/>
            <a:ext cx="1470529" cy="1443297"/>
          </a:xfrm>
          <a:prstGeom prst="rect">
            <a:avLst/>
          </a:prstGeom>
        </p:spPr>
      </p:pic>
      <p:cxnSp>
        <p:nvCxnSpPr>
          <p:cNvPr id="93" name="Прямая со стрелкой 92"/>
          <p:cNvCxnSpPr/>
          <p:nvPr/>
        </p:nvCxnSpPr>
        <p:spPr>
          <a:xfrm>
            <a:off x="6880052" y="1815578"/>
            <a:ext cx="1" cy="399232"/>
          </a:xfrm>
          <a:prstGeom prst="straightConnector1">
            <a:avLst/>
          </a:prstGeom>
          <a:ln w="12700">
            <a:solidFill>
              <a:srgbClr val="0083D6"/>
            </a:solidFill>
            <a:tailEnd type="triangle"/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Блок-схема: решение 93"/>
          <p:cNvSpPr/>
          <p:nvPr/>
        </p:nvSpPr>
        <p:spPr>
          <a:xfrm>
            <a:off x="5592297" y="2219378"/>
            <a:ext cx="2573347" cy="761714"/>
          </a:xfrm>
          <a:prstGeom prst="flowChartDecision">
            <a:avLst/>
          </a:prstGeom>
          <a:noFill/>
          <a:ln w="12700">
            <a:solidFill>
              <a:srgbClr val="0083D6"/>
            </a:solidFill>
          </a:ln>
          <a:effectLst>
            <a:glow rad="25400">
              <a:srgbClr val="0083D6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prstClr val="black"/>
              </a:solidFill>
            </a:endParaRPr>
          </a:p>
        </p:txBody>
      </p:sp>
      <p:cxnSp>
        <p:nvCxnSpPr>
          <p:cNvPr id="95" name="Прямая со стрелкой 94"/>
          <p:cNvCxnSpPr/>
          <p:nvPr/>
        </p:nvCxnSpPr>
        <p:spPr>
          <a:xfrm>
            <a:off x="6878175" y="2971956"/>
            <a:ext cx="0" cy="242890"/>
          </a:xfrm>
          <a:prstGeom prst="straightConnector1">
            <a:avLst/>
          </a:prstGeom>
          <a:ln w="12700">
            <a:solidFill>
              <a:srgbClr val="0083D6"/>
            </a:solidFill>
            <a:tailEnd type="triangle"/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Прямоугольник 95"/>
          <p:cNvSpPr/>
          <p:nvPr/>
        </p:nvSpPr>
        <p:spPr>
          <a:xfrm>
            <a:off x="5591797" y="3223982"/>
            <a:ext cx="2573347" cy="693420"/>
          </a:xfrm>
          <a:prstGeom prst="rect">
            <a:avLst/>
          </a:prstGeom>
          <a:noFill/>
          <a:ln>
            <a:solidFill>
              <a:srgbClr val="0083D6"/>
            </a:solidFill>
          </a:ln>
          <a:effectLst>
            <a:glow rad="25400">
              <a:srgbClr val="0083D6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prstClr val="black"/>
              </a:solidFill>
            </a:endParaRP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 flipH="1">
            <a:off x="6878173" y="3917402"/>
            <a:ext cx="2" cy="228526"/>
          </a:xfrm>
          <a:prstGeom prst="line">
            <a:avLst/>
          </a:prstGeom>
          <a:ln w="12700">
            <a:solidFill>
              <a:srgbClr val="0083D6"/>
            </a:solidFill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flipH="1">
            <a:off x="5370212" y="4145928"/>
            <a:ext cx="1514311" cy="0"/>
          </a:xfrm>
          <a:prstGeom prst="line">
            <a:avLst/>
          </a:prstGeom>
          <a:ln w="12700">
            <a:solidFill>
              <a:srgbClr val="0083D6"/>
            </a:solidFill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flipV="1">
            <a:off x="5363865" y="2041159"/>
            <a:ext cx="0" cy="2104484"/>
          </a:xfrm>
          <a:prstGeom prst="line">
            <a:avLst/>
          </a:prstGeom>
          <a:ln w="12700">
            <a:solidFill>
              <a:srgbClr val="0083D6"/>
            </a:solidFill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>
            <a:off x="5363862" y="2041159"/>
            <a:ext cx="1514311" cy="0"/>
          </a:xfrm>
          <a:prstGeom prst="straightConnector1">
            <a:avLst/>
          </a:prstGeom>
          <a:ln w="12700">
            <a:solidFill>
              <a:srgbClr val="0083D6"/>
            </a:solidFill>
            <a:tailEnd type="triangle"/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flipV="1">
            <a:off x="8164851" y="2605087"/>
            <a:ext cx="223499" cy="2291"/>
          </a:xfrm>
          <a:prstGeom prst="line">
            <a:avLst/>
          </a:prstGeom>
          <a:ln w="12700">
            <a:solidFill>
              <a:srgbClr val="0083D6"/>
            </a:solidFill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8400235" y="2597943"/>
            <a:ext cx="2679" cy="1620121"/>
          </a:xfrm>
          <a:prstGeom prst="line">
            <a:avLst/>
          </a:prstGeom>
          <a:ln w="12700">
            <a:solidFill>
              <a:srgbClr val="0083D6"/>
            </a:solidFill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flipH="1">
            <a:off x="6884523" y="4225208"/>
            <a:ext cx="1522061" cy="0"/>
          </a:xfrm>
          <a:prstGeom prst="line">
            <a:avLst/>
          </a:prstGeom>
          <a:ln w="12700">
            <a:solidFill>
              <a:srgbClr val="0083D6"/>
            </a:solidFill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/>
          <p:nvPr/>
        </p:nvCxnSpPr>
        <p:spPr>
          <a:xfrm>
            <a:off x="6884523" y="4240366"/>
            <a:ext cx="1" cy="241300"/>
          </a:xfrm>
          <a:prstGeom prst="straightConnector1">
            <a:avLst/>
          </a:prstGeom>
          <a:ln w="12700">
            <a:solidFill>
              <a:srgbClr val="0083D6"/>
            </a:solidFill>
            <a:tailEnd type="triangle"/>
          </a:ln>
          <a:effectLst>
            <a:glow rad="25400">
              <a:srgbClr val="0083D6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07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50"/>
                            </p:stCondLst>
                            <p:childTnLst>
                              <p:par>
                                <p:cTn id="1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250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5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250"/>
                            </p:stCondLst>
                            <p:childTnLst>
                              <p:par>
                                <p:cTn id="1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750"/>
                            </p:stCondLst>
                            <p:childTnLst>
                              <p:par>
                                <p:cTn id="150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000"/>
                            </p:stCondLst>
                            <p:childTnLst>
                              <p:par>
                                <p:cTn id="17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750"/>
                            </p:stCondLst>
                            <p:childTnLst>
                              <p:par>
                                <p:cTn id="19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250"/>
                            </p:stCondLst>
                            <p:childTnLst>
                              <p:par>
                                <p:cTn id="1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750"/>
                            </p:stCondLst>
                            <p:childTnLst>
                              <p:par>
                                <p:cTn id="2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250"/>
                            </p:stCondLst>
                            <p:childTnLst>
                              <p:par>
                                <p:cTn id="2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750"/>
                            </p:stCondLst>
                            <p:childTnLst>
                              <p:par>
                                <p:cTn id="210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00"/>
                            </p:stCondLst>
                            <p:childTnLst>
                              <p:par>
                                <p:cTn id="2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750"/>
                            </p:stCondLst>
                            <p:childTnLst>
                              <p:par>
                                <p:cTn id="2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250"/>
                            </p:stCondLst>
                            <p:childTnLst>
                              <p:par>
                                <p:cTn id="2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1750"/>
                            </p:stCondLst>
                            <p:childTnLst>
                              <p:par>
                                <p:cTn id="2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8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7" grpId="0" animBg="1"/>
      <p:bldP spid="31" grpId="0"/>
      <p:bldP spid="32" grpId="0" animBg="1"/>
      <p:bldP spid="35" grpId="0"/>
      <p:bldP spid="51" grpId="0" animBg="1"/>
      <p:bldP spid="54" grpId="0"/>
      <p:bldP spid="56" grpId="0" animBg="1"/>
      <p:bldP spid="58" grpId="0"/>
      <p:bldP spid="94" grpId="0" animBg="1"/>
      <p:bldP spid="94" grpId="1" animBg="1"/>
      <p:bldP spid="94" grpId="2" animBg="1"/>
      <p:bldP spid="94" grpId="3" animBg="1"/>
      <p:bldP spid="94" grpId="4" animBg="1"/>
      <p:bldP spid="94" grpId="5" animBg="1"/>
      <p:bldP spid="96" grpId="0" animBg="1"/>
      <p:bldP spid="96" grpId="1" animBg="1"/>
      <p:bldP spid="96" grpId="2" animBg="1"/>
      <p:bldP spid="96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81200" y="620713"/>
            <a:ext cx="5184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Запись цикла с предусловием </a:t>
            </a:r>
            <a:endParaRPr lang="en-US" sz="2400" dirty="0" smtClean="0">
              <a:solidFill>
                <a:srgbClr val="E7E6E6">
                  <a:lumMod val="25000"/>
                </a:srgbClr>
              </a:solidFill>
              <a:latin typeface="Roboto Slab"/>
            </a:endParaRP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в языке </a:t>
            </a:r>
            <a:r>
              <a:rPr lang="en-US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Pascal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0404" y="1504707"/>
            <a:ext cx="25580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while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begin</a:t>
            </a:r>
          </a:p>
          <a:p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 &lt;</a:t>
            </a:r>
            <a:r>
              <a:rPr lang="ru-RU" sz="2000" dirty="0" smtClean="0">
                <a:solidFill>
                  <a:prstClr val="black"/>
                </a:solidFill>
              </a:rPr>
              <a:t>оператор 1</a:t>
            </a:r>
            <a:r>
              <a:rPr lang="en-US" sz="2000" dirty="0" smtClean="0">
                <a:solidFill>
                  <a:prstClr val="black"/>
                </a:solidFill>
              </a:rPr>
              <a:t>&gt;;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  &lt;</a:t>
            </a:r>
            <a:r>
              <a:rPr lang="ru-RU" sz="2000" dirty="0">
                <a:solidFill>
                  <a:prstClr val="black"/>
                </a:solidFill>
              </a:rPr>
              <a:t>оператор </a:t>
            </a:r>
            <a:r>
              <a:rPr lang="en-US" sz="2000" dirty="0" smtClean="0">
                <a:solidFill>
                  <a:prstClr val="black"/>
                </a:solidFill>
              </a:rPr>
              <a:t>2&gt;;</a:t>
            </a:r>
          </a:p>
          <a:p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 …</a:t>
            </a:r>
          </a:p>
          <a:p>
            <a:r>
              <a:rPr lang="en-US" sz="2000" dirty="0">
                <a:solidFill>
                  <a:srgbClr val="C00000"/>
                </a:solidFill>
              </a:rPr>
              <a:t>e</a:t>
            </a:r>
            <a:r>
              <a:rPr lang="en-US" sz="2000" dirty="0" smtClean="0">
                <a:solidFill>
                  <a:srgbClr val="C00000"/>
                </a:solidFill>
              </a:rPr>
              <a:t>nd</a:t>
            </a:r>
            <a:r>
              <a:rPr lang="ru-RU" sz="2000" dirty="0" smtClean="0">
                <a:solidFill>
                  <a:prstClr val="black"/>
                </a:solidFill>
              </a:rPr>
              <a:t>;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30404" y="3585713"/>
            <a:ext cx="25580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w</a:t>
            </a:r>
            <a:r>
              <a:rPr lang="en-US" sz="2000" dirty="0" smtClean="0">
                <a:solidFill>
                  <a:srgbClr val="C00000"/>
                </a:solidFill>
              </a:rPr>
              <a:t>hile</a:t>
            </a:r>
            <a:r>
              <a:rPr lang="en-US" sz="2000" dirty="0" smtClean="0">
                <a:solidFill>
                  <a:prstClr val="black"/>
                </a:solidFill>
              </a:rPr>
              <a:t> &lt;</a:t>
            </a:r>
            <a:r>
              <a:rPr lang="ru-RU" sz="2000" dirty="0" smtClean="0">
                <a:solidFill>
                  <a:prstClr val="black"/>
                </a:solidFill>
              </a:rPr>
              <a:t>условие</a:t>
            </a:r>
            <a:r>
              <a:rPr lang="en-US" sz="2000" dirty="0" smtClean="0">
                <a:solidFill>
                  <a:prstClr val="black"/>
                </a:solidFill>
              </a:rPr>
              <a:t>&gt;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do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  &lt;</a:t>
            </a:r>
            <a:r>
              <a:rPr lang="ru-RU" sz="2000" dirty="0" smtClean="0">
                <a:solidFill>
                  <a:prstClr val="black"/>
                </a:solidFill>
              </a:rPr>
              <a:t>оператор </a:t>
            </a:r>
            <a:r>
              <a:rPr lang="en-US" sz="2000" dirty="0" smtClean="0">
                <a:solidFill>
                  <a:prstClr val="black"/>
                </a:solidFill>
              </a:rPr>
              <a:t>3&gt;;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6765" y="1504820"/>
            <a:ext cx="15488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&lt;</a:t>
            </a:r>
            <a:r>
              <a:rPr lang="ru-RU" sz="2000" dirty="0">
                <a:solidFill>
                  <a:prstClr val="black"/>
                </a:solidFill>
              </a:rPr>
              <a:t>условие</a:t>
            </a:r>
            <a:r>
              <a:rPr lang="en-US" sz="2000" dirty="0">
                <a:solidFill>
                  <a:prstClr val="black"/>
                </a:solidFill>
              </a:rPr>
              <a:t>&gt;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8237" y="1502529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do</a:t>
            </a:r>
          </a:p>
        </p:txBody>
      </p:sp>
      <p:sp>
        <p:nvSpPr>
          <p:cNvPr id="13" name="Левая фигурная скобка 12"/>
          <p:cNvSpPr/>
          <p:nvPr/>
        </p:nvSpPr>
        <p:spPr>
          <a:xfrm>
            <a:off x="1595249" y="1902639"/>
            <a:ext cx="300941" cy="1407720"/>
          </a:xfrm>
          <a:prstGeom prst="leftBrace">
            <a:avLst>
              <a:gd name="adj1" fmla="val 19871"/>
              <a:gd name="adj2" fmla="val 50000"/>
            </a:avLst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3120" y="2331153"/>
            <a:ext cx="1028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Тело цикла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09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/>
      <p:bldP spid="11" grpId="0"/>
      <p:bldP spid="13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8042" y="273348"/>
            <a:ext cx="1281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Задача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1579" y="867832"/>
            <a:ext cx="53574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Написать </a:t>
            </a:r>
            <a:r>
              <a:rPr lang="ru-RU" sz="1600" dirty="0">
                <a:solidFill>
                  <a:prstClr val="black"/>
                </a:solidFill>
              </a:rPr>
              <a:t>программу </a:t>
            </a:r>
            <a:r>
              <a:rPr lang="ru-RU" sz="1600" dirty="0" smtClean="0">
                <a:solidFill>
                  <a:prstClr val="black"/>
                </a:solidFill>
              </a:rPr>
              <a:t>вычисления </a:t>
            </a:r>
            <a:r>
              <a:rPr lang="ru-RU" sz="1600" dirty="0">
                <a:solidFill>
                  <a:prstClr val="black"/>
                </a:solidFill>
              </a:rPr>
              <a:t>наибольшего </a:t>
            </a:r>
            <a:endParaRPr lang="ru-RU" sz="1600" dirty="0" smtClean="0">
              <a:solidFill>
                <a:prstClr val="black"/>
              </a:solidFill>
            </a:endParaRPr>
          </a:p>
          <a:p>
            <a:r>
              <a:rPr lang="ru-RU" sz="1600" dirty="0" smtClean="0">
                <a:solidFill>
                  <a:prstClr val="black"/>
                </a:solidFill>
              </a:rPr>
              <a:t>общего делителя </a:t>
            </a:r>
            <a:r>
              <a:rPr lang="ru-RU" sz="1600" dirty="0">
                <a:solidFill>
                  <a:prstClr val="black"/>
                </a:solidFill>
              </a:rPr>
              <a:t>двух целых положительных чисел </a:t>
            </a:r>
            <a:endParaRPr lang="ru-RU" sz="1600" dirty="0" smtClean="0">
              <a:solidFill>
                <a:prstClr val="black"/>
              </a:solidFill>
            </a:endParaRPr>
          </a:p>
          <a:p>
            <a:r>
              <a:rPr lang="ru-RU" sz="1600" dirty="0" smtClean="0">
                <a:solidFill>
                  <a:prstClr val="black"/>
                </a:solidFill>
              </a:rPr>
              <a:t>по алгоритму </a:t>
            </a:r>
            <a:r>
              <a:rPr lang="ru-RU" sz="1600" dirty="0">
                <a:solidFill>
                  <a:prstClr val="black"/>
                </a:solidFill>
              </a:rPr>
              <a:t>Эвклида.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7247" y="2911898"/>
            <a:ext cx="8290828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  <a:ea typeface="Calibri" panose="020F0502020204030204" pitchFamily="34" charset="0"/>
              </a:rPr>
              <a:t>Наибольший общий делитель</a:t>
            </a:r>
            <a:r>
              <a:rPr lang="ru-RU" sz="1600" dirty="0" smtClean="0">
                <a:solidFill>
                  <a:prstClr val="black"/>
                </a:solidFill>
                <a:ea typeface="Calibri" panose="020F0502020204030204" pitchFamily="34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ea typeface="Calibri" panose="020F0502020204030204" pitchFamily="34" charset="0"/>
              </a:rPr>
              <a:t>двух чисел </a:t>
            </a:r>
            <a:r>
              <a:rPr lang="ru-RU" sz="1600" dirty="0" smtClean="0">
                <a:solidFill>
                  <a:prstClr val="black"/>
                </a:solidFill>
                <a:ea typeface="Calibri" panose="020F0502020204030204" pitchFamily="34" charset="0"/>
              </a:rPr>
              <a:t>– это наибольшее </a:t>
            </a:r>
            <a:r>
              <a:rPr lang="ru-RU" sz="1600" dirty="0">
                <a:solidFill>
                  <a:prstClr val="black"/>
                </a:solidFill>
                <a:ea typeface="Calibri" panose="020F0502020204030204" pitchFamily="34" charset="0"/>
              </a:rPr>
              <a:t>число, на которое </a:t>
            </a:r>
            <a:endParaRPr lang="ru-RU" sz="1600" dirty="0" smtClean="0">
              <a:solidFill>
                <a:prstClr val="black"/>
              </a:solidFill>
              <a:ea typeface="Calibri" panose="020F0502020204030204" pitchFamily="34" charset="0"/>
            </a:endParaRPr>
          </a:p>
          <a:p>
            <a:r>
              <a:rPr lang="ru-RU" sz="1600" dirty="0" smtClean="0">
                <a:solidFill>
                  <a:prstClr val="black"/>
                </a:solidFill>
                <a:ea typeface="Calibri" panose="020F0502020204030204" pitchFamily="34" charset="0"/>
              </a:rPr>
              <a:t>без </a:t>
            </a:r>
            <a:r>
              <a:rPr lang="ru-RU" sz="1600" dirty="0">
                <a:solidFill>
                  <a:prstClr val="black"/>
                </a:solidFill>
                <a:ea typeface="Calibri" panose="020F0502020204030204" pitchFamily="34" charset="0"/>
              </a:rPr>
              <a:t>остатка делятся оба </a:t>
            </a:r>
            <a:r>
              <a:rPr lang="ru-RU" sz="1600" dirty="0" smtClean="0">
                <a:solidFill>
                  <a:prstClr val="black"/>
                </a:solidFill>
                <a:ea typeface="Calibri" panose="020F0502020204030204" pitchFamily="34" charset="0"/>
              </a:rPr>
              <a:t>числа.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Словесное описание алгоритма Эвклида</a:t>
            </a:r>
          </a:p>
          <a:p>
            <a:pPr algn="ctr"/>
            <a:endParaRPr lang="ru-RU" sz="500" b="1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Пока числа не равны </a:t>
            </a:r>
            <a:r>
              <a:rPr lang="ru-RU" sz="1600" dirty="0" smtClean="0">
                <a:solidFill>
                  <a:prstClr val="black"/>
                </a:solidFill>
              </a:rPr>
              <a:t>между собой </a:t>
            </a:r>
            <a:r>
              <a:rPr lang="ru-RU" sz="1600" dirty="0">
                <a:solidFill>
                  <a:prstClr val="black"/>
                </a:solidFill>
              </a:rPr>
              <a:t>– наибольшее из них заменяется </a:t>
            </a:r>
            <a:r>
              <a:rPr lang="ru-RU" sz="1600" dirty="0" smtClean="0">
                <a:solidFill>
                  <a:prstClr val="black"/>
                </a:solidFill>
              </a:rPr>
              <a:t>разностью </a:t>
            </a:r>
          </a:p>
          <a:p>
            <a:r>
              <a:rPr lang="ru-RU" sz="1600" dirty="0" smtClean="0">
                <a:solidFill>
                  <a:prstClr val="black"/>
                </a:solidFill>
              </a:rPr>
              <a:t>его самого </a:t>
            </a:r>
            <a:r>
              <a:rPr lang="ru-RU" sz="1600" dirty="0">
                <a:solidFill>
                  <a:prstClr val="black"/>
                </a:solidFill>
              </a:rPr>
              <a:t>и</a:t>
            </a:r>
            <a:r>
              <a:rPr lang="ru-RU" sz="1600" dirty="0" smtClean="0">
                <a:solidFill>
                  <a:prstClr val="black"/>
                </a:solidFill>
              </a:rPr>
              <a:t> наименьшего числа. После </a:t>
            </a:r>
            <a:r>
              <a:rPr lang="ru-RU" sz="1600" dirty="0">
                <a:solidFill>
                  <a:prstClr val="black"/>
                </a:solidFill>
              </a:rPr>
              <a:t>чего </a:t>
            </a:r>
            <a:r>
              <a:rPr lang="ru-RU" sz="1600" dirty="0" smtClean="0">
                <a:solidFill>
                  <a:prstClr val="black"/>
                </a:solidFill>
              </a:rPr>
              <a:t>выводится любое из них.</a:t>
            </a:r>
            <a:endParaRPr lang="ru-RU" sz="1600" b="1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4" b="892"/>
          <a:stretch/>
        </p:blipFill>
        <p:spPr>
          <a:xfrm>
            <a:off x="3866502" y="1948082"/>
            <a:ext cx="1352613" cy="190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96872" y="4022626"/>
            <a:ext cx="1163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prstClr val="black"/>
                </a:solidFill>
              </a:rPr>
              <a:t>Эвклид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42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61331" y="273348"/>
            <a:ext cx="4024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Блок-схема алгоритма: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31" name="Блок-схема: знак завершения 30"/>
          <p:cNvSpPr/>
          <p:nvPr/>
        </p:nvSpPr>
        <p:spPr>
          <a:xfrm>
            <a:off x="3894936" y="978009"/>
            <a:ext cx="1383406" cy="381000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Начало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Блок-схема: данные 31"/>
          <p:cNvSpPr/>
          <p:nvPr/>
        </p:nvSpPr>
        <p:spPr>
          <a:xfrm>
            <a:off x="4027127" y="1516933"/>
            <a:ext cx="1119024" cy="322695"/>
          </a:xfrm>
          <a:prstGeom prst="flowChartInputOutpu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a, b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33" name="Прямая со стрелкой 32"/>
          <p:cNvCxnSpPr>
            <a:stCxn id="31" idx="2"/>
            <a:endCxn id="32" idx="1"/>
          </p:cNvCxnSpPr>
          <p:nvPr/>
        </p:nvCxnSpPr>
        <p:spPr>
          <a:xfrm>
            <a:off x="4586639" y="1359009"/>
            <a:ext cx="0" cy="15792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Блок-схема: решение 38"/>
          <p:cNvSpPr/>
          <p:nvPr/>
        </p:nvSpPr>
        <p:spPr>
          <a:xfrm>
            <a:off x="3894936" y="2104686"/>
            <a:ext cx="1383406" cy="350183"/>
          </a:xfrm>
          <a:prstGeom prst="flowChartDecision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a </a:t>
            </a:r>
            <a:r>
              <a:rPr lang="en-US" sz="1400" dirty="0">
                <a:solidFill>
                  <a:prstClr val="black"/>
                </a:solidFill>
              </a:rPr>
              <a:t>≠</a:t>
            </a:r>
            <a:r>
              <a:rPr lang="en-US" sz="1400" dirty="0" smtClean="0">
                <a:solidFill>
                  <a:prstClr val="black"/>
                </a:solidFill>
              </a:rPr>
              <a:t> b</a:t>
            </a:r>
            <a:endParaRPr lang="ru-RU" sz="1100" dirty="0">
              <a:solidFill>
                <a:prstClr val="black"/>
              </a:solidFill>
            </a:endParaRPr>
          </a:p>
        </p:txBody>
      </p:sp>
      <p:cxnSp>
        <p:nvCxnSpPr>
          <p:cNvPr id="41" name="Прямая со стрелкой 40"/>
          <p:cNvCxnSpPr>
            <a:stCxn id="32" idx="4"/>
            <a:endCxn id="39" idx="0"/>
          </p:cNvCxnSpPr>
          <p:nvPr/>
        </p:nvCxnSpPr>
        <p:spPr>
          <a:xfrm>
            <a:off x="4586639" y="1839628"/>
            <a:ext cx="0" cy="26505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Блок-схема: решение 43"/>
          <p:cNvSpPr/>
          <p:nvPr/>
        </p:nvSpPr>
        <p:spPr>
          <a:xfrm>
            <a:off x="3896379" y="2641896"/>
            <a:ext cx="1383406" cy="350183"/>
          </a:xfrm>
          <a:prstGeom prst="flowChartDecision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a &gt; b</a:t>
            </a:r>
            <a:endParaRPr lang="ru-RU" sz="1100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11525" y="3059641"/>
            <a:ext cx="734319" cy="3762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a:=a–b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096456" y="3064173"/>
            <a:ext cx="734319" cy="3762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b:=b–a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2" name="Блок-схема: данные 51"/>
          <p:cNvSpPr/>
          <p:nvPr/>
        </p:nvSpPr>
        <p:spPr>
          <a:xfrm>
            <a:off x="4205239" y="3909854"/>
            <a:ext cx="737107" cy="322695"/>
          </a:xfrm>
          <a:prstGeom prst="flowChartInputOutpu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a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54" name="Блок-схема: знак завершения 53"/>
          <p:cNvSpPr/>
          <p:nvPr/>
        </p:nvSpPr>
        <p:spPr>
          <a:xfrm>
            <a:off x="3894936" y="4386263"/>
            <a:ext cx="1383406" cy="381000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Конец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55" name="Прямая со стрелкой 54"/>
          <p:cNvCxnSpPr>
            <a:stCxn id="39" idx="2"/>
            <a:endCxn id="44" idx="0"/>
          </p:cNvCxnSpPr>
          <p:nvPr/>
        </p:nvCxnSpPr>
        <p:spPr>
          <a:xfrm>
            <a:off x="4586639" y="2454869"/>
            <a:ext cx="1443" cy="187027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44" idx="1"/>
          </p:cNvCxnSpPr>
          <p:nvPr/>
        </p:nvCxnSpPr>
        <p:spPr>
          <a:xfrm flipH="1" flipV="1">
            <a:off x="3678684" y="2816987"/>
            <a:ext cx="217695" cy="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H="1" flipV="1">
            <a:off x="5261830" y="2816987"/>
            <a:ext cx="206288" cy="3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11" idx="0"/>
          </p:cNvCxnSpPr>
          <p:nvPr/>
        </p:nvCxnSpPr>
        <p:spPr>
          <a:xfrm>
            <a:off x="3678684" y="2816987"/>
            <a:ext cx="1" cy="24265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5464642" y="2816987"/>
            <a:ext cx="1" cy="24265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11" idx="2"/>
          </p:cNvCxnSpPr>
          <p:nvPr/>
        </p:nvCxnSpPr>
        <p:spPr>
          <a:xfrm flipH="1">
            <a:off x="3678684" y="3435878"/>
            <a:ext cx="1" cy="8361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5463615" y="3444942"/>
            <a:ext cx="1" cy="8361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678684" y="3519488"/>
            <a:ext cx="1784931" cy="90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4585918" y="3528552"/>
            <a:ext cx="722" cy="12269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H="1">
            <a:off x="3133725" y="3651250"/>
            <a:ext cx="1452914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flipV="1">
            <a:off x="3133725" y="1928813"/>
            <a:ext cx="0" cy="172243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3133725" y="1928813"/>
            <a:ext cx="1452914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>
            <a:stCxn id="39" idx="3"/>
          </p:cNvCxnSpPr>
          <p:nvPr/>
        </p:nvCxnSpPr>
        <p:spPr>
          <a:xfrm flipV="1">
            <a:off x="5278342" y="2279777"/>
            <a:ext cx="735108" cy="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6013450" y="2279777"/>
            <a:ext cx="0" cy="1466723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 flipH="1">
            <a:off x="4571149" y="3752850"/>
            <a:ext cx="1442301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>
            <a:endCxn id="52" idx="1"/>
          </p:cNvCxnSpPr>
          <p:nvPr/>
        </p:nvCxnSpPr>
        <p:spPr>
          <a:xfrm>
            <a:off x="4571149" y="3746500"/>
            <a:ext cx="2644" cy="16335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 стрелкой 109"/>
          <p:cNvCxnSpPr/>
          <p:nvPr/>
        </p:nvCxnSpPr>
        <p:spPr>
          <a:xfrm>
            <a:off x="4585918" y="4234598"/>
            <a:ext cx="2644" cy="16335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182020" y="2396631"/>
            <a:ext cx="478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Да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552803" y="2571000"/>
            <a:ext cx="478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Да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119092" y="2569998"/>
            <a:ext cx="509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Нет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199693" y="2024357"/>
            <a:ext cx="509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Нет</a:t>
            </a:r>
            <a:endParaRPr lang="ru-R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50"/>
                            </p:stCondLst>
                            <p:childTnLst>
                              <p:par>
                                <p:cTn id="8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7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5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 animBg="1"/>
      <p:bldP spid="32" grpId="0" animBg="1"/>
      <p:bldP spid="39" grpId="0" animBg="1"/>
      <p:bldP spid="44" grpId="0" animBg="1"/>
      <p:bldP spid="11" grpId="0" animBg="1"/>
      <p:bldP spid="46" grpId="0" animBg="1"/>
      <p:bldP spid="52" grpId="0" animBg="1"/>
      <p:bldP spid="54" grpId="0" animBg="1"/>
      <p:bldP spid="111" grpId="0"/>
      <p:bldP spid="112" grpId="0"/>
      <p:bldP spid="113" grpId="0"/>
      <p:bldP spid="114" grpId="0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ideouroki_fonts2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ideouroki_fonts2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</TotalTime>
  <Words>631</Words>
  <Application>Microsoft Office PowerPoint</Application>
  <PresentationFormat>Экран (16:9)</PresentationFormat>
  <Paragraphs>223</Paragraphs>
  <Slides>21</Slides>
  <Notes>8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Open Sans</vt:lpstr>
      <vt:lpstr>Roboto Slab</vt:lpstr>
      <vt:lpstr>Times New Roman</vt:lpstr>
      <vt:lpstr>Wingdings</vt:lpstr>
      <vt:lpstr>1_Тема Office</vt:lpstr>
      <vt:lpstr>Тема Office</vt:lpstr>
      <vt:lpstr>Презентация PowerPoint</vt:lpstr>
      <vt:lpstr>Презентация PowerPoint</vt:lpstr>
      <vt:lpstr>Поменяйтесь работами, проверьте работу и поставьте оценку своему товарищу: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Найдите кота среди 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Д.З.§3.5.1, 3.5.2 № 2, 6, 7.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home</cp:lastModifiedBy>
  <cp:revision>30</cp:revision>
  <cp:lastPrinted>2018-04-18T09:17:14Z</cp:lastPrinted>
  <dcterms:created xsi:type="dcterms:W3CDTF">2016-04-27T17:51:29Z</dcterms:created>
  <dcterms:modified xsi:type="dcterms:W3CDTF">2019-05-05T14:46:23Z</dcterms:modified>
</cp:coreProperties>
</file>