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92" r:id="rId3"/>
    <p:sldId id="261" r:id="rId4"/>
    <p:sldId id="294" r:id="rId5"/>
    <p:sldId id="295" r:id="rId6"/>
    <p:sldId id="296" r:id="rId7"/>
    <p:sldId id="297" r:id="rId8"/>
    <p:sldId id="298" r:id="rId9"/>
    <p:sldId id="29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FF"/>
    <a:srgbClr val="FF0066"/>
    <a:srgbClr val="9900CC"/>
    <a:srgbClr val="0000FF"/>
    <a:srgbClr val="66FF33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2" d="100"/>
          <a:sy n="62" d="100"/>
        </p:scale>
        <p:origin x="-15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02A6051-CD6C-4E6B-A7A3-ECBD0D0E3725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8810D79-EB31-4610-BC40-9E14DAF07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7E50E0-78C6-4A63-A44B-3FC348EDD8C6}" type="slidenum">
              <a:rPr lang="ru-RU" smtClean="0">
                <a:latin typeface="Arial" charset="0"/>
              </a:rPr>
              <a:pPr/>
              <a:t>8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924E5-D65A-4CF7-A477-64F52C0607F8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915A1-8C3D-4DAF-BE5B-3E06BAA79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C6B54-6429-41A5-9969-B4DF35897C73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56520-2135-4476-9424-4AFB643B2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40EE7-82AC-4DAE-AB5D-5AF4E0CEA637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CBA4E-2852-404B-8FE1-54516EB2F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AF54-2030-4849-8C6A-42CB27130214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F22C5-4DE1-4903-850E-1E7F6F26C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09F12-E19C-496A-8696-ABBDA005873C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53BC-207F-4C34-875F-830C7FBCF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B0A34-E874-4AC6-8DEE-D97D7C6CCB89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07EE3-45DB-4188-BA25-29A12D045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E8DC-AD2A-4954-AE15-886064D345C8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9386E-F3F7-4841-9F91-78C613A41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DE5E8-2119-45E0-86B4-5E6BEDE82C00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F16D5-0E64-4FD9-8AFA-709F7C646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7CCC8-7FB9-489E-A0C6-AB035C2351D5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3D2B8-8466-419A-9C36-620371317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721E5-81D2-48D2-91F0-A5E9175AA960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2B42-D916-4BDF-BA88-D819B9CE1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DF7C2-7AF8-47EA-AB29-7507E6054D61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53535-6CC3-492D-B06D-FE284C1A3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29260-7977-43FC-A4DF-4C223DF91B76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0D16D0-7850-4BEE-BAE4-518587CCD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1" r:id="rId4"/>
    <p:sldLayoutId id="2147483857" r:id="rId5"/>
    <p:sldLayoutId id="2147483852" r:id="rId6"/>
    <p:sldLayoutId id="2147483858" r:id="rId7"/>
    <p:sldLayoutId id="2147483859" r:id="rId8"/>
    <p:sldLayoutId id="2147483860" r:id="rId9"/>
    <p:sldLayoutId id="2147483853" r:id="rId10"/>
    <p:sldLayoutId id="21474838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3.bp.blogspot.com/-SYpy-RtQo7c/VFm-RMyeDbI/AAAAAAAAazY/l03O6_fwevI/s1600/32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285992"/>
            <a:ext cx="8572560" cy="1470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tabLst>
                <a:tab pos="1792288" algn="l"/>
              </a:tabLst>
              <a:defRPr/>
            </a:pPr>
            <a:r>
              <a:rPr lang="ru-RU" sz="4400" b="1" dirty="0" smtClean="0">
                <a:latin typeface="Century Schoolbook" pitchFamily="18" charset="0"/>
              </a:rPr>
              <a:t>Уютная домашняя обувь: тапочки, сапожки</a:t>
            </a:r>
            <a:endParaRPr lang="ru-RU" sz="4400" b="1" dirty="0">
              <a:solidFill>
                <a:srgbClr val="6600FF"/>
              </a:solidFill>
              <a:latin typeface="Century Schoolbook" pitchFamily="18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07950" y="-107950"/>
            <a:ext cx="8786813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800" b="1">
                <a:solidFill>
                  <a:srgbClr val="0000FF"/>
                </a:solidFill>
                <a:latin typeface="Century Schoolbook" pitchFamily="18" charset="0"/>
              </a:rPr>
              <a:t>Актуальность </a:t>
            </a:r>
          </a:p>
          <a:p>
            <a:pPr indent="457200" algn="just"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Вязание крючком позволяет выразить свою индивидуальность. Вязаные изделия наиболее стабильны даже в русле капризной моды и могут подолгу украшать интерьер и гардероб</a:t>
            </a:r>
            <a:r>
              <a:rPr lang="ru-RU"/>
              <a:t>.</a:t>
            </a:r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323850" y="2598738"/>
            <a:ext cx="8572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</a:p>
          <a:p>
            <a:pPr indent="45085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уютной домашней обуви: тапочек,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сапожек.</a:t>
            </a: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323850" y="3429000"/>
            <a:ext cx="850106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400" b="1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вязания крючком;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видов крючков и пряжи, техники вязания;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Приобретение материалов и инструментов;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и презентация изделий.</a:t>
            </a:r>
          </a:p>
          <a:p>
            <a:pPr indent="450850" eaLnBrk="0" hangingPunct="0">
              <a:lnSpc>
                <a:spcPct val="150000"/>
              </a:lnSpc>
              <a:buFontTx/>
              <a:buChar char="•"/>
            </a:pP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214313" y="-68263"/>
            <a:ext cx="9144000" cy="279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>
              <a:lnSpc>
                <a:spcPct val="150000"/>
              </a:lnSpc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и анализ литературы;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Апробация знаний в практической деятельности;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Опрос и статистический анализ;</a:t>
            </a:r>
          </a:p>
          <a:p>
            <a:pPr indent="4508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Математический расчет изделия и сравнительный анализ.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323850" y="2819400"/>
            <a:ext cx="8280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>
              <a:lnSpc>
                <a:spcPct val="150000"/>
              </a:lnSpc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исследования: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вязание крючком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тапочки и сапожки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468313" y="3898900"/>
            <a:ext cx="83581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>
              <a:lnSpc>
                <a:spcPct val="150000"/>
              </a:lnSpc>
              <a:tabLst>
                <a:tab pos="539750" algn="l"/>
              </a:tabLst>
            </a:pPr>
            <a:r>
              <a:rPr lang="ru-RU" sz="2400" b="1">
                <a:solidFill>
                  <a:srgbClr val="99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</a:t>
            </a:r>
            <a:endParaRPr lang="ru-RU" sz="2400">
              <a:solidFill>
                <a:srgbClr val="99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>
              <a:lnSpc>
                <a:spcPct val="150000"/>
              </a:lnSpc>
              <a:tabLst>
                <a:tab pos="539750" algn="l"/>
              </a:tabLst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 ли связать крючком тапочки и сапожки из пряжи, чтоб они  были удобными, практичными и экономичными.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44450"/>
          <a:ext cx="8713787" cy="6720840"/>
        </p:xfrm>
        <a:graphic>
          <a:graphicData uri="http://schemas.openxmlformats.org/drawingml/2006/table">
            <a:tbl>
              <a:tblPr/>
              <a:tblGrid>
                <a:gridCol w="415925"/>
                <a:gridCol w="1373187"/>
                <a:gridCol w="3470275"/>
                <a:gridCol w="3454400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цвета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Гармонирующие цвета и оттенки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гармонирующие цвета и оттенки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Зеленый, синий, синевато-зеленый, золотисто-серый, серый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Фиолетовый, коричневый, кирпичный, каштановый, красновато-желтый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Бордо, коричневый, серый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Синий, красный, каштановый, сиреневый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Оранжевый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Небесно-голубой, зеленый, фиолетовый, лиловый, коричневый, белый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Коричневый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Беж, синий с зеленоватым оттенком, серый, золотистый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Бордо, каштановый, сиреневый, розовый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Желтый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Зеленый, коричневый, золотистый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Бордо, розовый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Голубой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Красный, коричневый, синий, оранжевый, светло-фиолетовый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Бордо, темно-фиолетовый, сиреневый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Красный, серый, золотистый, бордо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Зеленый, сиреневый, розовый, коричневый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85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Фиолетовый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Золотистый, желтый, оранжевый, светло-зеленый, зеленый травяной, цвет морской волны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Красный, кирпичный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Сиреневый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Серый, каштановый, светло-фиолетовый, зеленый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Синий, кирпичный, красный, бордо, золотистый, розовый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Бордо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Зеленый, сине-зеленый, серый, розовый, синий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Сиреневый, каштановый, красный, золотистый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Черный, зеленый, красный, синий, розовый, желтый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Коричневый, бежевый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9077" marR="390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6" descr="Описание: http://svjazhisama.ru/image/foto/study/kruchek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7" descr="Описание: http://svjazhisama.ru/image/foto/study/kruchek/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349500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9" name="Rectangle 13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6390" name="Прямоугольник 15"/>
          <p:cNvSpPr>
            <a:spLocks noChangeArrowheads="1"/>
          </p:cNvSpPr>
          <p:nvPr/>
        </p:nvSpPr>
        <p:spPr bwMode="auto">
          <a:xfrm>
            <a:off x="250825" y="260350"/>
            <a:ext cx="2001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Воздушная петля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91" name="Прямоугольник 16"/>
          <p:cNvSpPr>
            <a:spLocks noChangeArrowheads="1"/>
          </p:cNvSpPr>
          <p:nvPr/>
        </p:nvSpPr>
        <p:spPr bwMode="auto">
          <a:xfrm>
            <a:off x="250825" y="1773238"/>
            <a:ext cx="2181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Соединительный столбик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92" name="Прямоугольник 17"/>
          <p:cNvSpPr>
            <a:spLocks noChangeArrowheads="1"/>
          </p:cNvSpPr>
          <p:nvPr/>
        </p:nvSpPr>
        <p:spPr bwMode="auto">
          <a:xfrm>
            <a:off x="179388" y="3429000"/>
            <a:ext cx="231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Столбик без накида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3" name="Рисунок 8" descr="Описание: http://svjazhisama.ru/image/foto/study/kruchek/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933825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Прямоугольник 19"/>
          <p:cNvSpPr>
            <a:spLocks noChangeArrowheads="1"/>
          </p:cNvSpPr>
          <p:nvPr/>
        </p:nvSpPr>
        <p:spPr bwMode="auto">
          <a:xfrm>
            <a:off x="179388" y="5013325"/>
            <a:ext cx="2200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Столбик с накидом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5" name="Рисунок 10" descr="Описание: http://svjazhisama.ru/image/foto/study/kruchek/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5589588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Прямоугольник 21"/>
          <p:cNvSpPr>
            <a:spLocks noChangeArrowheads="1"/>
          </p:cNvSpPr>
          <p:nvPr/>
        </p:nvSpPr>
        <p:spPr bwMode="auto">
          <a:xfrm>
            <a:off x="2700338" y="260350"/>
            <a:ext cx="3024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Столбик с двумя накидами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7" name="Рисунок 11" descr="Описание: http://svjazhisama.ru/image/foto/study/kruchek/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9475" y="765175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Прямоугольник 23"/>
          <p:cNvSpPr>
            <a:spLocks noChangeArrowheads="1"/>
          </p:cNvSpPr>
          <p:nvPr/>
        </p:nvSpPr>
        <p:spPr bwMode="auto">
          <a:xfrm>
            <a:off x="6516688" y="1700213"/>
            <a:ext cx="208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Столбик с тремя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 и более накидами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9" name="Picture 17" descr="Описание: http://svjazhisama.ru/image/foto/study/kruchek/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2420938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0" name="Прямоугольник 25"/>
          <p:cNvSpPr>
            <a:spLocks noChangeArrowheads="1"/>
          </p:cNvSpPr>
          <p:nvPr/>
        </p:nvSpPr>
        <p:spPr bwMode="auto">
          <a:xfrm>
            <a:off x="2555875" y="1773238"/>
            <a:ext cx="3879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Два и более столбика в одной петле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401" name="Picture 18" descr="Описание: http://svjazhisama.ru/image/foto/study/kruchek/1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8038" y="2349500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2" name="Прямоугольник 27"/>
          <p:cNvSpPr>
            <a:spLocks noChangeArrowheads="1"/>
          </p:cNvSpPr>
          <p:nvPr/>
        </p:nvSpPr>
        <p:spPr bwMode="auto">
          <a:xfrm>
            <a:off x="5795963" y="260350"/>
            <a:ext cx="3140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Столбики связанные вместе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403" name="Picture 19" descr="Описание: http://svjazhisama.ru/image/foto/study/kruchek/1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00788" y="620713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4356100" y="3644900"/>
            <a:ext cx="2282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Рельефный столбик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405" name="Picture 21" descr="Описание: http://svjazhisama.ru/image/foto/study/kruchek/1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00338" y="4581525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2" descr="Описание: http://svjazhisama.ru/image/foto/study/kruchek/1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87900" y="4581525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Рисунок 12" descr="Описание: http://svjazhisama.ru/image/foto/study/kruchek/1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19925" y="4581525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521498220_1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71546"/>
            <a:ext cx="2071702" cy="207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12" name="Picture 5" descr="1125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142984"/>
            <a:ext cx="239272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643314"/>
            <a:ext cx="3714744" cy="242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http://i.ytimg.com/vi/_QlR1qsDJxw/sddefaul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429000"/>
            <a:ext cx="2567010" cy="273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436" name="Picture 3" descr="http://3.bp.blogspot.com/-SYpy-RtQo7c/VFm-RMyeDbI/AAAAAAAAazY/l03O6_fwevI/s1600/32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635375" y="260350"/>
            <a:ext cx="525303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" descr="http://3.bp.blogspot.com/-SYpy-RtQo7c/VFm-RMyeDbI/AAAAAAAAazY/l03O6_fwevI/s1600/32.jpg"/>
          <p:cNvPicPr>
            <a:picLocks noChangeAspect="1" noChangeArrowheads="1"/>
          </p:cNvPicPr>
          <p:nvPr/>
        </p:nvPicPr>
        <p:blipFill>
          <a:blip r:embed="rId4" r:link="rId3"/>
          <a:srcRect/>
          <a:stretch>
            <a:fillRect/>
          </a:stretch>
        </p:blipFill>
        <p:spPr bwMode="auto">
          <a:xfrm>
            <a:off x="179388" y="1411288"/>
            <a:ext cx="38925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0" y="0"/>
            <a:ext cx="889317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 eaLnBrk="0" hangingPunct="0">
              <a:lnSpc>
                <a:spcPct val="150000"/>
              </a:lnSpc>
              <a:tabLst>
                <a:tab pos="2970213" algn="ctr"/>
              </a:tabLst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Изделие было изготовлено за 14 часов работы. </a:t>
            </a:r>
          </a:p>
          <a:p>
            <a:pPr indent="450850" algn="ctr" eaLnBrk="0" hangingPunct="0">
              <a:lnSpc>
                <a:spcPct val="150000"/>
              </a:lnSpc>
              <a:tabLst>
                <a:tab pos="2970213" algn="ctr"/>
              </a:tabLst>
            </a:pP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интернет-магазинах тапочки, сапожки стоят от 600 до 1500 рублей, а я затратила всего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160 рублей,  получается, что я сэкономила минимум 440 рублей.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4463" y="2420938"/>
          <a:ext cx="8891587" cy="321945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  <a:gridCol w="2224087"/>
                <a:gridCol w="2222500"/>
              </a:tblGrid>
              <a:tr h="95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материала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 за единицу измерения, руб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 материала на изделие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 на материал, руб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Пряжа (50гр)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гр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руб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Крючок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руб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Стелька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руб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 руб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47625" marB="476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5" descr="E:\фотки\DSC01916.JPG"/>
          <p:cNvPicPr>
            <a:picLocks noChangeAspect="1" noChangeArrowheads="1"/>
          </p:cNvPicPr>
          <p:nvPr/>
        </p:nvPicPr>
        <p:blipFill>
          <a:blip r:embed="rId2"/>
          <a:srcRect r="-37" b="-72"/>
          <a:stretch>
            <a:fillRect/>
          </a:stretch>
        </p:blipFill>
        <p:spPr bwMode="auto">
          <a:xfrm>
            <a:off x="500034" y="3071810"/>
            <a:ext cx="504043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2" descr="C:\Documents and Settings\Администратор\Local Settings\Temporary Internet Files\Content.Word\DSC01950.jpg"/>
          <p:cNvPicPr>
            <a:picLocks noChangeAspect="1" noChangeArrowheads="1"/>
          </p:cNvPicPr>
          <p:nvPr/>
        </p:nvPicPr>
        <p:blipFill>
          <a:blip r:embed="rId3"/>
          <a:srcRect l="-122" r="-281"/>
          <a:stretch>
            <a:fillRect/>
          </a:stretch>
        </p:blipFill>
        <p:spPr bwMode="auto">
          <a:xfrm>
            <a:off x="4481979" y="214290"/>
            <a:ext cx="4662021" cy="350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380</TotalTime>
  <Words>428</Words>
  <Application>Microsoft Office PowerPoint</Application>
  <PresentationFormat>Экран (4:3)</PresentationFormat>
  <Paragraphs>98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Уютная домашняя обувь: тапочки, сапожки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 «Шаг в будущее»</dc:title>
  <dc:creator>Компьютер</dc:creator>
  <cp:lastModifiedBy>Усынина</cp:lastModifiedBy>
  <cp:revision>49</cp:revision>
  <dcterms:created xsi:type="dcterms:W3CDTF">2012-12-09T09:22:04Z</dcterms:created>
  <dcterms:modified xsi:type="dcterms:W3CDTF">2019-05-05T15:47:40Z</dcterms:modified>
</cp:coreProperties>
</file>