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80" r:id="rId5"/>
    <p:sldId id="259" r:id="rId6"/>
    <p:sldId id="260" r:id="rId7"/>
    <p:sldId id="261" r:id="rId8"/>
    <p:sldId id="263" r:id="rId9"/>
    <p:sldId id="264" r:id="rId10"/>
    <p:sldId id="287" r:id="rId11"/>
    <p:sldId id="282" r:id="rId12"/>
    <p:sldId id="283" r:id="rId13"/>
    <p:sldId id="262" r:id="rId14"/>
    <p:sldId id="265" r:id="rId15"/>
    <p:sldId id="266" r:id="rId16"/>
    <p:sldId id="288" r:id="rId17"/>
    <p:sldId id="285" r:id="rId18"/>
    <p:sldId id="267" r:id="rId19"/>
    <p:sldId id="268" r:id="rId20"/>
    <p:sldId id="269" r:id="rId21"/>
    <p:sldId id="281" r:id="rId22"/>
    <p:sldId id="270" r:id="rId23"/>
    <p:sldId id="272" r:id="rId24"/>
    <p:sldId id="271" r:id="rId25"/>
    <p:sldId id="274" r:id="rId26"/>
    <p:sldId id="275" r:id="rId27"/>
    <p:sldId id="276" r:id="rId28"/>
    <p:sldId id="277" r:id="rId29"/>
    <p:sldId id="284" r:id="rId30"/>
    <p:sldId id="286" r:id="rId31"/>
    <p:sldId id="279" r:id="rId32"/>
    <p:sldId id="27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160C9-C9F0-4C85-A484-C02F439A50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EFBE2-1C52-4795-83D8-A9B33699A5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28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10" Type="http://schemas.openxmlformats.org/officeDocument/2006/relationships/image" Target="../media/image26.gif"/><Relationship Id="rId4" Type="http://schemas.openxmlformats.org/officeDocument/2006/relationships/image" Target="../media/image20.gif"/><Relationship Id="rId9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file:///C:\Program%20Files\Microsoft%20FrontPage\temp\www.uztest.ru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8" y="2348880"/>
            <a:ext cx="664373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Открытый урок по алгебре в 7 классе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60648"/>
            <a:ext cx="83164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ГБОУ «Республиканская Мариинская школа-интернат»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661250"/>
            <a:ext cx="540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latin typeface="Monotype Corsiva" pitchFamily="66" charset="0"/>
              </a:rPr>
              <a:t>Учитель: </a:t>
            </a:r>
            <a:r>
              <a:rPr lang="ru-RU" sz="2800" dirty="0" err="1" smtClean="0">
                <a:latin typeface="Monotype Corsiva" pitchFamily="66" charset="0"/>
              </a:rPr>
              <a:t>Белькова</a:t>
            </a:r>
            <a:r>
              <a:rPr lang="ru-RU" sz="2800" dirty="0" smtClean="0">
                <a:latin typeface="Monotype Corsiva" pitchFamily="66" charset="0"/>
              </a:rPr>
              <a:t> Ольга Александровна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Байкал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всей земле нет другого крупного водоема, столь удаленного от морей и океанов. Среди озер земного шара озеро Байкал занимает первое место. Огромное значение для жизни человека имеет пресная вода. Какова же глубина озера Байкал и длина, вы узнаете, решив следующие уравнения: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43099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уравнение: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1 Вариант</a:t>
            </a:r>
          </a:p>
          <a:p>
            <a:pPr algn="ctr">
              <a:buNone/>
            </a:pPr>
            <a:r>
              <a:rPr lang="en-US" dirty="0" smtClean="0"/>
              <a:t>(x+6)</a:t>
            </a:r>
            <a:r>
              <a:rPr lang="en-US" baseline="30000" dirty="0" smtClean="0"/>
              <a:t>2 </a:t>
            </a:r>
            <a:r>
              <a:rPr lang="en-US" dirty="0" smtClean="0"/>
              <a:t>–x(x+8)=6584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Решить уравнение: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2 Вариант</a:t>
            </a:r>
          </a:p>
          <a:p>
            <a:pPr algn="ctr">
              <a:buNone/>
            </a:pPr>
            <a:r>
              <a:rPr lang="en-US" dirty="0" smtClean="0"/>
              <a:t>16x(-2-x)+(4x+5)</a:t>
            </a:r>
            <a:r>
              <a:rPr lang="en-US" baseline="30000" dirty="0" smtClean="0"/>
              <a:t>2 </a:t>
            </a:r>
            <a:r>
              <a:rPr lang="en-US" dirty="0" smtClean="0"/>
              <a:t>=5113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4330824" cy="2952328"/>
          </a:xfrm>
        </p:spPr>
        <p:txBody>
          <a:bodyPr>
            <a:normAutofit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(4у-3х)(4у+3х)=8у²-9х²           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100х²-4у²=(50х-2у)(50х+2у) 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(3х+у)²=9х²-6ху+у²                  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(6a-9c)²=36a²-54ac+81c²   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х³+8=(х+2)(х²-4х+4)       </a:t>
            </a:r>
            <a:endParaRPr lang="ru-RU" sz="2400" dirty="0"/>
          </a:p>
        </p:txBody>
      </p:sp>
      <p:pic>
        <p:nvPicPr>
          <p:cNvPr id="18434" name="Picture 2" descr="https://avatars.mds.yandex.net/get-pdb/750997/d7b3a678-0bd5-4e18-a84b-f242c6d4ec50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9" y="2"/>
            <a:ext cx="3173811" cy="2232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1" y="576064"/>
            <a:ext cx="2568339" cy="10951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Море </a:t>
            </a:r>
            <a:br>
              <a:rPr lang="ru-RU" sz="3600" b="1" dirty="0" smtClean="0"/>
            </a:br>
            <a:r>
              <a:rPr lang="ru-RU" sz="3600" b="1" dirty="0" smtClean="0"/>
              <a:t>«Ошибок»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2564906"/>
            <a:ext cx="46440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(вместо 8у² должно быть 16у²)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(вместо 50х должно быть 10х)</a:t>
            </a:r>
            <a:endParaRPr lang="ru-RU" sz="2400" b="1" dirty="0" smtClean="0"/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(вместо-6ху должно быть+6ху)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(вместо-54ac должно быть 108ac)</a:t>
            </a:r>
          </a:p>
          <a:p>
            <a:pPr marL="457200" indent="-457200">
              <a:lnSpc>
                <a:spcPct val="150000"/>
              </a:lnSpc>
            </a:pPr>
            <a:r>
              <a:rPr lang="ru-RU" sz="2400" dirty="0" smtClean="0"/>
              <a:t>(вместо-4х должно быть-2х)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ДИОФАНТ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31" y="1628800"/>
          <a:ext cx="8568949" cy="4968550"/>
        </p:xfrm>
        <a:graphic>
          <a:graphicData uri="http://schemas.openxmlformats.org/drawingml/2006/table">
            <a:tbl>
              <a:tblPr/>
              <a:tblGrid>
                <a:gridCol w="880811"/>
                <a:gridCol w="2062143"/>
                <a:gridCol w="1406951"/>
                <a:gridCol w="2174952"/>
                <a:gridCol w="2044092"/>
              </a:tblGrid>
              <a:tr h="908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№ формулы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формула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№ ответа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67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буква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97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31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4)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3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– 74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(5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4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(5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+ 4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3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8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+ 16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-4800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82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8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(3y+6x)²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3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25b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16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Д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5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25x²-49y²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2) (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+ 2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+ 4)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Ф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4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9y²+36yx+36x²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(5x-7y)(5x+7y)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Н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1506" name="Picture 2" descr="http://itd0.mycdn.me/image?id=852523200570&amp;t=20&amp;plc=WEB&amp;tkn=*bsmv5OPHlezWpX-ntyFj7IEfNC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"/>
            <a:ext cx="1979712" cy="2338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ДИОФАНТ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7" y="1484787"/>
          <a:ext cx="8352925" cy="5112566"/>
        </p:xfrm>
        <a:graphic>
          <a:graphicData uri="http://schemas.openxmlformats.org/drawingml/2006/table">
            <a:tbl>
              <a:tblPr/>
              <a:tblGrid>
                <a:gridCol w="858606"/>
                <a:gridCol w="2010155"/>
                <a:gridCol w="1371480"/>
                <a:gridCol w="2120122"/>
                <a:gridCol w="1992562"/>
              </a:tblGrid>
              <a:tr h="9870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№ формулы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формула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№ ответа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4667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ответ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буква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36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24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 + 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О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–73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(6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7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(6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+ 7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+ 4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 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72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– 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(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4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y+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5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x)²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36x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– 49y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5200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Д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4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36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x²-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81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(1 – 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 ( 1 + 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+ </a:t>
                      </a:r>
                      <a:r>
                        <a:rPr lang="ru-RU" sz="2000" i="1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r>
                        <a:rPr lang="ru-RU" sz="2000" baseline="30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20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Ф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3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16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y²+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40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yx+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25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x²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(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6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x-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9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y)(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6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x+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Helvetica"/>
                        </a:rPr>
                        <a:t>9</a:t>
                      </a:r>
                      <a:r>
                        <a:rPr lang="ru-RU" sz="160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y)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4A4A4A"/>
                          </a:solidFill>
                          <a:latin typeface="Helvetica"/>
                          <a:ea typeface="Times New Roman"/>
                          <a:cs typeface="Helvetica"/>
                        </a:rPr>
                        <a:t>Н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5" name="Picture 2" descr="http://itd0.mycdn.me/image?id=852523200570&amp;t=20&amp;plc=WEB&amp;tkn=*bsmv5OPHlezWpX-ntyFj7IEfNC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"/>
            <a:ext cx="1979712" cy="23382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Физ.Минутка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Гимнастика для глаз.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21488517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824536"/>
          </a:xfrm>
        </p:spPr>
        <p:txBody>
          <a:bodyPr>
            <a:noAutofit/>
          </a:bodyPr>
          <a:lstStyle/>
          <a:p>
            <a:r>
              <a:rPr lang="ru-RU" sz="5400" dirty="0"/>
              <a:t>За страницами </a:t>
            </a:r>
            <a:r>
              <a:rPr lang="ru-RU" sz="5400" dirty="0" smtClean="0"/>
              <a:t>учебника</a:t>
            </a:r>
            <a:r>
              <a:rPr lang="en-US" sz="5400" dirty="0" smtClean="0"/>
              <a:t>!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7839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i.pinimg.com/originals/ca/cd/9a/cacd9aec5664f6a7e63beba3060c18e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260648"/>
            <a:ext cx="3333664" cy="26502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908722"/>
            <a:ext cx="3456384" cy="136815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Водопад «Знаний»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780929"/>
            <a:ext cx="7715200" cy="115212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Научимся возводить в квадрат сумму трёх, четырёх, и т.д. слагаемых.</a:t>
            </a:r>
            <a:endParaRPr lang="ru-RU" dirty="0"/>
          </a:p>
        </p:txBody>
      </p:sp>
      <p:pic>
        <p:nvPicPr>
          <p:cNvPr id="6" name="Рисунок 5" descr="https://xn--i1abbnckbmcl9fb.xn--p1ai/%D1%81%D1%82%D0%B0%D1%82%D1%8C%D0%B8/551285/f_clip_image018.gif"/>
          <p:cNvPicPr/>
          <p:nvPr/>
        </p:nvPicPr>
        <p:blipFill>
          <a:blip r:embed="rId3" cstate="email"/>
          <a:srcRect r="69523" b="72222"/>
          <a:stretch>
            <a:fillRect/>
          </a:stretch>
        </p:blipFill>
        <p:spPr bwMode="auto">
          <a:xfrm>
            <a:off x="1043608" y="3861049"/>
            <a:ext cx="23042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xn--i1abbnckbmcl9fb.xn--p1ai/%D1%81%D1%82%D0%B0%D1%82%D1%8C%D0%B8/551285/f_clip_image018.gif"/>
          <p:cNvPicPr/>
          <p:nvPr/>
        </p:nvPicPr>
        <p:blipFill>
          <a:blip r:embed="rId3" cstate="email"/>
          <a:srcRect l="29524" r="32381" b="69444"/>
          <a:stretch>
            <a:fillRect/>
          </a:stretch>
        </p:blipFill>
        <p:spPr bwMode="auto">
          <a:xfrm>
            <a:off x="3275856" y="3861048"/>
            <a:ext cx="288032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xn--i1abbnckbmcl9fb.xn--p1ai/%D1%81%D1%82%D0%B0%D1%82%D1%8C%D0%B8/551285/f_clip_image018.gif"/>
          <p:cNvPicPr/>
          <p:nvPr/>
        </p:nvPicPr>
        <p:blipFill>
          <a:blip r:embed="rId3" cstate="email"/>
          <a:srcRect t="30556" b="41666"/>
          <a:stretch>
            <a:fillRect/>
          </a:stretch>
        </p:blipFill>
        <p:spPr bwMode="auto">
          <a:xfrm>
            <a:off x="1043608" y="4653136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xn--i1abbnckbmcl9fb.xn--p1ai/%D1%81%D1%82%D0%B0%D1%82%D1%8C%D0%B8/551285/f_clip_image018.gif"/>
          <p:cNvPicPr/>
          <p:nvPr/>
        </p:nvPicPr>
        <p:blipFill>
          <a:blip r:embed="rId3" cstate="email"/>
          <a:srcRect t="55555" b="16667"/>
          <a:stretch>
            <a:fillRect/>
          </a:stretch>
        </p:blipFill>
        <p:spPr bwMode="auto">
          <a:xfrm>
            <a:off x="1043608" y="5301208"/>
            <a:ext cx="756084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xn--i1abbnckbmcl9fb.xn--p1ai/%D1%81%D1%82%D0%B0%D1%82%D1%8C%D0%B8/551285/f_clip_image018.gif"/>
          <p:cNvPicPr/>
          <p:nvPr/>
        </p:nvPicPr>
        <p:blipFill>
          <a:blip r:embed="rId3" cstate="email"/>
          <a:srcRect t="77778"/>
          <a:stretch>
            <a:fillRect/>
          </a:stretch>
        </p:blipFill>
        <p:spPr bwMode="auto">
          <a:xfrm>
            <a:off x="1043608" y="5877273"/>
            <a:ext cx="756084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Геометрический метод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1340770"/>
            <a:ext cx="5698976" cy="478539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построим квадрат, на смежных сторонах квадрата отметим три точки, которые разделят стороны квадрата на отрезки длиной а, в, с, </a:t>
            </a:r>
            <a:r>
              <a:rPr lang="ru-RU" dirty="0" err="1" smtClean="0"/>
              <a:t>d</a:t>
            </a:r>
            <a:r>
              <a:rPr lang="ru-RU" dirty="0" smtClean="0"/>
              <a:t> .Через эти точки деления проведём отрезки, параллельные сторонам квадрата. Квадрат разбился на части: четыре квадрата и двенадцать прямоугольников.</a:t>
            </a:r>
          </a:p>
          <a:p>
            <a:endParaRPr lang="ru-RU" dirty="0"/>
          </a:p>
        </p:txBody>
      </p:sp>
      <p:pic>
        <p:nvPicPr>
          <p:cNvPr id="4" name="Рисунок 3" descr="https://xn--i1abbnckbmcl9fb.xn--p1ai/%D1%81%D1%82%D0%B0%D1%82%D1%8C%D0%B8/551285/05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" y="1340770"/>
            <a:ext cx="2700020" cy="2812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551285/f_clip_image022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5877273"/>
            <a:ext cx="7776864" cy="62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79208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ФСУ = ?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204864"/>
            <a:ext cx="7977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Формула сокращенного умножения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371703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Формула -символическая запись, содержащая некоторое утверждение.</a:t>
            </a:r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996954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Что называется формулой?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4869162"/>
            <a:ext cx="8028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</a:t>
            </a:r>
            <a:r>
              <a:rPr lang="en-US" sz="2800" dirty="0" smtClean="0"/>
              <a:t> </a:t>
            </a:r>
            <a:r>
              <a:rPr lang="ru-RU" sz="2800" dirty="0" smtClean="0"/>
              <a:t>повторить</a:t>
            </a:r>
            <a:r>
              <a:rPr lang="ru-RU" sz="2800" dirty="0"/>
              <a:t>, обобщить, систематизировать весь изученный </a:t>
            </a:r>
            <a:r>
              <a:rPr lang="ru-RU" sz="2800" dirty="0" smtClean="0"/>
              <a:t>материал </a:t>
            </a:r>
            <a:r>
              <a:rPr lang="ru-RU" sz="2800" dirty="0"/>
              <a:t>по теме “Формулы сокращенного умножения”, а также расширить свои знания по </a:t>
            </a:r>
            <a:r>
              <a:rPr lang="ru-RU" sz="2800" dirty="0" smtClean="0"/>
              <a:t>теме</a:t>
            </a:r>
            <a:r>
              <a:rPr lang="ru-RU" sz="2800" dirty="0"/>
              <a:t>. </a:t>
            </a:r>
            <a:r>
              <a:rPr lang="ru-RU" sz="2800" dirty="0" smtClean="0"/>
              <a:t>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16834"/>
            <a:ext cx="7859216" cy="4209331"/>
          </a:xfrm>
        </p:spPr>
        <p:txBody>
          <a:bodyPr/>
          <a:lstStyle/>
          <a:p>
            <a:r>
              <a:rPr lang="ru-RU" dirty="0" smtClean="0"/>
              <a:t>квадрат суммы трёх, четырёх и более чисел равен сумме квадратов каждого из этих чисел плюс удвоенные произведения каждого из этих чисел на числа, следующие за ним.</a:t>
            </a:r>
            <a:endParaRPr lang="ru-RU" dirty="0"/>
          </a:p>
        </p:txBody>
      </p:sp>
      <p:pic>
        <p:nvPicPr>
          <p:cNvPr id="4" name="Рисунок 3" descr="https://xn--i1abbnckbmcl9fb.xn--p1ai/%D1%81%D1%82%D0%B0%D1%82%D1%8C%D0%B8/551285/f_clip_image022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268760"/>
            <a:ext cx="9144000" cy="624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551285/f_clip_image024.gif"/>
          <p:cNvPicPr/>
          <p:nvPr/>
        </p:nvPicPr>
        <p:blipFill>
          <a:blip r:embed="rId3" cstate="email"/>
          <a:srcRect b="63445"/>
          <a:stretch>
            <a:fillRect/>
          </a:stretch>
        </p:blipFill>
        <p:spPr bwMode="auto">
          <a:xfrm>
            <a:off x="1043608" y="4581128"/>
            <a:ext cx="690692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xn--i1abbnckbmcl9fb.xn--p1ai/%D1%81%D1%82%D0%B0%D1%82%D1%8C%D0%B8/551285/f_clip_image024.gif"/>
          <p:cNvPicPr/>
          <p:nvPr/>
        </p:nvPicPr>
        <p:blipFill>
          <a:blip r:embed="rId3" cstate="email"/>
          <a:srcRect t="36555"/>
          <a:stretch>
            <a:fillRect/>
          </a:stretch>
        </p:blipFill>
        <p:spPr bwMode="auto">
          <a:xfrm>
            <a:off x="1043608" y="5229202"/>
            <a:ext cx="6906920" cy="112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9231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Научимся возводить двучлен в любую натуральную степень</a:t>
            </a:r>
            <a:endParaRPr lang="ru-RU" dirty="0"/>
          </a:p>
        </p:txBody>
      </p:sp>
      <p:pic>
        <p:nvPicPr>
          <p:cNvPr id="4" name="Рисунок 3" descr="https://xn--i1abbnckbmcl9fb.xn--p1ai/%D1%81%D1%82%D0%B0%D1%82%D1%8C%D0%B8/551285/f_clip_image033.gif"/>
          <p:cNvPicPr/>
          <p:nvPr/>
        </p:nvPicPr>
        <p:blipFill>
          <a:blip r:embed="rId2" cstate="email"/>
          <a:srcRect r="13043" b="8616"/>
          <a:stretch>
            <a:fillRect/>
          </a:stretch>
        </p:blipFill>
        <p:spPr bwMode="auto">
          <a:xfrm>
            <a:off x="827584" y="2060851"/>
            <a:ext cx="1440160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xn--i1abbnckbmcl9fb.xn--p1ai/%D1%81%D1%82%D0%B0%D1%82%D1%8C%D0%B8/551285/f_clip_image035.gif"/>
          <p:cNvPicPr/>
          <p:nvPr/>
        </p:nvPicPr>
        <p:blipFill>
          <a:blip r:embed="rId3" cstate="email"/>
          <a:srcRect r="43232"/>
          <a:stretch>
            <a:fillRect/>
          </a:stretch>
        </p:blipFill>
        <p:spPr bwMode="auto">
          <a:xfrm>
            <a:off x="827584" y="2636914"/>
            <a:ext cx="1368152" cy="55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xn--i1abbnckbmcl9fb.xn--p1ai/%D1%81%D1%82%D0%B0%D1%82%D1%8C%D0%B8/551285/f_clip_image037.gif"/>
          <p:cNvPicPr/>
          <p:nvPr/>
        </p:nvPicPr>
        <p:blipFill>
          <a:blip r:embed="rId4" cstate="email"/>
          <a:srcRect r="60209" b="8377"/>
          <a:stretch>
            <a:fillRect/>
          </a:stretch>
        </p:blipFill>
        <p:spPr bwMode="auto">
          <a:xfrm>
            <a:off x="827584" y="3212977"/>
            <a:ext cx="144016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xn--i1abbnckbmcl9fb.xn--p1ai/%D1%81%D1%82%D0%B0%D1%82%D1%8C%D0%B8/551285/f_clip_image039.gif"/>
          <p:cNvPicPr/>
          <p:nvPr/>
        </p:nvPicPr>
        <p:blipFill>
          <a:blip r:embed="rId5" cstate="email"/>
          <a:srcRect r="69886" b="8800"/>
          <a:stretch>
            <a:fillRect/>
          </a:stretch>
        </p:blipFill>
        <p:spPr bwMode="auto">
          <a:xfrm>
            <a:off x="827584" y="3789040"/>
            <a:ext cx="144016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xn--i1abbnckbmcl9fb.xn--p1ai/%D1%81%D1%82%D0%B0%D1%82%D1%8C%D0%B8/551285/f_clip_image041.gif"/>
          <p:cNvPicPr/>
          <p:nvPr/>
        </p:nvPicPr>
        <p:blipFill>
          <a:blip r:embed="rId6" cstate="email"/>
          <a:srcRect r="75847" b="12500"/>
          <a:stretch>
            <a:fillRect/>
          </a:stretch>
        </p:blipFill>
        <p:spPr bwMode="auto">
          <a:xfrm>
            <a:off x="827584" y="4365106"/>
            <a:ext cx="15121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xn--i1abbnckbmcl9fb.xn--p1ai/%D1%81%D1%82%D0%B0%D1%82%D1%8C%D0%B8/551285/f_clip_image043.gif"/>
          <p:cNvPicPr/>
          <p:nvPr/>
        </p:nvPicPr>
        <p:blipFill>
          <a:blip r:embed="rId7" cstate="email"/>
          <a:srcRect r="80282" b="11649"/>
          <a:stretch>
            <a:fillRect/>
          </a:stretch>
        </p:blipFill>
        <p:spPr bwMode="auto">
          <a:xfrm>
            <a:off x="827584" y="4941169"/>
            <a:ext cx="15121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xn--i1abbnckbmcl9fb.xn--p1ai/%D1%81%D1%82%D0%B0%D1%82%D1%8C%D0%B8/551285/f_clip_image033.gif"/>
          <p:cNvPicPr/>
          <p:nvPr/>
        </p:nvPicPr>
        <p:blipFill>
          <a:blip r:embed="rId2" cstate="email"/>
          <a:srcRect l="82609" t="13054"/>
          <a:stretch>
            <a:fillRect/>
          </a:stretch>
        </p:blipFill>
        <p:spPr bwMode="auto">
          <a:xfrm>
            <a:off x="2195736" y="2132858"/>
            <a:ext cx="288032" cy="479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xn--i1abbnckbmcl9fb.xn--p1ai/%D1%81%D1%82%D0%B0%D1%82%D1%8C%D0%B8/551285/f_clip_image035.gif"/>
          <p:cNvPicPr/>
          <p:nvPr/>
        </p:nvPicPr>
        <p:blipFill>
          <a:blip r:embed="rId3" cstate="email"/>
          <a:srcRect l="56768"/>
          <a:stretch>
            <a:fillRect/>
          </a:stretch>
        </p:blipFill>
        <p:spPr bwMode="auto">
          <a:xfrm>
            <a:off x="2195738" y="2636914"/>
            <a:ext cx="1041903" cy="55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xn--i1abbnckbmcl9fb.xn--p1ai/%D1%81%D1%82%D0%B0%D1%82%D1%8C%D0%B8/551285/f_clip_image037.gif"/>
          <p:cNvPicPr/>
          <p:nvPr/>
        </p:nvPicPr>
        <p:blipFill>
          <a:blip r:embed="rId4" cstate="email"/>
          <a:srcRect l="39791" b="8377"/>
          <a:stretch>
            <a:fillRect/>
          </a:stretch>
        </p:blipFill>
        <p:spPr bwMode="auto">
          <a:xfrm>
            <a:off x="2267744" y="3212977"/>
            <a:ext cx="217918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xn--i1abbnckbmcl9fb.xn--p1ai/%D1%81%D1%82%D0%B0%D1%82%D1%8C%D0%B8/551285/f_clip_image039.gif"/>
          <p:cNvPicPr/>
          <p:nvPr/>
        </p:nvPicPr>
        <p:blipFill>
          <a:blip r:embed="rId5" cstate="email"/>
          <a:srcRect l="30114" b="-17256"/>
          <a:stretch>
            <a:fillRect/>
          </a:stretch>
        </p:blipFill>
        <p:spPr bwMode="auto">
          <a:xfrm>
            <a:off x="2267746" y="3789040"/>
            <a:ext cx="334213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xn--i1abbnckbmcl9fb.xn--p1ai/%D1%81%D1%82%D0%B0%D1%82%D1%8C%D0%B8/551285/f_clip_image041.gif"/>
          <p:cNvPicPr/>
          <p:nvPr/>
        </p:nvPicPr>
        <p:blipFill>
          <a:blip r:embed="rId6" cstate="email"/>
          <a:srcRect l="24153"/>
          <a:stretch>
            <a:fillRect/>
          </a:stretch>
        </p:blipFill>
        <p:spPr bwMode="auto">
          <a:xfrm>
            <a:off x="2339754" y="4365105"/>
            <a:ext cx="474871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xn--i1abbnckbmcl9fb.xn--p1ai/%D1%81%D1%82%D0%B0%D1%82%D1%8C%D0%B8/551285/f_clip_image043.gif"/>
          <p:cNvPicPr/>
          <p:nvPr/>
        </p:nvPicPr>
        <p:blipFill>
          <a:blip r:embed="rId7" cstate="email"/>
          <a:srcRect l="18779" b="-972"/>
          <a:stretch>
            <a:fillRect/>
          </a:stretch>
        </p:blipFill>
        <p:spPr bwMode="auto">
          <a:xfrm>
            <a:off x="899593" y="5445225"/>
            <a:ext cx="622878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newsplaneta.com/wp-content/uploads/2018/02/20130216211502-818x1024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2"/>
            <a:ext cx="1758008" cy="22007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https://xn--i1abbnckbmcl9fb.xn--p1ai/%D1%81%D1%82%D0%B0%D1%82%D1%8C%D0%B8/551285/06.gif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092280" y="2060848"/>
            <a:ext cx="205172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xn--i1abbnckbmcl9fb.xn--p1ai/%D1%81%D1%82%D0%B0%D1%82%D1%8C%D0%B8/551285/f_clip_image045.gif"/>
          <p:cNvPicPr/>
          <p:nvPr/>
        </p:nvPicPr>
        <p:blipFill>
          <a:blip r:embed="rId10" cstate="email"/>
          <a:srcRect r="83636" b="9791"/>
          <a:stretch>
            <a:fillRect/>
          </a:stretch>
        </p:blipFill>
        <p:spPr bwMode="auto">
          <a:xfrm>
            <a:off x="899592" y="6077217"/>
            <a:ext cx="1296144" cy="44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xn--i1abbnckbmcl9fb.xn--p1ai/%D1%81%D1%82%D0%B0%D1%82%D1%8C%D0%B8/551285/f_clip_image045.gif"/>
          <p:cNvPicPr/>
          <p:nvPr/>
        </p:nvPicPr>
        <p:blipFill>
          <a:blip r:embed="rId10" cstate="email"/>
          <a:srcRect l="16364" t="17732"/>
          <a:stretch>
            <a:fillRect/>
          </a:stretch>
        </p:blipFill>
        <p:spPr bwMode="auto">
          <a:xfrm>
            <a:off x="2195736" y="6165306"/>
            <a:ext cx="6624736" cy="40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dirty="0" smtClean="0"/>
              <a:t>Блез Паскаль</a:t>
            </a:r>
            <a:endParaRPr lang="ru-RU" dirty="0"/>
          </a:p>
        </p:txBody>
      </p:sp>
      <p:pic>
        <p:nvPicPr>
          <p:cNvPr id="4" name="Picture 2" descr="http://newsplaneta.com/wp-content/uploads/2018/02/20130216211502-818x102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9" y="0"/>
            <a:ext cx="2987139" cy="31409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10"/>
            <a:ext cx="8686800" cy="442535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Эта таблица называется         </a:t>
            </a:r>
          </a:p>
          <a:p>
            <a:pPr>
              <a:buNone/>
            </a:pPr>
            <a:r>
              <a:rPr lang="ru-RU" dirty="0" smtClean="0"/>
              <a:t>                            «треугольник Паскаля» по имени французского ученого Блеза Паскаля, жившего в 17 веке, который изобрел первую счетную машину и очень много сделал в области математики, которая называется комбинаторика.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348882"/>
            <a:ext cx="7427168" cy="377728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Математический софизм</a:t>
            </a:r>
          </a:p>
          <a:p>
            <a:pPr>
              <a:buNone/>
            </a:pPr>
            <a:r>
              <a:rPr lang="ru-RU" dirty="0" smtClean="0"/>
              <a:t>Доказать с помощью формул сокращенного умножения, что 4 =5</a:t>
            </a:r>
            <a:endParaRPr lang="ru-RU" dirty="0"/>
          </a:p>
        </p:txBody>
      </p:sp>
      <p:pic>
        <p:nvPicPr>
          <p:cNvPr id="29698" name="Picture 2" descr="https://cdnb.artstation.com/p/assets/images/images/000/775/245/large/oleg-kuzmin-934e6d8a7f19379ba36955be7c65c1fb.jpg?14328302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91880" y="0"/>
            <a:ext cx="3024336" cy="23651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620688"/>
            <a:ext cx="2856317" cy="99947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Залив «Находок»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060848"/>
            <a:ext cx="8244408" cy="479715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Занимательные 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Задумайте число (до 10);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Умножьте его на себя;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Прибавьте к результату задуманное число;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К полученной сумме прибавьте 1;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К полученному числу прибавьте задуманное число.</a:t>
            </a:r>
          </a:p>
          <a:p>
            <a:pPr marL="514350" indent="-514350">
              <a:buNone/>
            </a:pPr>
            <a:r>
              <a:rPr lang="ru-RU" dirty="0" smtClean="0"/>
              <a:t>Скажите мне число, которое у вас получилось и я отгадаю, какое число вы задумали.</a:t>
            </a:r>
            <a:endParaRPr lang="ru-RU" dirty="0"/>
          </a:p>
        </p:txBody>
      </p:sp>
      <p:pic>
        <p:nvPicPr>
          <p:cNvPr id="4" name="Picture 2" descr="https://cdnb.artstation.com/p/assets/images/images/000/775/245/large/oleg-kuzmin-934e6d8a7f19379ba36955be7c65c1fb.jpg?14328302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0"/>
            <a:ext cx="3024336" cy="23651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419872" y="620688"/>
            <a:ext cx="2856317" cy="999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Залив «Находок»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132858"/>
            <a:ext cx="7571184" cy="39933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Решение: </a:t>
            </a:r>
            <a:r>
              <a:rPr lang="ru-RU" dirty="0" err="1" smtClean="0"/>
              <a:t>x</a:t>
            </a:r>
            <a:r>
              <a:rPr lang="ru-RU" dirty="0" smtClean="0"/>
              <a:t>² + </a:t>
            </a:r>
            <a:r>
              <a:rPr lang="ru-RU" dirty="0" err="1" smtClean="0"/>
              <a:t>x</a:t>
            </a:r>
            <a:r>
              <a:rPr lang="ru-RU" dirty="0" smtClean="0"/>
              <a:t> + 1 + </a:t>
            </a:r>
            <a:r>
              <a:rPr lang="ru-RU" dirty="0" err="1" smtClean="0"/>
              <a:t>x</a:t>
            </a:r>
            <a:r>
              <a:rPr lang="ru-RU" dirty="0" smtClean="0"/>
              <a:t> = </a:t>
            </a:r>
            <a:r>
              <a:rPr lang="ru-RU" dirty="0" err="1" smtClean="0"/>
              <a:t>x</a:t>
            </a:r>
            <a:r>
              <a:rPr lang="ru-RU" dirty="0" smtClean="0"/>
              <a:t>² + 2x + 1 = (</a:t>
            </a:r>
            <a:r>
              <a:rPr lang="ru-RU" dirty="0" err="1" smtClean="0"/>
              <a:t>x</a:t>
            </a:r>
            <a:r>
              <a:rPr lang="ru-RU" dirty="0" smtClean="0"/>
              <a:t> + 1)²</a:t>
            </a:r>
          </a:p>
          <a:p>
            <a:pPr>
              <a:buNone/>
            </a:pPr>
            <a:r>
              <a:rPr lang="ru-RU" dirty="0" smtClean="0"/>
              <a:t>Например, 5·5 + 5 + 1 + 5 = 36,</a:t>
            </a:r>
          </a:p>
          <a:p>
            <a:pPr>
              <a:buNone/>
            </a:pPr>
            <a:r>
              <a:rPr lang="ru-RU" dirty="0" err="1" smtClean="0"/>
              <a:t>x</a:t>
            </a:r>
            <a:r>
              <a:rPr lang="ru-RU" dirty="0" smtClean="0"/>
              <a:t> = √36 – 1 = 6 – 1 = 5.</a:t>
            </a:r>
            <a:endParaRPr lang="ru-RU" dirty="0"/>
          </a:p>
        </p:txBody>
      </p:sp>
      <p:pic>
        <p:nvPicPr>
          <p:cNvPr id="5" name="Picture 2" descr="https://cdnb.artstation.com/p/assets/images/images/000/775/245/large/oleg-kuzmin-934e6d8a7f19379ba36955be7c65c1fb.jpg?14328302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0"/>
            <a:ext cx="3024336" cy="23651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419872" y="620688"/>
            <a:ext cx="2856317" cy="999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Залив «Находок»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2"/>
            <a:ext cx="7715200" cy="4525963"/>
          </a:xfrm>
        </p:spPr>
        <p:txBody>
          <a:bodyPr/>
          <a:lstStyle/>
          <a:p>
            <a:r>
              <a:rPr lang="ru-RU" i="1" dirty="0" smtClean="0"/>
              <a:t>Вычислите наиболее простым способом: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xn--i1abbnckbmcl9fb.xn--p1ai/%D1%81%D1%82%D0%B0%D1%82%D1%8C%D0%B8/626618/Image2985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708920"/>
            <a:ext cx="4288885" cy="99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2"/>
            <a:ext cx="77152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Сравните, что больше: 37</a:t>
            </a:r>
            <a:r>
              <a:rPr lang="ru-RU" baseline="30000" dirty="0" smtClean="0"/>
              <a:t>2 </a:t>
            </a:r>
            <a:r>
              <a:rPr lang="ru-RU" dirty="0" smtClean="0"/>
              <a:t>или 36 ·38?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Декарт: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6000" dirty="0" smtClean="0"/>
              <a:t>«</a:t>
            </a:r>
            <a:r>
              <a:rPr lang="ru-RU" sz="6000" dirty="0"/>
              <a:t>Особенно мне </a:t>
            </a:r>
            <a:r>
              <a:rPr lang="ru-RU" sz="6000" dirty="0" smtClean="0"/>
              <a:t>   нравилась </a:t>
            </a:r>
            <a:r>
              <a:rPr lang="ru-RU" sz="6000" dirty="0"/>
              <a:t>математика верностью и очевидностью своих рассуждений» </a:t>
            </a:r>
          </a:p>
        </p:txBody>
      </p:sp>
    </p:spTree>
    <p:extLst>
      <p:ext uri="{BB962C8B-B14F-4D97-AF65-F5344CB8AC3E}">
        <p14:creationId xmlns:p14="http://schemas.microsoft.com/office/powerpoint/2010/main" xmlns="" val="1865766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563072" cy="5170586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  <a:cs typeface="CordiaUPC" pitchFamily="34" charset="-34"/>
              </a:rPr>
              <a:t>«У математиков есть свой язык - формулы»</a:t>
            </a:r>
            <a:br>
              <a:rPr lang="ru-RU" sz="6000" dirty="0" smtClean="0">
                <a:latin typeface="Monotype Corsiva" pitchFamily="66" charset="0"/>
                <a:cs typeface="CordiaUPC" pitchFamily="34" charset="-34"/>
              </a:rPr>
            </a:br>
            <a:r>
              <a:rPr lang="ru-RU" sz="6000" dirty="0" smtClean="0">
                <a:latin typeface="Monotype Corsiva" pitchFamily="66" charset="0"/>
                <a:cs typeface="CordiaUPC" pitchFamily="34" charset="-34"/>
              </a:rPr>
              <a:t>С.В. Ковалевская</a:t>
            </a:r>
            <a:endParaRPr lang="ru-RU" sz="6000" dirty="0">
              <a:latin typeface="Monotype Corsiva" pitchFamily="66" charset="0"/>
              <a:cs typeface="CordiaUPC" pitchFamily="34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2"/>
            <a:ext cx="8229600" cy="53692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026" name="Picture 2" descr="https://xn--h1aagokeh.xn--p1ai/wp-content/uploads/2017/01/%D0%9A%D0%BE%D0%B2%D0%B0%D0%BB%D0%B5%D0%B2%D1%81%D0%BA%D0%B0%D1%8F-%D0%A1%D0%BE%D1%84%D1%8C%D1%8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1340770"/>
            <a:ext cx="2483768" cy="35482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82754"/>
          </a:xfrm>
        </p:spPr>
        <p:txBody>
          <a:bodyPr>
            <a:normAutofit/>
          </a:bodyPr>
          <a:lstStyle/>
          <a:p>
            <a:r>
              <a:rPr lang="ru-RU" dirty="0" smtClean="0"/>
              <a:t>Домашнее задание: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1.Возвести </a:t>
            </a:r>
            <a:r>
              <a:rPr lang="ru-RU" dirty="0"/>
              <a:t>двучлен, </a:t>
            </a:r>
            <a:r>
              <a:rPr lang="ru-RU" dirty="0" smtClean="0"/>
              <a:t>в степень </a:t>
            </a:r>
            <a:r>
              <a:rPr lang="ru-RU" dirty="0"/>
              <a:t>(</a:t>
            </a:r>
            <a:r>
              <a:rPr lang="ru-RU" i="1" dirty="0"/>
              <a:t>a</a:t>
            </a:r>
            <a:r>
              <a:rPr lang="ru-RU" dirty="0"/>
              <a:t> + </a:t>
            </a:r>
            <a:r>
              <a:rPr lang="ru-RU" i="1" dirty="0"/>
              <a:t>b</a:t>
            </a:r>
            <a:r>
              <a:rPr lang="ru-RU" dirty="0"/>
              <a:t>)</a:t>
            </a:r>
            <a:r>
              <a:rPr lang="ru-RU" baseline="30000" dirty="0"/>
              <a:t>7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2. Возвести в квадрат </a:t>
            </a:r>
            <a:r>
              <a:rPr lang="ru-RU" dirty="0" smtClean="0"/>
              <a:t> </a:t>
            </a:r>
            <a:r>
              <a:rPr lang="ru-RU" dirty="0"/>
              <a:t>сумму (</a:t>
            </a:r>
            <a:r>
              <a:rPr lang="ru-RU" dirty="0" err="1"/>
              <a:t>а+в+с</a:t>
            </a:r>
            <a:r>
              <a:rPr lang="ru-RU" dirty="0"/>
              <a:t>+</a:t>
            </a:r>
            <a:r>
              <a:rPr lang="en-US" dirty="0"/>
              <a:t>d</a:t>
            </a:r>
            <a:r>
              <a:rPr lang="ru-RU" dirty="0"/>
              <a:t>+</a:t>
            </a:r>
            <a:r>
              <a:rPr lang="en-US" dirty="0"/>
              <a:t>n</a:t>
            </a:r>
            <a:r>
              <a:rPr lang="ru-RU" dirty="0"/>
              <a:t>+</a:t>
            </a:r>
            <a:r>
              <a:rPr lang="en-US" dirty="0"/>
              <a:t>m</a:t>
            </a:r>
            <a:r>
              <a:rPr lang="ru-RU" dirty="0"/>
              <a:t>)</a:t>
            </a:r>
            <a:r>
              <a:rPr lang="ru-RU" baseline="30000" dirty="0"/>
              <a:t>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Выполнить тест “ФСУ” на сайте: </a:t>
            </a:r>
            <a:r>
              <a:rPr lang="ru-RU" u="sng" dirty="0">
                <a:hlinkClick r:id="rId2"/>
              </a:rPr>
              <a:t>www.uztest.ru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3854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fs01.infourok.ru/images/doc/77/93134/img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924945"/>
            <a:ext cx="7427168" cy="32012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Свой урок закончим </a:t>
            </a:r>
            <a:r>
              <a:rPr lang="ru-RU" dirty="0" err="1" smtClean="0"/>
              <a:t>синквейном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    Формулы!</a:t>
            </a:r>
            <a:br>
              <a:rPr lang="ru-RU" dirty="0" smtClean="0"/>
            </a:br>
            <a:r>
              <a:rPr lang="ru-RU" dirty="0" smtClean="0"/>
              <a:t>Сложные, замечательные,</a:t>
            </a:r>
            <a:br>
              <a:rPr lang="ru-RU" dirty="0" smtClean="0"/>
            </a:br>
            <a:r>
              <a:rPr lang="ru-RU" dirty="0" smtClean="0"/>
              <a:t>Учат, занимают, развивают.</a:t>
            </a:r>
            <a:br>
              <a:rPr lang="ru-RU" dirty="0" smtClean="0"/>
            </a:br>
            <a:r>
              <a:rPr lang="ru-RU" dirty="0" smtClean="0"/>
              <a:t>Формулы – основа всей алгебры!</a:t>
            </a:r>
          </a:p>
          <a:p>
            <a:endParaRPr lang="ru-RU" dirty="0"/>
          </a:p>
        </p:txBody>
      </p:sp>
      <p:pic>
        <p:nvPicPr>
          <p:cNvPr id="30722" name="Picture 2" descr="http://i4.stat01.com/1/8520/85196459/075a3e/kartina-po-nomeram-yahty-v-gavan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1"/>
            <a:ext cx="3744416" cy="2985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620688"/>
            <a:ext cx="3672408" cy="151216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Гавань «Итогов»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Маршрут путешествия</a:t>
            </a:r>
            <a:br>
              <a:rPr lang="ru-RU" dirty="0" smtClean="0"/>
            </a:br>
            <a:r>
              <a:rPr lang="ru-RU" dirty="0" smtClean="0"/>
              <a:t> «В мир формул»</a:t>
            </a:r>
            <a:endParaRPr lang="ru-RU" dirty="0"/>
          </a:p>
        </p:txBody>
      </p:sp>
      <p:pic>
        <p:nvPicPr>
          <p:cNvPr id="4" name="Picture 2" descr="http://www.evraziyskiy.ru/files/competition/673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340768"/>
            <a:ext cx="2664296" cy="1998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1562" y="1772818"/>
            <a:ext cx="2520703" cy="1052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Пруд «Воспоминаний»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s://avatars.mds.yandex.net/get-pdb/750997/d7b3a678-0bd5-4e18-a84b-f242c6d4ec50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340770"/>
            <a:ext cx="3024336" cy="2127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292081" y="1916833"/>
            <a:ext cx="2447379" cy="1024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Море 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«Ошибок»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059832" y="3140968"/>
            <a:ext cx="2771800" cy="1944216"/>
            <a:chOff x="3806940" y="3432517"/>
            <a:chExt cx="2837034" cy="2175372"/>
          </a:xfrm>
        </p:grpSpPr>
        <p:pic>
          <p:nvPicPr>
            <p:cNvPr id="8" name="Picture 4" descr="https://i.pinimg.com/originals/ca/cd/9a/cacd9aec5664f6a7e63beba3060c18e3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878948" y="3432517"/>
              <a:ext cx="2736303" cy="2175372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Заголовок 1"/>
            <p:cNvSpPr txBox="1">
              <a:spLocks/>
            </p:cNvSpPr>
            <p:nvPr/>
          </p:nvSpPr>
          <p:spPr>
            <a:xfrm>
              <a:off x="3806940" y="3965726"/>
              <a:ext cx="2837034" cy="112299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Водопад «Знаний»</a:t>
              </a:r>
              <a:endPara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pic>
        <p:nvPicPr>
          <p:cNvPr id="11" name="Picture 2" descr="https://cdnb.artstation.com/p/assets/images/images/000/775/245/large/oleg-kuzmin-934e6d8a7f19379ba36955be7c65c1fb.jpg?143283029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6" y="4581128"/>
            <a:ext cx="2509284" cy="19623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775287" y="5064090"/>
            <a:ext cx="1880791" cy="8357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Залив «Находок»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2" descr="http://i4.stat01.com/1/8520/85196459/075a3e/kartina-po-nomeram-yahty-v-gavan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4" y="4797153"/>
            <a:ext cx="2584956" cy="2060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6156176" y="5229202"/>
            <a:ext cx="2987824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Гавань «Итогов»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3419872" y="2060848"/>
            <a:ext cx="144016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8162903">
            <a:off x="4893779" y="3060184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8502870">
            <a:off x="2349705" y="4531547"/>
            <a:ext cx="115212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059832" y="5661250"/>
            <a:ext cx="295232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www.evraziyskiy.ru/files/competition/673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6"/>
            <a:ext cx="7992888" cy="5994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8"/>
            <a:ext cx="7848872" cy="5572000"/>
          </a:xfrm>
        </p:spPr>
        <p:txBody>
          <a:bodyPr>
            <a:noAutofit/>
          </a:bodyPr>
          <a:lstStyle/>
          <a:p>
            <a:r>
              <a:rPr lang="ru-RU" sz="7200" b="1" dirty="0" smtClean="0"/>
              <a:t>Пруд «Воспоминаний»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50"/>
            <a:ext cx="8229600" cy="4104455"/>
          </a:xfrm>
        </p:spPr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i="1" dirty="0" smtClean="0"/>
              <a:t>а</a:t>
            </a:r>
            <a:r>
              <a:rPr lang="ru-RU" sz="2000" baseline="30000" dirty="0" smtClean="0"/>
              <a:t>2</a:t>
            </a:r>
            <a:r>
              <a:rPr lang="ru-RU" sz="2000" dirty="0" smtClean="0"/>
              <a:t> – </a:t>
            </a:r>
            <a:r>
              <a:rPr lang="ru-RU" sz="2000" i="1" dirty="0" smtClean="0"/>
              <a:t>в</a:t>
            </a:r>
            <a:r>
              <a:rPr lang="ru-RU" sz="2000" baseline="30000" dirty="0" smtClean="0"/>
              <a:t>2</a:t>
            </a:r>
            <a:r>
              <a:rPr lang="ru-RU" sz="2000" dirty="0" smtClean="0"/>
              <a:t> =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(</a:t>
            </a:r>
            <a:r>
              <a:rPr lang="ru-RU" sz="2000" i="1" dirty="0" smtClean="0"/>
              <a:t>а</a:t>
            </a:r>
            <a:r>
              <a:rPr lang="ru-RU" sz="2000" dirty="0" smtClean="0"/>
              <a:t> + </a:t>
            </a:r>
            <a:r>
              <a:rPr lang="ru-RU" sz="2000" i="1" dirty="0" smtClean="0"/>
              <a:t>в</a:t>
            </a:r>
            <a:r>
              <a:rPr lang="ru-RU" sz="2000" dirty="0" smtClean="0"/>
              <a:t>)</a:t>
            </a:r>
            <a:r>
              <a:rPr lang="ru-RU" sz="2000" baseline="30000" dirty="0" smtClean="0"/>
              <a:t> 2</a:t>
            </a:r>
            <a:r>
              <a:rPr lang="ru-RU" sz="2000" dirty="0" smtClean="0"/>
              <a:t> = 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(</a:t>
            </a:r>
            <a:r>
              <a:rPr lang="ru-RU" sz="2000" i="1" dirty="0" smtClean="0"/>
              <a:t>а</a:t>
            </a:r>
            <a:r>
              <a:rPr lang="ru-RU" sz="2000" dirty="0" smtClean="0"/>
              <a:t>  – </a:t>
            </a:r>
            <a:r>
              <a:rPr lang="ru-RU" sz="2000" i="1" dirty="0" smtClean="0"/>
              <a:t>в</a:t>
            </a:r>
            <a:r>
              <a:rPr lang="ru-RU" sz="2000" dirty="0" smtClean="0"/>
              <a:t>)</a:t>
            </a:r>
            <a:r>
              <a:rPr lang="ru-RU" sz="2000" baseline="30000" dirty="0" smtClean="0"/>
              <a:t> 2</a:t>
            </a:r>
            <a:r>
              <a:rPr lang="ru-RU" sz="2000" dirty="0" smtClean="0"/>
              <a:t> =</a:t>
            </a:r>
          </a:p>
          <a:p>
            <a:pPr marL="514350" indent="-514350">
              <a:buFont typeface="+mj-lt"/>
              <a:buAutoNum type="arabicPeriod"/>
            </a:pPr>
            <a:endParaRPr lang="ru-RU" sz="2000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i="1" dirty="0" smtClean="0"/>
              <a:t>а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 + </a:t>
            </a:r>
            <a:r>
              <a:rPr lang="ru-RU" sz="2000" i="1" dirty="0" smtClean="0"/>
              <a:t>в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 =</a:t>
            </a:r>
          </a:p>
          <a:p>
            <a:pPr marL="514350" indent="-514350">
              <a:buFont typeface="+mj-lt"/>
              <a:buAutoNum type="arabicPeriod"/>
            </a:pPr>
            <a:endParaRPr lang="ru-RU" sz="2000" i="1" dirty="0" smtClean="0"/>
          </a:p>
          <a:p>
            <a:pPr marL="514350" indent="-514350">
              <a:buFont typeface="+mj-lt"/>
              <a:buAutoNum type="arabicPeriod"/>
            </a:pPr>
            <a:endParaRPr lang="ru-RU" sz="2000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i="1" dirty="0" smtClean="0"/>
              <a:t>а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 – </a:t>
            </a:r>
            <a:r>
              <a:rPr lang="ru-RU" sz="2000" i="1" dirty="0" smtClean="0"/>
              <a:t>в</a:t>
            </a:r>
            <a:r>
              <a:rPr lang="ru-RU" sz="2000" baseline="30000" dirty="0" smtClean="0"/>
              <a:t>3</a:t>
            </a:r>
            <a:r>
              <a:rPr lang="ru-RU" sz="2000" dirty="0" smtClean="0"/>
              <a:t> = </a:t>
            </a:r>
          </a:p>
        </p:txBody>
      </p:sp>
      <p:pic>
        <p:nvPicPr>
          <p:cNvPr id="4" name="Picture 2" descr="http://www.evraziyskiy.ru/files/competition/673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0"/>
            <a:ext cx="2664296" cy="1998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59834" y="432050"/>
            <a:ext cx="2520703" cy="1052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Пруд «Воспоминаний»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2060848"/>
            <a:ext cx="45730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lphaLcParenR"/>
            </a:pPr>
            <a:r>
              <a:rPr lang="ru-RU" sz="1600" dirty="0" smtClean="0"/>
              <a:t>сумма кубов двух выражений равна произведению суммы этих выражений на неполный квадрат их разности.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1600" dirty="0" smtClean="0"/>
              <a:t>разность квадратов двух выражений равна произведению их разности на их сумму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1600" dirty="0" smtClean="0"/>
              <a:t>разность кубов двух выражений равна произведению разности этих выражений на неполный квадрат их суммы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1600" dirty="0" smtClean="0"/>
              <a:t>квадрат разности двух выражений равен квадрату первого выражения, минус удвоенное произведение первого выражения на второе и плюс квадрат второго выражения</a:t>
            </a:r>
          </a:p>
          <a:p>
            <a:pPr marL="514350" indent="-514350">
              <a:buFont typeface="+mj-lt"/>
              <a:buAutoNum type="alphaLcParenR"/>
            </a:pPr>
            <a:r>
              <a:rPr lang="ru-RU" sz="1600" dirty="0" smtClean="0"/>
              <a:t>квадрат суммы двух выражений равен квадрату первого выражения, плюс удвоенное произведение первого выражения на второе и плюс квадрат второго выражения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F0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FFF3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FFF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D0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D0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evraziyskiy.ru/files/competition/673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0"/>
            <a:ext cx="2664296" cy="19982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915818" y="432050"/>
            <a:ext cx="2664719" cy="10523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Пруд «Воспоминаний»</a:t>
            </a:r>
            <a:endParaRPr kumimoji="0" lang="ru-RU" sz="25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7410" name="Picture 2" descr="C:\Users\Ольга Александровна\Documents\Scanned Documents\Рисунок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9349" y="446142"/>
            <a:ext cx="9193351" cy="5791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Ольга Александровна\Documents\Scanned Documents\Рисунок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920852" y="-1365148"/>
            <a:ext cx="6858000" cy="9588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“Алгебраическая мозаика”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2"/>
            <a:ext cx="792088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Составить из предложенных одночленов формулы.</a:t>
            </a:r>
          </a:p>
          <a:p>
            <a:pPr algn="ctr">
              <a:buNone/>
            </a:pPr>
            <a:r>
              <a:rPr lang="ru-RU" i="1" dirty="0" smtClean="0"/>
              <a:t>3х, 5у, 3х, 5у, 9х</a:t>
            </a:r>
            <a:r>
              <a:rPr lang="ru-RU" i="1" baseline="30000" dirty="0" smtClean="0"/>
              <a:t>2</a:t>
            </a:r>
            <a:r>
              <a:rPr lang="ru-RU" i="1" dirty="0" smtClean="0"/>
              <a:t>, 30ху, 27х</a:t>
            </a:r>
            <a:r>
              <a:rPr lang="ru-RU" i="1" baseline="30000" dirty="0" smtClean="0"/>
              <a:t>3</a:t>
            </a:r>
            <a:r>
              <a:rPr lang="ru-RU" i="1" dirty="0" smtClean="0"/>
              <a:t>, 125х</a:t>
            </a:r>
            <a:r>
              <a:rPr lang="ru-RU" i="1" baseline="30000" dirty="0" smtClean="0"/>
              <a:t>2</a:t>
            </a:r>
            <a:r>
              <a:rPr lang="ru-RU" i="1" dirty="0" smtClean="0"/>
              <a:t>, 15ху, 25у</a:t>
            </a:r>
            <a:r>
              <a:rPr lang="ru-RU" i="1" baseline="30000" dirty="0" smtClean="0"/>
              <a:t>2</a:t>
            </a:r>
            <a:r>
              <a:rPr lang="ru-RU" i="1" dirty="0" smtClean="0"/>
              <a:t> , 125у</a:t>
            </a:r>
            <a:r>
              <a:rPr lang="ru-RU" i="1" baseline="30000" dirty="0" smtClean="0"/>
              <a:t>3</a:t>
            </a:r>
            <a:r>
              <a:rPr lang="ru-RU" i="1" dirty="0" smtClean="0"/>
              <a:t> </a:t>
            </a:r>
          </a:p>
          <a:p>
            <a:pPr>
              <a:buNone/>
            </a:pPr>
            <a:r>
              <a:rPr lang="ru-RU" i="1" dirty="0" smtClean="0"/>
              <a:t>Ответы: Всего 7 формул. </a:t>
            </a:r>
            <a:r>
              <a:rPr lang="ru-RU" dirty="0" smtClean="0"/>
              <a:t>(«5» - все верно, «4» - 1- 2 ошибки, «3» - 3 ошибки)</a:t>
            </a:r>
          </a:p>
          <a:p>
            <a:pPr lvl="0" algn="ctr">
              <a:buNone/>
            </a:pPr>
            <a:r>
              <a:rPr lang="ru-RU" i="1" dirty="0" smtClean="0"/>
              <a:t>(3х </a:t>
            </a:r>
            <a:r>
              <a:rPr lang="ru-RU" i="1" u="sng" dirty="0" smtClean="0"/>
              <a:t>+</a:t>
            </a:r>
            <a:r>
              <a:rPr lang="ru-RU" i="1" dirty="0" smtClean="0"/>
              <a:t> 5у)</a:t>
            </a:r>
            <a:r>
              <a:rPr lang="ru-RU" i="1" baseline="30000" dirty="0" smtClean="0"/>
              <a:t>2</a:t>
            </a:r>
            <a:r>
              <a:rPr lang="ru-RU" i="1" dirty="0" smtClean="0"/>
              <a:t> = 9х</a:t>
            </a:r>
            <a:r>
              <a:rPr lang="ru-RU" i="1" baseline="30000" dirty="0" smtClean="0"/>
              <a:t>2</a:t>
            </a:r>
            <a:r>
              <a:rPr lang="ru-RU" i="1" u="sng" dirty="0" smtClean="0"/>
              <a:t>+</a:t>
            </a:r>
            <a:r>
              <a:rPr lang="ru-RU" i="1" dirty="0" smtClean="0"/>
              <a:t>30ху+25у</a:t>
            </a:r>
            <a:r>
              <a:rPr lang="ru-RU" i="1" baseline="30000" dirty="0" smtClean="0"/>
              <a:t>2</a:t>
            </a:r>
            <a:endParaRPr lang="ru-RU" dirty="0" smtClean="0"/>
          </a:p>
          <a:p>
            <a:pPr lvl="0" algn="ctr">
              <a:buNone/>
            </a:pPr>
            <a:r>
              <a:rPr lang="ru-RU" i="1" dirty="0" smtClean="0"/>
              <a:t>(3х – 5у)(3х + 5у) = 9х</a:t>
            </a:r>
            <a:r>
              <a:rPr lang="ru-RU" i="1" baseline="30000" dirty="0" smtClean="0"/>
              <a:t>2</a:t>
            </a:r>
            <a:r>
              <a:rPr lang="ru-RU" i="1" dirty="0" smtClean="0"/>
              <a:t>– 25у</a:t>
            </a:r>
            <a:r>
              <a:rPr lang="ru-RU" i="1" baseline="30000" dirty="0" smtClean="0"/>
              <a:t> 2</a:t>
            </a:r>
            <a:endParaRPr lang="ru-RU" dirty="0" smtClean="0"/>
          </a:p>
          <a:p>
            <a:pPr lvl="0" algn="ctr">
              <a:buNone/>
            </a:pPr>
            <a:r>
              <a:rPr lang="ru-RU" i="1" dirty="0" smtClean="0"/>
              <a:t>27х</a:t>
            </a:r>
            <a:r>
              <a:rPr lang="ru-RU" i="1" baseline="30000" dirty="0" smtClean="0"/>
              <a:t>3 </a:t>
            </a:r>
            <a:r>
              <a:rPr lang="ru-RU" i="1" u="sng" dirty="0" smtClean="0"/>
              <a:t>+</a:t>
            </a:r>
            <a:r>
              <a:rPr lang="ru-RU" i="1" dirty="0" smtClean="0"/>
              <a:t> 125у</a:t>
            </a:r>
            <a:r>
              <a:rPr lang="ru-RU" i="1" baseline="30000" dirty="0" smtClean="0"/>
              <a:t>3</a:t>
            </a:r>
            <a:r>
              <a:rPr lang="ru-RU" i="1" dirty="0" smtClean="0"/>
              <a:t> = (3х </a:t>
            </a:r>
            <a:r>
              <a:rPr lang="ru-RU" i="1" u="sng" dirty="0" smtClean="0"/>
              <a:t>+</a:t>
            </a:r>
            <a:r>
              <a:rPr lang="ru-RU" i="1" dirty="0" smtClean="0"/>
              <a:t> 5у)(9х</a:t>
            </a:r>
            <a:r>
              <a:rPr lang="ru-RU" i="1" baseline="30000" dirty="0" smtClean="0"/>
              <a:t>2</a:t>
            </a:r>
            <a:r>
              <a:rPr lang="ru-RU" i="1" u="sng" dirty="0" smtClean="0"/>
              <a:t>+</a:t>
            </a:r>
            <a:r>
              <a:rPr lang="ru-RU" i="1" dirty="0" smtClean="0"/>
              <a:t> 15ху+25у</a:t>
            </a:r>
            <a:r>
              <a:rPr lang="ru-RU" i="1" baseline="30000" dirty="0" smtClean="0"/>
              <a:t>2</a:t>
            </a:r>
            <a:r>
              <a:rPr lang="ru-RU" i="1" dirty="0" smtClean="0"/>
              <a:t>)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(5у </a:t>
            </a:r>
            <a:r>
              <a:rPr lang="ru-RU" i="1" u="sng" dirty="0" smtClean="0"/>
              <a:t>+</a:t>
            </a:r>
            <a:r>
              <a:rPr lang="ru-RU" i="1" dirty="0" smtClean="0"/>
              <a:t> 3х)</a:t>
            </a:r>
            <a:r>
              <a:rPr lang="ru-RU" i="1" baseline="30000" dirty="0" smtClean="0"/>
              <a:t>2 </a:t>
            </a:r>
            <a:r>
              <a:rPr lang="ru-RU" i="1" dirty="0" smtClean="0"/>
              <a:t>= 25у</a:t>
            </a:r>
            <a:r>
              <a:rPr lang="ru-RU" i="1" baseline="30000" dirty="0" smtClean="0"/>
              <a:t>2</a:t>
            </a:r>
            <a:r>
              <a:rPr lang="ru-RU" i="1" dirty="0" smtClean="0"/>
              <a:t> </a:t>
            </a:r>
            <a:r>
              <a:rPr lang="ru-RU" i="1" u="sng" dirty="0" smtClean="0"/>
              <a:t>+</a:t>
            </a:r>
            <a:r>
              <a:rPr lang="ru-RU" i="1" dirty="0" smtClean="0"/>
              <a:t> 30ху + 9х</a:t>
            </a:r>
            <a:r>
              <a:rPr lang="ru-RU" i="1" baseline="30000" dirty="0" smtClean="0"/>
              <a:t>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751</Words>
  <Application>Microsoft Office PowerPoint</Application>
  <PresentationFormat>Экран (4:3)</PresentationFormat>
  <Paragraphs>180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Тема урока</vt:lpstr>
      <vt:lpstr>«У математиков есть свой язык - формулы» С.В. Ковалевская</vt:lpstr>
      <vt:lpstr>Маршрут путешествия  «В мир формул»</vt:lpstr>
      <vt:lpstr>Пруд «Воспоминаний»</vt:lpstr>
      <vt:lpstr>Слайд 6</vt:lpstr>
      <vt:lpstr>Слайд 7</vt:lpstr>
      <vt:lpstr>Слайд 8</vt:lpstr>
      <vt:lpstr>“Алгебраическая мозаика”</vt:lpstr>
      <vt:lpstr>Байкал</vt:lpstr>
      <vt:lpstr>Решить уравнение:</vt:lpstr>
      <vt:lpstr>Решить уравнение:</vt:lpstr>
      <vt:lpstr>Море  «Ошибок»</vt:lpstr>
      <vt:lpstr>ДИОФАНТ</vt:lpstr>
      <vt:lpstr>ДИОФАНТ</vt:lpstr>
      <vt:lpstr>Физ.Минутка.</vt:lpstr>
      <vt:lpstr>За страницами учебника!  </vt:lpstr>
      <vt:lpstr>Водопад «Знаний»</vt:lpstr>
      <vt:lpstr>Геометрический метод</vt:lpstr>
      <vt:lpstr>Вывод:</vt:lpstr>
      <vt:lpstr>Слайд 21</vt:lpstr>
      <vt:lpstr>Научимся возводить двучлен в любую натуральную степень</vt:lpstr>
      <vt:lpstr>Блез Паскаль</vt:lpstr>
      <vt:lpstr>Залив «Находок»</vt:lpstr>
      <vt:lpstr>Слайд 25</vt:lpstr>
      <vt:lpstr>Слайд 26</vt:lpstr>
      <vt:lpstr>Слайд 27</vt:lpstr>
      <vt:lpstr>Слайд 28</vt:lpstr>
      <vt:lpstr>Декарт:</vt:lpstr>
      <vt:lpstr>Домашнее задание:  1.Возвести двучлен, в степень (a + b)7 2. Возвести в квадрат  сумму (а+в+с+d+n+m)2  3. Выполнить тест “ФСУ” на сайте: www.uztest.ru </vt:lpstr>
      <vt:lpstr>Слайд 31</vt:lpstr>
      <vt:lpstr>Гавань «Итогов»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 Александровна</cp:lastModifiedBy>
  <cp:revision>9</cp:revision>
  <dcterms:created xsi:type="dcterms:W3CDTF">2014-07-09T08:50:25Z</dcterms:created>
  <dcterms:modified xsi:type="dcterms:W3CDTF">2019-05-05T06:58:26Z</dcterms:modified>
</cp:coreProperties>
</file>