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xls" ContentType="application/vnd.ms-exce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96" r:id="rId3"/>
    <p:sldId id="258" r:id="rId4"/>
    <p:sldId id="278" r:id="rId5"/>
    <p:sldId id="279" r:id="rId6"/>
    <p:sldId id="280" r:id="rId7"/>
    <p:sldId id="283" r:id="rId8"/>
    <p:sldId id="262" r:id="rId9"/>
    <p:sldId id="284" r:id="rId10"/>
    <p:sldId id="260" r:id="rId11"/>
    <p:sldId id="266" r:id="rId12"/>
    <p:sldId id="298" r:id="rId13"/>
    <p:sldId id="28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551" autoAdjust="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F140E-C50F-42C8-9101-3AAB7E848819}" type="datetimeFigureOut">
              <a:rPr lang="ru-RU" smtClean="0"/>
              <a:pPr/>
              <a:t>06.05.2019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2524A-0699-4E4F-97CF-1A22492A29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F140E-C50F-42C8-9101-3AAB7E848819}" type="datetimeFigureOut">
              <a:rPr lang="ru-RU" smtClean="0"/>
              <a:pPr/>
              <a:t>06.05.2019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2524A-0699-4E4F-97CF-1A22492A29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F140E-C50F-42C8-9101-3AAB7E848819}" type="datetimeFigureOut">
              <a:rPr lang="ru-RU" smtClean="0"/>
              <a:pPr/>
              <a:t>06.05.2019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2524A-0699-4E4F-97CF-1A22492A29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F140E-C50F-42C8-9101-3AAB7E848819}" type="datetimeFigureOut">
              <a:rPr lang="ru-RU" smtClean="0"/>
              <a:pPr/>
              <a:t>06.05.2019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2524A-0699-4E4F-97CF-1A22492A29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F140E-C50F-42C8-9101-3AAB7E848819}" type="datetimeFigureOut">
              <a:rPr lang="ru-RU" smtClean="0"/>
              <a:pPr/>
              <a:t>06.05.2019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2524A-0699-4E4F-97CF-1A22492A29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F140E-C50F-42C8-9101-3AAB7E848819}" type="datetimeFigureOut">
              <a:rPr lang="ru-RU" smtClean="0"/>
              <a:pPr/>
              <a:t>06.05.2019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2524A-0699-4E4F-97CF-1A22492A29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F140E-C50F-42C8-9101-3AAB7E848819}" type="datetimeFigureOut">
              <a:rPr lang="ru-RU" smtClean="0"/>
              <a:pPr/>
              <a:t>06.05.2019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2524A-0699-4E4F-97CF-1A22492A29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F140E-C50F-42C8-9101-3AAB7E848819}" type="datetimeFigureOut">
              <a:rPr lang="ru-RU" smtClean="0"/>
              <a:pPr/>
              <a:t>06.05.2019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2524A-0699-4E4F-97CF-1A22492A29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F140E-C50F-42C8-9101-3AAB7E848819}" type="datetimeFigureOut">
              <a:rPr lang="ru-RU" smtClean="0"/>
              <a:pPr/>
              <a:t>06.05.2019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2524A-0699-4E4F-97CF-1A22492A29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F140E-C50F-42C8-9101-3AAB7E848819}" type="datetimeFigureOut">
              <a:rPr lang="ru-RU" smtClean="0"/>
              <a:pPr/>
              <a:t>06.05.2019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2524A-0699-4E4F-97CF-1A22492A29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F140E-C50F-42C8-9101-3AAB7E848819}" type="datetimeFigureOut">
              <a:rPr lang="ru-RU" smtClean="0"/>
              <a:pPr/>
              <a:t>06.05.2019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2524A-0699-4E4F-97CF-1A22492A29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EF140E-C50F-42C8-9101-3AAB7E848819}" type="datetimeFigureOut">
              <a:rPr lang="ru-RU" smtClean="0"/>
              <a:pPr/>
              <a:t>06.05.2019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12524A-0699-4E4F-97CF-1A22492A29F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Microsoft_Office_Excel_97-20031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Microsoft_Office_Excel_97-20032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Microsoft_Office_Excel_97-20033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1"/>
          <p:cNvSpPr>
            <a:spLocks noChangeArrowheads="1"/>
          </p:cNvSpPr>
          <p:nvPr/>
        </p:nvSpPr>
        <p:spPr bwMode="auto">
          <a:xfrm>
            <a:off x="785786" y="928670"/>
            <a:ext cx="7643834" cy="4247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Занятия декоративно – прикладным творчеством как средство работы с одаренными детьми</a:t>
            </a:r>
            <a:endParaRPr kumimoji="0" lang="ru-RU" sz="5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00298" y="428604"/>
            <a:ext cx="385765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dirty="0" smtClean="0"/>
              <a:t>Направления </a:t>
            </a:r>
            <a:endParaRPr lang="ru-RU" sz="3600" dirty="0"/>
          </a:p>
        </p:txBody>
      </p:sp>
      <p:sp>
        <p:nvSpPr>
          <p:cNvPr id="3" name="Стрелка вниз 2"/>
          <p:cNvSpPr/>
          <p:nvPr/>
        </p:nvSpPr>
        <p:spPr>
          <a:xfrm rot="1797641">
            <a:off x="2291811" y="1237541"/>
            <a:ext cx="436279" cy="1284446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трелка вниз 3"/>
          <p:cNvSpPr/>
          <p:nvPr/>
        </p:nvSpPr>
        <p:spPr>
          <a:xfrm rot="718657">
            <a:off x="3256950" y="1374367"/>
            <a:ext cx="428628" cy="2517730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низ 4"/>
          <p:cNvSpPr/>
          <p:nvPr/>
        </p:nvSpPr>
        <p:spPr>
          <a:xfrm rot="21321186">
            <a:off x="4669684" y="1442107"/>
            <a:ext cx="428628" cy="2428892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низ 5"/>
          <p:cNvSpPr/>
          <p:nvPr/>
        </p:nvSpPr>
        <p:spPr>
          <a:xfrm rot="19588292">
            <a:off x="6036282" y="1221481"/>
            <a:ext cx="413513" cy="1287862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500034" y="2643182"/>
            <a:ext cx="2214578" cy="114300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err="1" smtClean="0">
                <a:solidFill>
                  <a:schemeClr val="tx1"/>
                </a:solidFill>
              </a:rPr>
              <a:t>Фелтинг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1357290" y="4000504"/>
            <a:ext cx="2214578" cy="135732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Канзаши 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4143372" y="4000504"/>
            <a:ext cx="3857652" cy="135732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Бросовый материал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6072198" y="2643182"/>
            <a:ext cx="2214578" cy="114300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err="1" smtClean="0">
                <a:solidFill>
                  <a:schemeClr val="tx1"/>
                </a:solidFill>
              </a:rPr>
              <a:t>Декупаж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screen">
            <a:lum contrast="10000"/>
          </a:blip>
          <a:srcRect/>
          <a:stretch>
            <a:fillRect/>
          </a:stretch>
        </p:blipFill>
        <p:spPr bwMode="auto">
          <a:xfrm>
            <a:off x="857224" y="857232"/>
            <a:ext cx="3301960" cy="18458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cture 2" descr="C:\Users\1\Desktop\дед мороз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868" y="3357562"/>
            <a:ext cx="2096725" cy="2795634"/>
          </a:xfrm>
          <a:prstGeom prst="rect">
            <a:avLst/>
          </a:prstGeom>
          <a:noFill/>
        </p:spPr>
      </p:pic>
      <p:pic>
        <p:nvPicPr>
          <p:cNvPr id="4" name="Picture 3" descr="C:\Documents and Settings\Компьютер\Мои документы\Мои рисунки\Изображение\Изображение 122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929190" y="571480"/>
            <a:ext cx="3257542" cy="2443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шаг в будущее 2013 009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714348" y="3214686"/>
            <a:ext cx="2071702" cy="29059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C:\Users\1\Desktop\DSCN1667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357950" y="3357562"/>
            <a:ext cx="2035982" cy="271464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Заголовок 1"/>
          <p:cNvSpPr>
            <a:spLocks noGrp="1"/>
          </p:cNvSpPr>
          <p:nvPr>
            <p:ph type="title"/>
          </p:nvPr>
        </p:nvSpPr>
        <p:spPr>
          <a:xfrm>
            <a:off x="500063" y="1000125"/>
            <a:ext cx="8229600" cy="1143000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en-US" sz="5400" u="sng" dirty="0" smtClean="0">
                <a:solidFill>
                  <a:srgbClr val="0000FF"/>
                </a:solidFill>
                <a:latin typeface="Century Schoolbook" pitchFamily="18" charset="0"/>
              </a:rPr>
              <a:t>I</a:t>
            </a:r>
            <a:r>
              <a:rPr lang="ru-RU" sz="5400" u="sng" dirty="0" smtClean="0">
                <a:solidFill>
                  <a:srgbClr val="0000FF"/>
                </a:solidFill>
                <a:latin typeface="Century Schoolbook" pitchFamily="18" charset="0"/>
              </a:rPr>
              <a:t> год обучения</a:t>
            </a:r>
            <a:r>
              <a:rPr lang="en-US" sz="5400" dirty="0" smtClean="0">
                <a:solidFill>
                  <a:srgbClr val="FF0000"/>
                </a:solidFill>
                <a:latin typeface="Century Schoolbook" pitchFamily="18" charset="0"/>
              </a:rPr>
              <a:t/>
            </a:r>
            <a:br>
              <a:rPr lang="en-US" sz="5400" dirty="0" smtClean="0">
                <a:solidFill>
                  <a:srgbClr val="FF0000"/>
                </a:solidFill>
                <a:latin typeface="Century Schoolbook" pitchFamily="18" charset="0"/>
              </a:rPr>
            </a:br>
            <a:r>
              <a:rPr lang="ru-RU" sz="5400" dirty="0" smtClean="0">
                <a:latin typeface="Century Schoolbook" pitchFamily="18" charset="0"/>
              </a:rPr>
              <a:t>9</a:t>
            </a:r>
            <a:r>
              <a:rPr lang="en-US" sz="5400" dirty="0" smtClean="0">
                <a:latin typeface="Century Schoolbook" pitchFamily="18" charset="0"/>
              </a:rPr>
              <a:t> </a:t>
            </a:r>
            <a:r>
              <a:rPr lang="ru-RU" sz="5400" dirty="0" smtClean="0">
                <a:latin typeface="Century Schoolbook" pitchFamily="18" charset="0"/>
              </a:rPr>
              <a:t>человек</a:t>
            </a:r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500063" y="3857625"/>
            <a:ext cx="8229600" cy="1500188"/>
          </a:xfrm>
          <a:prstGeom prst="rect">
            <a:avLst/>
          </a:prstGeom>
        </p:spPr>
        <p:txBody>
          <a:bodyPr anchor="ctr">
            <a:normAutofit fontScale="25000" lnSpcReduction="20000"/>
          </a:bodyPr>
          <a:lstStyle/>
          <a:p>
            <a:pPr algn="ctr" fontAlgn="auto">
              <a:lnSpc>
                <a:spcPct val="170000"/>
              </a:lnSpc>
              <a:spcAft>
                <a:spcPts val="0"/>
              </a:spcAft>
              <a:defRPr/>
            </a:pPr>
            <a:r>
              <a:rPr lang="en-US" sz="21600" u="sng" dirty="0">
                <a:solidFill>
                  <a:srgbClr val="0000FF"/>
                </a:solidFill>
                <a:latin typeface="Century Schoolbook" pitchFamily="18" charset="0"/>
                <a:ea typeface="+mj-ea"/>
                <a:cs typeface="+mj-cs"/>
              </a:rPr>
              <a:t>II</a:t>
            </a:r>
            <a:r>
              <a:rPr lang="ru-RU" sz="21600" u="sng" dirty="0">
                <a:solidFill>
                  <a:srgbClr val="0000FF"/>
                </a:solidFill>
                <a:latin typeface="Century Schoolbook" pitchFamily="18" charset="0"/>
                <a:ea typeface="+mj-ea"/>
                <a:cs typeface="+mj-cs"/>
              </a:rPr>
              <a:t> год обучения</a:t>
            </a:r>
          </a:p>
          <a:p>
            <a:pPr algn="ctr" fontAlgn="auto">
              <a:lnSpc>
                <a:spcPct val="170000"/>
              </a:lnSpc>
              <a:spcAft>
                <a:spcPts val="0"/>
              </a:spcAft>
              <a:defRPr/>
            </a:pPr>
            <a:r>
              <a:rPr lang="ru-RU" sz="21600" dirty="0" smtClean="0">
                <a:latin typeface="Century Schoolbook" pitchFamily="18" charset="0"/>
                <a:ea typeface="+mj-ea"/>
                <a:cs typeface="+mj-cs"/>
              </a:rPr>
              <a:t>21 </a:t>
            </a:r>
            <a:r>
              <a:rPr lang="ru-RU" sz="21600" dirty="0">
                <a:latin typeface="Century Schoolbook" pitchFamily="18" charset="0"/>
                <a:ea typeface="+mj-ea"/>
                <a:cs typeface="+mj-cs"/>
              </a:rPr>
              <a:t>человек</a:t>
            </a:r>
          </a:p>
          <a:p>
            <a:pPr algn="ctr" fontAlgn="auto">
              <a:spcAft>
                <a:spcPts val="0"/>
              </a:spcAft>
              <a:defRPr/>
            </a:pPr>
            <a:endParaRPr lang="ru-RU" sz="4400" dirty="0"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21508" name="Picture 3" descr="шаг в будущее 2013 00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786578" y="3786189"/>
            <a:ext cx="2071702" cy="27622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9" name="Прямоугольник 1"/>
          <p:cNvSpPr>
            <a:spLocks noChangeArrowheads="1"/>
          </p:cNvSpPr>
          <p:nvPr/>
        </p:nvSpPr>
        <p:spPr bwMode="auto">
          <a:xfrm>
            <a:off x="539750" y="188913"/>
            <a:ext cx="84613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>
                <a:solidFill>
                  <a:srgbClr val="6600FF"/>
                </a:solidFill>
                <a:latin typeface="Century Schoolbook" pitchFamily="18" charset="0"/>
              </a:rPr>
              <a:t>Наши работы</a:t>
            </a:r>
            <a:endParaRPr lang="ru-RU" sz="3200">
              <a:solidFill>
                <a:srgbClr val="6600FF"/>
              </a:solidFill>
              <a:latin typeface="Century Schoolbook" pitchFamily="18" charset="0"/>
            </a:endParaRPr>
          </a:p>
        </p:txBody>
      </p:sp>
      <p:pic>
        <p:nvPicPr>
          <p:cNvPr id="6" name="Picture 2" descr="C:\Documents and Settings\Администратор\Мои документы\Мои рисунки\Изображение\Изображение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428992" y="2428868"/>
            <a:ext cx="3000396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 descr="C:\Documents and Settings\Admin\Мои документы\Мои рисунки\Изображение\Изображение 008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000100" y="857232"/>
            <a:ext cx="2143140" cy="28720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Rectangle 1"/>
          <p:cNvSpPr>
            <a:spLocks noChangeArrowheads="1"/>
          </p:cNvSpPr>
          <p:nvPr/>
        </p:nvSpPr>
        <p:spPr bwMode="auto">
          <a:xfrm>
            <a:off x="500034" y="214290"/>
            <a:ext cx="8429684" cy="63042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Актуальность</a:t>
            </a:r>
          </a:p>
          <a:p>
            <a:pPr marL="0" marR="0" lvl="0" indent="457200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Способность к декоративно-прикладному творчеству может быть, как у юношей, так и у девушек. Но у девушек ярче выражена мотивация получения результатов творческого труда. Они видят перспективы применения результатов декоративно-прикладного творчества в семье и считают, что это им может помочь успешнее реализоваться в процессе выполнения таких социальных ролей, как жена и мать. Поэтому этот опыт, может быть, применим в большей степени при работе с девушками, но не исключает участие в различных формах досуговой  работы  и юношей.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642910" y="571480"/>
            <a:ext cx="8072494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азвитие творческой активности учащихся посредством приобщения их к декоративно-прикладному творчеству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.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642910" y="2571744"/>
            <a:ext cx="8143932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Задачи: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выявление одаренных детей;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активизация познавательной деятельности наиболее одаренных детей;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indent="45085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8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способствование освоению и внедрению новых технологий;</a:t>
            </a:r>
            <a:endParaRPr lang="ru-RU" sz="2800" dirty="0" smtClean="0"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повышение профессиональной компетенции учителя технологии.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74" name="Object 2"/>
          <p:cNvGraphicFramePr>
            <a:graphicFrameLocks noChangeAspect="1"/>
          </p:cNvGraphicFramePr>
          <p:nvPr/>
        </p:nvGraphicFramePr>
        <p:xfrm>
          <a:off x="1330349" y="284163"/>
          <a:ext cx="6599237" cy="5918200"/>
        </p:xfrm>
        <a:graphic>
          <a:graphicData uri="http://schemas.openxmlformats.org/presentationml/2006/ole">
            <p:oleObj spid="_x0000_s3074" name="Worksheet" r:id="rId3" imgW="4800600" imgH="4305390" progId="Excel.Sheet.8">
              <p:embed/>
            </p:oleObj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2"/>
          <p:cNvGraphicFramePr>
            <a:graphicFrameLocks noChangeAspect="1"/>
          </p:cNvGraphicFramePr>
          <p:nvPr/>
        </p:nvGraphicFramePr>
        <p:xfrm>
          <a:off x="285720" y="247650"/>
          <a:ext cx="8650287" cy="6351588"/>
        </p:xfrm>
        <a:graphic>
          <a:graphicData uri="http://schemas.openxmlformats.org/presentationml/2006/ole">
            <p:oleObj spid="_x0000_s2051" name="Worksheet" r:id="rId3" imgW="5553090" imgH="4076790" progId="Excel.Sheet.8">
              <p:embed/>
            </p:oleObj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5" name="Object 1"/>
          <p:cNvGraphicFramePr>
            <a:graphicFrameLocks noChangeAspect="1"/>
          </p:cNvGraphicFramePr>
          <p:nvPr/>
        </p:nvGraphicFramePr>
        <p:xfrm>
          <a:off x="1050925" y="715963"/>
          <a:ext cx="7227888" cy="5475287"/>
        </p:xfrm>
        <a:graphic>
          <a:graphicData uri="http://schemas.openxmlformats.org/presentationml/2006/ole">
            <p:oleObj spid="_x0000_s1025" name="Worksheet" r:id="rId3" imgW="4886460" imgH="3705315" progId="Excel.Sheet.8">
              <p:embed/>
            </p:oleObj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313" y="500063"/>
            <a:ext cx="8929687" cy="11430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Диагностика развития творческих способностей детей</a:t>
            </a:r>
            <a:br>
              <a:rPr lang="ru-RU" dirty="0" smtClean="0"/>
            </a:br>
            <a:r>
              <a:rPr lang="ru-RU" sz="3100" dirty="0" smtClean="0"/>
              <a:t>(по А. И. Савенкову)</a:t>
            </a:r>
            <a:r>
              <a:rPr lang="ru-RU" b="1" dirty="0" smtClean="0"/>
              <a:t> </a:t>
            </a:r>
            <a:r>
              <a:rPr lang="ru-RU" dirty="0" smtClean="0"/>
              <a:t> </a:t>
            </a:r>
            <a:br>
              <a:rPr lang="ru-RU" dirty="0" smtClean="0"/>
            </a:br>
            <a:r>
              <a:rPr lang="en-US" u="sng" dirty="0" smtClean="0">
                <a:solidFill>
                  <a:srgbClr val="0000FF"/>
                </a:solidFill>
                <a:latin typeface="Century Schoolbook" pitchFamily="18" charset="0"/>
              </a:rPr>
              <a:t> I</a:t>
            </a:r>
            <a:r>
              <a:rPr lang="ru-RU" u="sng" dirty="0" smtClean="0">
                <a:solidFill>
                  <a:srgbClr val="0000FF"/>
                </a:solidFill>
                <a:latin typeface="Century Schoolbook" pitchFamily="18" charset="0"/>
              </a:rPr>
              <a:t> год  начало  обучения</a:t>
            </a:r>
            <a:endParaRPr lang="ru-RU" dirty="0" smtClean="0">
              <a:solidFill>
                <a:srgbClr val="0000FF"/>
              </a:solidFill>
            </a:endParaRPr>
          </a:p>
        </p:txBody>
      </p:sp>
      <p:sp>
        <p:nvSpPr>
          <p:cNvPr id="40963" name="AutoShape 2" descr="Влияние IT технологий на развитие восприятия цвета детьми дошкольного возраста на занятиях по изобразительному искусству"/>
          <p:cNvSpPr>
            <a:spLocks noChangeAspect="1" noChangeArrowheads="1"/>
          </p:cNvSpPr>
          <p:nvPr/>
        </p:nvSpPr>
        <p:spPr bwMode="auto">
          <a:xfrm>
            <a:off x="214313" y="2143125"/>
            <a:ext cx="36957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40964" name="Rectangle 3"/>
          <p:cNvSpPr>
            <a:spLocks noChangeArrowheads="1"/>
          </p:cNvSpPr>
          <p:nvPr/>
        </p:nvSpPr>
        <p:spPr bwMode="auto">
          <a:xfrm>
            <a:off x="357188" y="2286000"/>
            <a:ext cx="3500437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Воображение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высокий уровень </a:t>
            </a:r>
            <a:r>
              <a:rPr lang="ru-RU" sz="2400" dirty="0">
                <a:latin typeface="Calibri" pitchFamily="34" charset="0"/>
                <a:cs typeface="Times New Roman" pitchFamily="18" charset="0"/>
              </a:rPr>
              <a:t>–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15%; </a:t>
            </a:r>
            <a:endParaRPr lang="ru-RU" sz="1400" dirty="0"/>
          </a:p>
          <a:p>
            <a:pPr eaLnBrk="0" hangingPunct="0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средний уровень </a:t>
            </a:r>
            <a:r>
              <a:rPr lang="ru-RU" sz="2400" dirty="0">
                <a:latin typeface="Calibri" pitchFamily="34" charset="0"/>
                <a:cs typeface="Times New Roman" pitchFamily="18" charset="0"/>
              </a:rPr>
              <a:t>–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40%;</a:t>
            </a:r>
            <a:endParaRPr lang="ru-RU" sz="1400" dirty="0"/>
          </a:p>
          <a:p>
            <a:pPr eaLnBrk="0" hangingPunct="0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низкий уровень </a:t>
            </a:r>
            <a:r>
              <a:rPr lang="ru-RU" sz="2400" dirty="0">
                <a:latin typeface="Calibri" pitchFamily="34" charset="0"/>
                <a:cs typeface="Times New Roman" pitchFamily="18" charset="0"/>
              </a:rPr>
              <a:t>–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45%.</a:t>
            </a:r>
            <a:endParaRPr lang="ru-RU" sz="3200" dirty="0"/>
          </a:p>
        </p:txBody>
      </p:sp>
      <p:sp>
        <p:nvSpPr>
          <p:cNvPr id="40965" name="Rectangle 4"/>
          <p:cNvSpPr>
            <a:spLocks noChangeArrowheads="1"/>
          </p:cNvSpPr>
          <p:nvPr/>
        </p:nvSpPr>
        <p:spPr bwMode="auto">
          <a:xfrm>
            <a:off x="214313" y="3903663"/>
            <a:ext cx="4572000" cy="2954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Фантазия учащихся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 очень высокий уровень – 10%;  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•  высокий уровень – 15%; 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•  средний уровень – 43%;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•  низкий уровень – 20%;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•  очень низкий – 12%.</a:t>
            </a:r>
          </a:p>
          <a:p>
            <a:r>
              <a:rPr lang="ru-RU" sz="2400" dirty="0">
                <a:latin typeface="Calibri" pitchFamily="34" charset="0"/>
              </a:rPr>
              <a:t> </a:t>
            </a:r>
          </a:p>
          <a:p>
            <a:endParaRPr lang="ru-RU" dirty="0"/>
          </a:p>
        </p:txBody>
      </p:sp>
      <p:sp>
        <p:nvSpPr>
          <p:cNvPr id="40966" name="Прямоугольник 9"/>
          <p:cNvSpPr>
            <a:spLocks noChangeArrowheads="1"/>
          </p:cNvSpPr>
          <p:nvPr/>
        </p:nvSpPr>
        <p:spPr bwMode="auto">
          <a:xfrm>
            <a:off x="5072063" y="2357438"/>
            <a:ext cx="3465512" cy="184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Цветовое восприятие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высокий уровень </a:t>
            </a:r>
            <a:r>
              <a:rPr lang="ru-RU" sz="2400" dirty="0">
                <a:latin typeface="Calibri" pitchFamily="34" charset="0"/>
                <a:cs typeface="Times New Roman" pitchFamily="18" charset="0"/>
              </a:rPr>
              <a:t>–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23%; </a:t>
            </a:r>
            <a:endParaRPr lang="ru-RU" sz="2400" dirty="0"/>
          </a:p>
          <a:p>
            <a:pPr eaLnBrk="0" hangingPunct="0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средний уровень </a:t>
            </a:r>
            <a:r>
              <a:rPr lang="ru-RU" sz="2400" dirty="0">
                <a:latin typeface="Calibri" pitchFamily="34" charset="0"/>
                <a:cs typeface="Times New Roman" pitchFamily="18" charset="0"/>
              </a:rPr>
              <a:t>–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57%;</a:t>
            </a:r>
            <a:endParaRPr lang="ru-RU" sz="2400" dirty="0"/>
          </a:p>
          <a:p>
            <a:pPr eaLnBrk="0" hangingPunct="0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низкий уровень </a:t>
            </a:r>
            <a:r>
              <a:rPr lang="ru-RU" sz="2400" dirty="0">
                <a:latin typeface="Calibri" pitchFamily="34" charset="0"/>
                <a:cs typeface="Times New Roman" pitchFamily="18" charset="0"/>
              </a:rPr>
              <a:t>–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20%.</a:t>
            </a:r>
            <a:endParaRPr lang="ru-RU" sz="2400" dirty="0"/>
          </a:p>
          <a:p>
            <a:endParaRPr lang="ru-RU" dirty="0">
              <a:latin typeface="Calibri" pitchFamily="34" charset="0"/>
            </a:endParaRPr>
          </a:p>
        </p:txBody>
      </p:sp>
      <p:sp>
        <p:nvSpPr>
          <p:cNvPr id="40967" name="Rectangle 3"/>
          <p:cNvSpPr>
            <a:spLocks noChangeArrowheads="1"/>
          </p:cNvSpPr>
          <p:nvPr/>
        </p:nvSpPr>
        <p:spPr bwMode="auto">
          <a:xfrm>
            <a:off x="5072063" y="4000500"/>
            <a:ext cx="3500437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Творческий потенциал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высокий уровень </a:t>
            </a:r>
            <a:r>
              <a:rPr lang="ru-RU" sz="2400" dirty="0">
                <a:latin typeface="Calibri" pitchFamily="34" charset="0"/>
                <a:cs typeface="Times New Roman" pitchFamily="18" charset="0"/>
              </a:rPr>
              <a:t>–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16%; </a:t>
            </a:r>
            <a:endParaRPr lang="ru-RU" sz="1400" dirty="0"/>
          </a:p>
          <a:p>
            <a:pPr eaLnBrk="0" hangingPunct="0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средний уровень </a:t>
            </a:r>
            <a:r>
              <a:rPr lang="ru-RU" sz="2400" dirty="0">
                <a:latin typeface="Calibri" pitchFamily="34" charset="0"/>
                <a:cs typeface="Times New Roman" pitchFamily="18" charset="0"/>
              </a:rPr>
              <a:t>–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65%;</a:t>
            </a:r>
            <a:endParaRPr lang="ru-RU" sz="1400" dirty="0"/>
          </a:p>
          <a:p>
            <a:pPr eaLnBrk="0" hangingPunct="0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низкий уровень </a:t>
            </a:r>
            <a:r>
              <a:rPr lang="ru-RU" sz="2400" dirty="0">
                <a:latin typeface="Calibri" pitchFamily="34" charset="0"/>
                <a:cs typeface="Times New Roman" pitchFamily="18" charset="0"/>
              </a:rPr>
              <a:t>–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19%.</a:t>
            </a:r>
            <a:endParaRPr lang="ru-RU" sz="32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500034" y="571480"/>
            <a:ext cx="8072494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Наиболее значимыми мотивами  являются: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это может пригодиться в будущем;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нравится делать красивые вещи; 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здесь занимаются их друзья.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1"/>
          <p:cNvSpPr>
            <a:spLocks noChangeArrowheads="1"/>
          </p:cNvSpPr>
          <p:nvPr/>
        </p:nvSpPr>
        <p:spPr bwMode="auto">
          <a:xfrm>
            <a:off x="571500" y="785813"/>
            <a:ext cx="7858125" cy="501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40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Цель программы</a:t>
            </a:r>
            <a:r>
              <a:rPr lang="ru-RU" sz="40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- раскрыть и развить потенциальные </a:t>
            </a:r>
            <a:r>
              <a:rPr lang="ru-RU" sz="4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творческие способности </a:t>
            </a:r>
            <a:r>
              <a:rPr lang="ru-RU" sz="40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ребенка, способствовать удовлетворению потребностей детей в практической деятельности, осуществляемой по законам красоты.</a:t>
            </a:r>
            <a:endParaRPr lang="ru-RU" sz="5400" dirty="0">
              <a:ea typeface="Calibri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312</TotalTime>
  <Words>287</Words>
  <Application>Microsoft Office PowerPoint</Application>
  <PresentationFormat>Экран (4:3)</PresentationFormat>
  <Paragraphs>44</Paragraphs>
  <Slides>13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5" baseType="lpstr">
      <vt:lpstr>Тема Office</vt:lpstr>
      <vt:lpstr>Worksheet</vt:lpstr>
      <vt:lpstr>Слайд 1</vt:lpstr>
      <vt:lpstr>Слайд 2</vt:lpstr>
      <vt:lpstr>Слайд 3</vt:lpstr>
      <vt:lpstr>Слайд 4</vt:lpstr>
      <vt:lpstr>Слайд 5</vt:lpstr>
      <vt:lpstr>Слайд 6</vt:lpstr>
      <vt:lpstr>Диагностика развития творческих способностей детей (по А. И. Савенкову)    I год  начало  обучения</vt:lpstr>
      <vt:lpstr>Слайд 8</vt:lpstr>
      <vt:lpstr>Слайд 9</vt:lpstr>
      <vt:lpstr>Слайд 10</vt:lpstr>
      <vt:lpstr>Слайд 11</vt:lpstr>
      <vt:lpstr>I год обучения 9 человек</vt:lpstr>
      <vt:lpstr>Слайд 13</vt:lpstr>
    </vt:vector>
  </TitlesOfParts>
  <Company>CtrlSoft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Усынина</cp:lastModifiedBy>
  <cp:revision>34</cp:revision>
  <dcterms:created xsi:type="dcterms:W3CDTF">2014-03-24T09:49:38Z</dcterms:created>
  <dcterms:modified xsi:type="dcterms:W3CDTF">2019-05-05T16:10:29Z</dcterms:modified>
</cp:coreProperties>
</file>