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sldIdLst>
    <p:sldId id="303" r:id="rId3"/>
    <p:sldId id="256" r:id="rId4"/>
    <p:sldId id="259" r:id="rId5"/>
    <p:sldId id="260" r:id="rId6"/>
    <p:sldId id="264" r:id="rId7"/>
    <p:sldId id="258" r:id="rId8"/>
    <p:sldId id="272" r:id="rId9"/>
    <p:sldId id="274" r:id="rId10"/>
    <p:sldId id="276" r:id="rId11"/>
    <p:sldId id="278" r:id="rId12"/>
    <p:sldId id="282" r:id="rId13"/>
    <p:sldId id="284" r:id="rId14"/>
    <p:sldId id="286" r:id="rId15"/>
    <p:sldId id="285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5" r:id="rId24"/>
    <p:sldId id="296" r:id="rId25"/>
    <p:sldId id="297" r:id="rId26"/>
    <p:sldId id="298" r:id="rId27"/>
    <p:sldId id="299" r:id="rId28"/>
    <p:sldId id="300" r:id="rId29"/>
    <p:sldId id="304" r:id="rId30"/>
    <p:sldId id="306" r:id="rId31"/>
    <p:sldId id="305" r:id="rId32"/>
    <p:sldId id="307" r:id="rId33"/>
    <p:sldId id="261" r:id="rId34"/>
    <p:sldId id="308" r:id="rId35"/>
  </p:sldIdLst>
  <p:sldSz cx="9144000" cy="6858000" type="screen4x3"/>
  <p:notesSz cx="6669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Эрдэм" initials="Э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287" autoAdjust="0"/>
  </p:normalViewPr>
  <p:slideViewPr>
    <p:cSldViewPr>
      <p:cViewPr varScale="1">
        <p:scale>
          <a:sx n="38" d="100"/>
          <a:sy n="38" d="100"/>
        </p:scale>
        <p:origin x="-79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A5C63-49CD-4D51-BFB7-DFC8749895D1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0FEE0-CFC5-4D2F-B167-BD30C78F7C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7105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E3F-00D3-4D85-850E-68D934C863F7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6F57-BBBF-4522-B1B6-FAE7984A5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2674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E3F-00D3-4D85-850E-68D934C863F7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6F57-BBBF-4522-B1B6-FAE7984A5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8939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E3F-00D3-4D85-850E-68D934C863F7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6F57-BBBF-4522-B1B6-FAE7984A5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5290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F74AB-0D40-4AB3-8E7F-1DB7688EC7B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3351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F6022-761C-4562-981B-E69CC734204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1031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ABE95-DE5B-4AEE-A2DA-9E227BD695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2960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190A5-B1BB-4BDF-AA13-B419C66803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33874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F8305-0E04-4C06-851F-CF7F82193B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88861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2D519-779A-4F71-8A14-75FD9E6D25B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8111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8756F-0D47-4A70-AC49-AF12A5E69F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62149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72885-7334-4165-89CB-608E3782A1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8581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E3F-00D3-4D85-850E-68D934C863F7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6F57-BBBF-4522-B1B6-FAE7984A5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2567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0E2D2-473B-4156-9957-762FD05A058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93424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610AF-BDD5-4656-A6B8-15A95697884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551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AE7C0-BBA0-4F72-BC28-06181809DF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204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E3F-00D3-4D85-850E-68D934C863F7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6F57-BBBF-4522-B1B6-FAE7984A5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9773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E3F-00D3-4D85-850E-68D934C863F7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6F57-BBBF-4522-B1B6-FAE7984A5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092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E3F-00D3-4D85-850E-68D934C863F7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6F57-BBBF-4522-B1B6-FAE7984A5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655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E3F-00D3-4D85-850E-68D934C863F7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6F57-BBBF-4522-B1B6-FAE7984A5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2309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E3F-00D3-4D85-850E-68D934C863F7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6F57-BBBF-4522-B1B6-FAE7984A5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0758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E3F-00D3-4D85-850E-68D934C863F7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6F57-BBBF-4522-B1B6-FAE7984A5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3928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5E3F-00D3-4D85-850E-68D934C863F7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C6F57-BBBF-4522-B1B6-FAE7984A5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6133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15E3F-00D3-4D85-850E-68D934C863F7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C6F57-BBBF-4522-B1B6-FAE7984A5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996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50000">
              <a:schemeClr val="bg1"/>
            </a:gs>
            <a:gs pos="100000">
              <a:srgbClr val="CC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650361-6513-4316-B181-941130B2074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2284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i2.wp.com/budaev.org/wp-content/uploads/merkitskaya-krepost-fire-hazard-2.jpg?ssl=1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visitburyatia.ru/upload/resize_cache/iblock/465/710_470_1/465870daff55824ae2db7a631911efb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988840"/>
            <a:ext cx="5292079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Абрикосовая роща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151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Баин-Хан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amarlin.ru/wp-content/uploads/2015/07/RRRRRRSRth_9163827_147965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340768"/>
            <a:ext cx="7927100" cy="52885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2231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Тугнуйские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столб</a:t>
            </a:r>
            <a:r>
              <a:rPr lang="ru-RU" sz="3600" b="1" dirty="0" smtClean="0">
                <a:solidFill>
                  <a:srgbClr val="FF0000"/>
                </a:solidFill>
              </a:rPr>
              <a:t>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1\Desktop\Абрикосовая долина\DSC0527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5" y="1196752"/>
            <a:ext cx="8623789" cy="53940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3712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река  Селенга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Users\1\Desktop\Абрикосовая долина\DSC053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980728"/>
            <a:ext cx="8416911" cy="56028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5210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fs00.infourok.ru/images/doc/229/58038/2/img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78651"/>
            <a:ext cx="8352927" cy="62646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2698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Река Хилок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http://www.outdoors.ru/foto/album_a/4415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340768"/>
            <a:ext cx="835292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7277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kmkrb.ru/fileadmin/cultmap/muhor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2656"/>
            <a:ext cx="9097087" cy="6053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2714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Флора и фауна долины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По вершине к Меркитской крепости">
            <a:hlinkClick r:id="rId2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052736"/>
            <a:ext cx="7704855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8404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Государственные природные заказники - это территории,  где сохраняются и  восстанавливаются  природные комплексы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://www.zapoved.net/catalog/img_pictures/65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916832"/>
            <a:ext cx="3654685" cy="3325763"/>
          </a:xfrm>
          <a:prstGeom prst="rect">
            <a:avLst/>
          </a:prstGeom>
          <a:noFill/>
        </p:spPr>
      </p:pic>
      <p:pic>
        <p:nvPicPr>
          <p:cNvPr id="3078" name="Picture 6" descr="http://sib-man.ru/images/photos/article7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916832"/>
            <a:ext cx="3654685" cy="33257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653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Красная книга Республики Бурятия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07270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Ковыль и типчак</a:t>
            </a:r>
            <a:endParaRPr lang="ru-RU" dirty="0"/>
          </a:p>
        </p:txBody>
      </p:sp>
      <p:pic>
        <p:nvPicPr>
          <p:cNvPr id="37890" name="Picture 2" descr="http://www.geocaching.su/photos/areas/172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412776"/>
            <a:ext cx="3995936" cy="2665258"/>
          </a:xfrm>
          <a:prstGeom prst="rect">
            <a:avLst/>
          </a:prstGeom>
          <a:noFill/>
        </p:spPr>
      </p:pic>
      <p:pic>
        <p:nvPicPr>
          <p:cNvPr id="37892" name="Picture 4" descr="http://znaimo.com.ua/images/rubase_1_99383791_97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3429000"/>
            <a:ext cx="4748250" cy="26642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9374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72816"/>
            <a:ext cx="6012161" cy="45091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668" y="0"/>
            <a:ext cx="8062664" cy="1467594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Однодневная экспедиция на </a:t>
            </a:r>
            <a:r>
              <a:rPr lang="ru-RU" dirty="0" err="1" smtClean="0">
                <a:solidFill>
                  <a:srgbClr val="C00000"/>
                </a:solidFill>
              </a:rPr>
              <a:t>Тугнуйские</a:t>
            </a:r>
            <a:r>
              <a:rPr lang="ru-RU" dirty="0" smtClean="0">
                <a:solidFill>
                  <a:srgbClr val="C00000"/>
                </a:solidFill>
              </a:rPr>
              <a:t> столбы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26670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Мятлик и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карагана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kratko-obo-vsem.ru/images/43-mjatlik-lugovo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412777"/>
            <a:ext cx="3960440" cy="2448272"/>
          </a:xfrm>
          <a:prstGeom prst="rect">
            <a:avLst/>
          </a:prstGeom>
          <a:noFill/>
        </p:spPr>
      </p:pic>
      <p:pic>
        <p:nvPicPr>
          <p:cNvPr id="35844" name="Picture 4" descr="Изображение растения Caragana pygmaea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3212824"/>
            <a:ext cx="4104456" cy="30794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415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Абрикосовая роща весной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ulanude.bezformata.ru/content/image13115822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340768"/>
            <a:ext cx="820891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baikal-daily.ru.opt-images.1c-bitrix-cdn.ru/upload/iblock/53a/abrikos.jpg?143106670910264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4437112"/>
            <a:ext cx="2723727" cy="181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5408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Подснежники 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Users\1\Desktop\Абрикосовая долина\DSC053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285859"/>
            <a:ext cx="7690718" cy="51194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8928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Купальница и желтые маки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img-fotki.yandex.ru/get/3901/ludmila-rostova.1b/0_1c95b_44381448_XL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988840"/>
            <a:ext cx="410445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http://ped-kopilka.ru/images/photos/medium/1fdc7d8549e6640b1d37314dca10cbc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1988840"/>
            <a:ext cx="4139005" cy="43204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593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Черный аист и журавль красавка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4" name="Picture 4" descr="http://xallyava.ru/images/Ptitsi_GoLenastie/Krasawka/574b5fb9cc20e947b7679a3505bbffe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2780928"/>
            <a:ext cx="4896544" cy="3265995"/>
          </a:xfrm>
          <a:prstGeom prst="rect">
            <a:avLst/>
          </a:prstGeom>
          <a:noFill/>
        </p:spPr>
      </p:pic>
      <p:pic>
        <p:nvPicPr>
          <p:cNvPr id="5" name="Picture 2" descr="http://animalreader.ru/wp-content/uploads/2015/02/chernyj-aist-animal-reader.ru_-1024x68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96752"/>
            <a:ext cx="4363527" cy="2914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5914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Дрофа и лебедь- кликун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www.krasfun.ru/images/2015/8/7e0d9_drof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1" y="1988840"/>
            <a:ext cx="4392488" cy="4149080"/>
          </a:xfrm>
          <a:prstGeom prst="rect">
            <a:avLst/>
          </a:prstGeom>
          <a:noFill/>
        </p:spPr>
      </p:pic>
      <p:pic>
        <p:nvPicPr>
          <p:cNvPr id="44036" name="Picture 4" descr="ЛЕБЕДЬ-КЛИКУН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81500" y="1988840"/>
            <a:ext cx="4438972" cy="41871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27434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Кот Манул и корсак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численность и распространение манула в буряти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412776"/>
            <a:ext cx="324036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6" name="Picture 2" descr="КОРСАК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2852936"/>
            <a:ext cx="4186436" cy="34278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2765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Уж обыкновенный и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даурский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еж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4" name="Picture 4" descr="http://zhivotnue.ru/image/zhivotnue_krasnoi_knigi/dayrskiy_ezh/dayrskiy_ezh_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9000" y="3068960"/>
            <a:ext cx="5715000" cy="3524251"/>
          </a:xfrm>
          <a:prstGeom prst="rect">
            <a:avLst/>
          </a:prstGeom>
          <a:noFill/>
        </p:spPr>
      </p:pic>
      <p:pic>
        <p:nvPicPr>
          <p:cNvPr id="5" name="Рисунок 4" descr="ОБЫКНОВЕННЫЙ УЖ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340768"/>
            <a:ext cx="396044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6837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00200"/>
            <a:ext cx="8291264" cy="4525963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6961130"/>
              </p:ext>
            </p:extLst>
          </p:nvPr>
        </p:nvGraphicFramePr>
        <p:xfrm>
          <a:off x="539552" y="260648"/>
          <a:ext cx="8208911" cy="6408712"/>
        </p:xfrm>
        <a:graphic>
          <a:graphicData uri="http://schemas.openxmlformats.org/presentationml/2006/ole">
            <p:oleObj spid="_x0000_s1028" name="Документ" r:id="rId3" imgW="6739261" imgH="9056181" progId="Word.Documen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94380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Кластер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987824" y="1628800"/>
            <a:ext cx="2736304" cy="57606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691680" y="2420888"/>
            <a:ext cx="2088232" cy="57606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76056" y="2420888"/>
            <a:ext cx="2016224" cy="50405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tttt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987824" y="3140968"/>
            <a:ext cx="2880320" cy="6480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SS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979712" y="4221088"/>
            <a:ext cx="2088232" cy="6480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932040" y="4221088"/>
            <a:ext cx="2088232" cy="57606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>
            <a:stCxn id="4" idx="4"/>
          </p:cNvCxnSpPr>
          <p:nvPr/>
        </p:nvCxnSpPr>
        <p:spPr>
          <a:xfrm>
            <a:off x="4355976" y="2204864"/>
            <a:ext cx="136815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4"/>
          </p:cNvCxnSpPr>
          <p:nvPr/>
        </p:nvCxnSpPr>
        <p:spPr>
          <a:xfrm flipH="1">
            <a:off x="3275856" y="2204864"/>
            <a:ext cx="108012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6" idx="4"/>
          </p:cNvCxnSpPr>
          <p:nvPr/>
        </p:nvCxnSpPr>
        <p:spPr>
          <a:xfrm>
            <a:off x="2735796" y="2996952"/>
            <a:ext cx="147616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8" idx="4"/>
          </p:cNvCxnSpPr>
          <p:nvPr/>
        </p:nvCxnSpPr>
        <p:spPr>
          <a:xfrm flipH="1">
            <a:off x="4572000" y="2924944"/>
            <a:ext cx="1512168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9" idx="4"/>
            <a:endCxn id="11" idx="0"/>
          </p:cNvCxnSpPr>
          <p:nvPr/>
        </p:nvCxnSpPr>
        <p:spPr>
          <a:xfrm>
            <a:off x="4427984" y="3789040"/>
            <a:ext cx="154817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9" idx="4"/>
          </p:cNvCxnSpPr>
          <p:nvPr/>
        </p:nvCxnSpPr>
        <p:spPr>
          <a:xfrm flipH="1">
            <a:off x="3203848" y="3789040"/>
            <a:ext cx="122413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563888" y="1700808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S-</a:t>
            </a:r>
            <a:r>
              <a:rPr lang="ru-RU" sz="1600" dirty="0" smtClean="0"/>
              <a:t> расстояние</a:t>
            </a:r>
            <a:r>
              <a:rPr lang="en-US" sz="1600" dirty="0" smtClean="0"/>
              <a:t> (</a:t>
            </a:r>
            <a:r>
              <a:rPr lang="ru-RU" sz="1600" dirty="0" smtClean="0"/>
              <a:t>км)</a:t>
            </a:r>
            <a:endParaRPr lang="ru-RU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2051720" y="2420889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V- </a:t>
            </a:r>
            <a:r>
              <a:rPr lang="ru-RU" dirty="0" smtClean="0"/>
              <a:t>скорость</a:t>
            </a:r>
          </a:p>
          <a:p>
            <a:pPr algn="ctr"/>
            <a:r>
              <a:rPr lang="ru-RU" dirty="0" smtClean="0"/>
              <a:t>(км</a:t>
            </a:r>
            <a:r>
              <a:rPr lang="en-US" dirty="0" smtClean="0"/>
              <a:t>/</a:t>
            </a:r>
            <a:r>
              <a:rPr lang="ru-RU" dirty="0" smtClean="0"/>
              <a:t>ч)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5364088" y="249289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 – </a:t>
            </a:r>
            <a:r>
              <a:rPr lang="ru-RU" dirty="0" smtClean="0"/>
              <a:t>время (ч)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3635896" y="3212976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S= </a:t>
            </a:r>
            <a:r>
              <a:rPr lang="en-US" sz="2400" dirty="0" err="1" smtClean="0"/>
              <a:t>V∙t</a:t>
            </a:r>
            <a:endParaRPr lang="ru-RU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2339752" y="4221088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V= S/t</a:t>
            </a:r>
            <a:endParaRPr lang="ru-RU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5436096" y="4293096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 = S/V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637" y="147"/>
            <a:ext cx="8229600" cy="1143000"/>
          </a:xfrm>
        </p:spPr>
        <p:txBody>
          <a:bodyPr/>
          <a:lstStyle/>
          <a:p>
            <a:r>
              <a:rPr lang="ru-RU" dirty="0" smtClean="0"/>
              <a:t>Маршрут движения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355976" y="1248725"/>
            <a:ext cx="1944216" cy="7920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363647" y="1444714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Г. Улан-Удэ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863" y="1444715"/>
            <a:ext cx="2836137" cy="1948282"/>
          </a:xfrm>
          <a:prstGeom prst="rect">
            <a:avLst/>
          </a:prstGeom>
        </p:spPr>
      </p:pic>
      <p:cxnSp>
        <p:nvCxnSpPr>
          <p:cNvPr id="9" name="Прямая со стрелкой 8"/>
          <p:cNvCxnSpPr>
            <a:stCxn id="4" idx="4"/>
          </p:cNvCxnSpPr>
          <p:nvPr/>
        </p:nvCxnSpPr>
        <p:spPr>
          <a:xfrm>
            <a:off x="5328084" y="2040813"/>
            <a:ext cx="0" cy="18202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4462766" y="3889701"/>
            <a:ext cx="1807871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470437" y="4085690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Лев гора</a:t>
            </a:r>
            <a:endParaRPr lang="ru-RU" sz="2000" dirty="0"/>
          </a:p>
        </p:txBody>
      </p:sp>
      <p:pic>
        <p:nvPicPr>
          <p:cNvPr id="1026" name="Picture 2" descr="C:\Documents and Settings\Учитель\Рабочий стол\Абрикосовая долина\DSC053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422" y="4941168"/>
            <a:ext cx="2879578" cy="19168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Скругленная соединительная линия 13"/>
          <p:cNvCxnSpPr>
            <a:stCxn id="11" idx="2"/>
          </p:cNvCxnSpPr>
          <p:nvPr/>
        </p:nvCxnSpPr>
        <p:spPr>
          <a:xfrm rot="5400000">
            <a:off x="4291510" y="4565013"/>
            <a:ext cx="958416" cy="1191968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с двумя вырезанными соседними углами 14"/>
          <p:cNvSpPr/>
          <p:nvPr/>
        </p:nvSpPr>
        <p:spPr>
          <a:xfrm>
            <a:off x="3098095" y="5618498"/>
            <a:ext cx="1153049" cy="756733"/>
          </a:xfrm>
          <a:prstGeom prst="snip2Same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042959" y="5619690"/>
            <a:ext cx="1263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Святой источник </a:t>
            </a:r>
            <a:endParaRPr lang="ru-RU" sz="2000" dirty="0"/>
          </a:p>
        </p:txBody>
      </p:sp>
      <p:pic>
        <p:nvPicPr>
          <p:cNvPr id="1027" name="Picture 3" descr="C:\Documents and Settings\Учитель\Рабочий стол\Абрикосовая долина\DSC052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6987"/>
            <a:ext cx="2765678" cy="1841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Скругленная соединительная линия 20"/>
          <p:cNvCxnSpPr>
            <a:stCxn id="15" idx="3"/>
          </p:cNvCxnSpPr>
          <p:nvPr/>
        </p:nvCxnSpPr>
        <p:spPr>
          <a:xfrm rot="16200000" flipV="1">
            <a:off x="1984445" y="3928323"/>
            <a:ext cx="1757450" cy="1622900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с двумя скругленными противолежащими углами 22"/>
          <p:cNvSpPr/>
          <p:nvPr/>
        </p:nvSpPr>
        <p:spPr>
          <a:xfrm>
            <a:off x="1347884" y="3132803"/>
            <a:ext cx="1468042" cy="728245"/>
          </a:xfrm>
          <a:prstGeom prst="round2DiagRect">
            <a:avLst>
              <a:gd name="adj1" fmla="val 16667"/>
              <a:gd name="adj2" fmla="val 110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132119" y="3186742"/>
            <a:ext cx="1965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Абрикосовая роща</a:t>
            </a:r>
            <a:endParaRPr lang="ru-RU" sz="2000" dirty="0"/>
          </a:p>
        </p:txBody>
      </p:sp>
      <p:pic>
        <p:nvPicPr>
          <p:cNvPr id="1028" name="Picture 4" descr="C:\Documents and Settings\Учитель\Рабочий стол\Абрикосовая долина\DSC0528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24" y="1163930"/>
            <a:ext cx="2921229" cy="19445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91987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ru-RU" sz="1200" dirty="0" smtClean="0"/>
              <a:t>Оценочный лист:</a:t>
            </a:r>
            <a:endParaRPr lang="ru-RU" sz="1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10551440"/>
              </p:ext>
            </p:extLst>
          </p:nvPr>
        </p:nvGraphicFramePr>
        <p:xfrm>
          <a:off x="457200" y="506724"/>
          <a:ext cx="8229600" cy="6410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0424"/>
                <a:gridCol w="4755976"/>
                <a:gridCol w="2743200"/>
              </a:tblGrid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№п/п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Фамилия Имя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Оценка</a:t>
                      </a:r>
                      <a:endParaRPr lang="ru-RU" sz="800" dirty="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Ангаева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Вилена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Аржитова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Алина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Базарова 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Арьяна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Дылыкова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Нарана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5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Дышинова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Анна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6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Климова Алина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7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Матхонова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Дари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8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Намсараева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Намлана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9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Очирова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Дарина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10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Ракшаин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Арюна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11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Смирнова Милена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12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Сутурина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Ксюша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13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Токтонова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Наташа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14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Тудупова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Туяна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15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Цыденова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Балма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16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Цыремпилова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Сэлмэг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17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Цыренова Эля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18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Цыренова Юля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19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Цыренова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Эржена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20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Эрдынеева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Адиса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79146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21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Эрдынеева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Света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  <a:tr h="210073"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22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err="1" smtClean="0"/>
                        <a:t>Намжтлон</a:t>
                      </a:r>
                      <a:r>
                        <a:rPr lang="ru-RU" sz="1200" dirty="0" smtClean="0"/>
                        <a:t> Ирина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6080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Д/задание: найдите периметр </a:t>
            </a:r>
            <a:endParaRPr lang="ru-RU" dirty="0"/>
          </a:p>
        </p:txBody>
      </p:sp>
      <p:pic>
        <p:nvPicPr>
          <p:cNvPr id="2050" name="Picture 2" descr="C:\Documents and Settings\Учитель\Рабочий стол\Абрикосовая долина\DSC053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4802470" cy="31969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48064" y="1412776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Камень – Черепаха, в основании похож на многоугольник.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авильный пятиугольник 4"/>
          <p:cNvSpPr/>
          <p:nvPr/>
        </p:nvSpPr>
        <p:spPr>
          <a:xfrm rot="10800000">
            <a:off x="6214392" y="2132856"/>
            <a:ext cx="1584176" cy="1152128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148064" y="3284984"/>
            <a:ext cx="3995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r>
              <a:rPr lang="ru-RU" dirty="0" smtClean="0"/>
              <a:t>=17,6 (м)</a:t>
            </a:r>
          </a:p>
          <a:p>
            <a:r>
              <a:rPr lang="ru-RU" dirty="0" smtClean="0"/>
              <a:t>Все стороны многоугольника равны. </a:t>
            </a:r>
          </a:p>
          <a:p>
            <a:r>
              <a:rPr lang="ru-RU" dirty="0" smtClean="0"/>
              <a:t>Найдите длину стороны.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4797152"/>
            <a:ext cx="5976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 </a:t>
            </a:r>
          </a:p>
          <a:p>
            <a:r>
              <a:rPr lang="ru-RU" dirty="0" smtClean="0"/>
              <a:t>Пусть а-длина стороны</a:t>
            </a:r>
          </a:p>
          <a:p>
            <a:r>
              <a:rPr lang="ru-RU" dirty="0" smtClean="0"/>
              <a:t>а=</a:t>
            </a:r>
            <a:r>
              <a:rPr lang="en-US" dirty="0" smtClean="0"/>
              <a:t>P</a:t>
            </a:r>
            <a:r>
              <a:rPr lang="ru-RU" dirty="0" smtClean="0"/>
              <a:t>:5</a:t>
            </a:r>
          </a:p>
          <a:p>
            <a:r>
              <a:rPr lang="ru-RU" dirty="0" smtClean="0"/>
              <a:t>а=17,6:5</a:t>
            </a:r>
          </a:p>
          <a:p>
            <a:r>
              <a:rPr lang="ru-RU" dirty="0" smtClean="0"/>
              <a:t>а=3,52 (м)</a:t>
            </a:r>
          </a:p>
          <a:p>
            <a:r>
              <a:rPr lang="ru-RU" dirty="0" smtClean="0"/>
              <a:t>Ответ: 3,52 метра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97993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вы распорядитесь с теми знаниями, которые получили на уроке?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67012"/>
            <a:ext cx="1895475" cy="132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767012"/>
            <a:ext cx="1728192" cy="1411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662236"/>
            <a:ext cx="142716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4178016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Чемодан - всё, что пригодится в дальнейшем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4178016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Мясорубка – информацию переработаю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88224" y="4178016"/>
            <a:ext cx="2555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Корзина – всё выброшу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8990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/>
          <a:lstStyle/>
          <a:p>
            <a:r>
              <a:rPr lang="ru-RU" b="1" dirty="0" smtClean="0"/>
              <a:t>Спасибо за урок!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38946" y="768535"/>
            <a:ext cx="8229600" cy="949370"/>
          </a:xfrm>
        </p:spPr>
        <p:txBody>
          <a:bodyPr/>
          <a:lstStyle/>
          <a:p>
            <a:r>
              <a:rPr lang="ru-RU" dirty="0" smtClean="0"/>
              <a:t>Решите задачу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5436096" y="1243220"/>
            <a:ext cx="1584176" cy="86409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 стрелкой 5"/>
          <p:cNvCxnSpPr>
            <a:stCxn id="4" idx="4"/>
          </p:cNvCxnSpPr>
          <p:nvPr/>
        </p:nvCxnSpPr>
        <p:spPr>
          <a:xfrm>
            <a:off x="6228184" y="2107316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5616116" y="2823330"/>
            <a:ext cx="1224136" cy="40011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Скругленная соединительная линия 8"/>
          <p:cNvCxnSpPr>
            <a:stCxn id="7" idx="2"/>
          </p:cNvCxnSpPr>
          <p:nvPr/>
        </p:nvCxnSpPr>
        <p:spPr>
          <a:xfrm rot="5400000">
            <a:off x="5174509" y="3196995"/>
            <a:ext cx="1027230" cy="1080120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с двумя вырезанными соседними углами 11"/>
          <p:cNvSpPr/>
          <p:nvPr/>
        </p:nvSpPr>
        <p:spPr>
          <a:xfrm>
            <a:off x="3635896" y="3890630"/>
            <a:ext cx="1512168" cy="720080"/>
          </a:xfrm>
          <a:prstGeom prst="snip2Same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Скругленная соединительная линия 13"/>
          <p:cNvCxnSpPr/>
          <p:nvPr/>
        </p:nvCxnSpPr>
        <p:spPr>
          <a:xfrm rot="10800000">
            <a:off x="2411760" y="3223440"/>
            <a:ext cx="1224136" cy="1027230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755576" y="2827396"/>
            <a:ext cx="1656183" cy="792088"/>
          </a:xfrm>
          <a:prstGeom prst="round2Diag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436096" y="1484784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Г. </a:t>
            </a:r>
            <a:r>
              <a:rPr lang="ru-RU" sz="2000" dirty="0"/>
              <a:t>У</a:t>
            </a:r>
            <a:r>
              <a:rPr lang="ru-RU" sz="2000" dirty="0" smtClean="0"/>
              <a:t>лан-Удэ</a:t>
            </a:r>
            <a:endParaRPr lang="ru-R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5652120" y="2827396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Лев гора</a:t>
            </a:r>
            <a:endParaRPr lang="ru-RU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3851920" y="3892206"/>
            <a:ext cx="1188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Святой источник </a:t>
            </a:r>
            <a:endParaRPr lang="ru-RU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755576" y="2869497"/>
            <a:ext cx="16561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Абрикосовая роща </a:t>
            </a:r>
            <a:endParaRPr lang="ru-RU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6265765" y="2279553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36 км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5941728" y="3722279"/>
            <a:ext cx="2878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Найдите расстояние, если от Улан-Удэ до Абрикосовой рощи 120 км.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2109548" y="3739389"/>
            <a:ext cx="966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12,8 км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755576" y="5301208"/>
            <a:ext cx="66255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2) Найдите скорость движения автобуса, если он был в пути от Улан-Удэ до Абрикосовой </a:t>
            </a:r>
            <a:r>
              <a:rPr lang="ru-RU" smtClean="0"/>
              <a:t>рощи </a:t>
            </a:r>
            <a:r>
              <a:rPr lang="ru-RU"/>
              <a:t> </a:t>
            </a:r>
            <a:r>
              <a:rPr lang="ru-RU" smtClean="0"/>
              <a:t>1,5 </a:t>
            </a:r>
            <a:r>
              <a:rPr lang="ru-RU" dirty="0" smtClean="0"/>
              <a:t>часа.</a:t>
            </a:r>
          </a:p>
          <a:p>
            <a:r>
              <a:rPr lang="ru-RU" dirty="0" smtClean="0"/>
              <a:t>3) Нарушил ли водитель правила движения, если разрешается ехать со скоростью не более 80 км/ч?</a:t>
            </a:r>
          </a:p>
          <a:p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5941728" y="4645609"/>
            <a:ext cx="2738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120-(36+12,8)=71,2 (км)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20272" y="5301208"/>
            <a:ext cx="2123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V=</a:t>
            </a:r>
            <a:r>
              <a:rPr lang="ru-RU" dirty="0" smtClean="0">
                <a:solidFill>
                  <a:srgbClr val="FF0000"/>
                </a:solidFill>
              </a:rPr>
              <a:t>120:1,5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V=</a:t>
            </a:r>
            <a:r>
              <a:rPr lang="ru-RU" dirty="0" smtClean="0">
                <a:solidFill>
                  <a:srgbClr val="FF0000"/>
                </a:solidFill>
              </a:rPr>
              <a:t>80 (км/ч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626261" y="6237312"/>
            <a:ext cx="1061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Нет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397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http://rainbow-site.narod.ru/horse1-14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52536" y="170384"/>
            <a:ext cx="4104456" cy="6696744"/>
          </a:xfrm>
          <a:prstGeom prst="rect">
            <a:avLst/>
          </a:prstGeom>
          <a:noFill/>
        </p:spPr>
      </p:pic>
      <p:pic>
        <p:nvPicPr>
          <p:cNvPr id="13" name="Picture 14" descr="http://s009.radikal.ru/i308/1103/c4/25c30a49c602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908720"/>
            <a:ext cx="2857500" cy="1143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5478" y="136151"/>
            <a:ext cx="54726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Вернемся в историческое прошлое (13 век-годы правления Чингисхана). Основным средством передвижения были лошади.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Я предлагаю вам совершить экскурсию на лошадях из г. Улан-Удэ в Абрикосовую рощу.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22981187"/>
              </p:ext>
            </p:extLst>
          </p:nvPr>
        </p:nvGraphicFramePr>
        <p:xfrm>
          <a:off x="2208308" y="5565264"/>
          <a:ext cx="6859556" cy="128016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626245"/>
                <a:gridCol w="2267404"/>
                <a:gridCol w="1306479"/>
                <a:gridCol w="1080120"/>
                <a:gridCol w="1579308"/>
              </a:tblGrid>
              <a:tr h="3367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 передвижения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r>
                        <a:rPr lang="ru-RU" dirty="0" smtClean="0"/>
                        <a:t>-скорость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r>
                        <a:rPr lang="ru-RU" dirty="0" smtClean="0"/>
                        <a:t>-расстояние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195124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Лошадь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км/ч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112,1495</a:t>
                      </a:r>
                      <a:r>
                        <a:rPr lang="ru-RU" baseline="0" dirty="0" smtClean="0"/>
                        <a:t> верст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936854" y="231747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верста =1,07 км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667825" y="31557"/>
            <a:ext cx="30068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Решение: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S=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112,1495•1,07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=120 (км)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=120:20</a:t>
            </a: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=6 (ч)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Ответ: 6 часов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07144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Составьте уравнение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Если из этого числа вычесть 2,5 и к полученной разности прибавить 409, то получится 1340,5</a:t>
            </a:r>
          </a:p>
          <a:p>
            <a:pPr marL="0" indent="0">
              <a:buNone/>
            </a:pPr>
            <a:r>
              <a:rPr lang="ru-RU" dirty="0" smtClean="0"/>
              <a:t>         (</a:t>
            </a:r>
            <a:r>
              <a:rPr lang="en-US" dirty="0" smtClean="0"/>
              <a:t>x-2,5)+409=1340,5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x-2,5=1340,5-409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x-2,5=1021,5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x=1021,5+2,5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x=1024 – </a:t>
            </a:r>
            <a:r>
              <a:rPr lang="ru-RU" dirty="0" smtClean="0"/>
              <a:t>длина реки Селенга, по берегу которой мы проезжаем, отправляясь в «Абрикосовую рощу».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95252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Хребет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Цаган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Дабан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zabroski.ru/upload/image/point/549/435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412776"/>
            <a:ext cx="8352928" cy="5150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5930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Заганский хребет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deartravel.ru/uploads/posts/2014-05/1399559978_beautiful-scenery-of-the-mountain-ingushetia-russia-6-smal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3" y="1412776"/>
            <a:ext cx="8098100" cy="48352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2458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Тугнуйская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долина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1\Desktop\Абрикосовая долина\DSC053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556792"/>
            <a:ext cx="8640959" cy="52258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6719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295</TotalTime>
  <Words>473</Words>
  <Application>Microsoft Office PowerPoint</Application>
  <PresentationFormat>Экран (4:3)</PresentationFormat>
  <Paragraphs>143</Paragraphs>
  <Slides>33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6" baseType="lpstr">
      <vt:lpstr>Тема Office</vt:lpstr>
      <vt:lpstr>Оформление по умолчанию</vt:lpstr>
      <vt:lpstr>Документ</vt:lpstr>
      <vt:lpstr>Абрикосовая роща</vt:lpstr>
      <vt:lpstr>Однодневная экспедиция на Тугнуйские столбы</vt:lpstr>
      <vt:lpstr>Маршрут движения </vt:lpstr>
      <vt:lpstr>Решите задачу</vt:lpstr>
      <vt:lpstr>Слайд 5</vt:lpstr>
      <vt:lpstr>Составьте уравнение </vt:lpstr>
      <vt:lpstr>Хребет Цаган- Дабан</vt:lpstr>
      <vt:lpstr>Заганский хребет</vt:lpstr>
      <vt:lpstr>Тугнуйская долина</vt:lpstr>
      <vt:lpstr>Баин-Хан</vt:lpstr>
      <vt:lpstr>Тугнуйские столбы</vt:lpstr>
      <vt:lpstr>река  Селенга</vt:lpstr>
      <vt:lpstr>Слайд 13</vt:lpstr>
      <vt:lpstr>Река Хилок</vt:lpstr>
      <vt:lpstr>Слайд 15</vt:lpstr>
      <vt:lpstr>Флора и фауна долины</vt:lpstr>
      <vt:lpstr>Государственные природные заказники - это территории,  где сохраняются и  восстанавливаются  природные комплексы. </vt:lpstr>
      <vt:lpstr>Красная книга Республики Бурятия</vt:lpstr>
      <vt:lpstr>Ковыль и типчак</vt:lpstr>
      <vt:lpstr>Мятлик и карагана</vt:lpstr>
      <vt:lpstr>Абрикосовая роща весной</vt:lpstr>
      <vt:lpstr>Подснежники  </vt:lpstr>
      <vt:lpstr> Купальница и желтые маки</vt:lpstr>
      <vt:lpstr>Черный аист и журавль красавка</vt:lpstr>
      <vt:lpstr>Дрофа и лебедь- кликун</vt:lpstr>
      <vt:lpstr>Кот Манул и корсак</vt:lpstr>
      <vt:lpstr> Уж обыкновенный и даурский еж</vt:lpstr>
      <vt:lpstr>Слайд 28</vt:lpstr>
      <vt:lpstr>Кластер </vt:lpstr>
      <vt:lpstr>Оценочный лист:</vt:lpstr>
      <vt:lpstr>Д/задание: найдите периметр </vt:lpstr>
      <vt:lpstr>Рефлексия</vt:lpstr>
      <vt:lpstr>Спасибо за урок!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Рмши</dc:creator>
  <cp:lastModifiedBy>Ольга Александровна</cp:lastModifiedBy>
  <cp:revision>46</cp:revision>
  <cp:lastPrinted>2016-04-18T04:39:49Z</cp:lastPrinted>
  <dcterms:created xsi:type="dcterms:W3CDTF">2016-04-15T14:28:37Z</dcterms:created>
  <dcterms:modified xsi:type="dcterms:W3CDTF">2019-05-06T00:48:49Z</dcterms:modified>
</cp:coreProperties>
</file>