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D4F0"/>
    <a:srgbClr val="129ED0"/>
    <a:srgbClr val="3EC0EE"/>
    <a:srgbClr val="EBFAFF"/>
    <a:srgbClr val="A2E0F4"/>
    <a:srgbClr val="8DE3F7"/>
    <a:srgbClr val="14AED2"/>
    <a:srgbClr val="EBFDFF"/>
  </p:clrMru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98" autoAdjust="0"/>
  </p:normalViewPr>
  <p:slideViewPr>
    <p:cSldViewPr>
      <p:cViewPr>
        <p:scale>
          <a:sx n="60" d="100"/>
          <a:sy n="60" d="100"/>
        </p:scale>
        <p:origin x="-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sideWall>
      <c:spPr>
        <a:solidFill>
          <a:schemeClr val="bg2"/>
        </a:solidFill>
      </c:spPr>
    </c:sideWall>
    <c:backWall>
      <c:spPr>
        <a:solidFill>
          <a:schemeClr val="bg2"/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numRef>
              <c:f>Лист1!$A$2:$A$11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Лист1!$B$2:$B$11</c:f>
              <c:numCache>
                <c:formatCode>0%</c:formatCode>
                <c:ptCount val="10"/>
                <c:pt idx="0">
                  <c:v>0.63000000000000023</c:v>
                </c:pt>
                <c:pt idx="1">
                  <c:v>0.37000000000000011</c:v>
                </c:pt>
                <c:pt idx="2">
                  <c:v>0.56999999999999995</c:v>
                </c:pt>
                <c:pt idx="3">
                  <c:v>0.2</c:v>
                </c:pt>
                <c:pt idx="4">
                  <c:v>0.70000000000000018</c:v>
                </c:pt>
                <c:pt idx="5">
                  <c:v>0.31000000000000011</c:v>
                </c:pt>
                <c:pt idx="6">
                  <c:v>0.38000000000000012</c:v>
                </c:pt>
                <c:pt idx="7">
                  <c:v>0.4</c:v>
                </c:pt>
                <c:pt idx="8">
                  <c:v>0.26</c:v>
                </c:pt>
                <c:pt idx="9">
                  <c:v>0.26</c:v>
                </c:pt>
              </c:numCache>
            </c:numRef>
          </c:val>
        </c:ser>
        <c:shape val="cylinder"/>
        <c:axId val="71524352"/>
        <c:axId val="71525888"/>
        <c:axId val="0"/>
      </c:bar3DChart>
      <c:catAx>
        <c:axId val="71524352"/>
        <c:scaling>
          <c:orientation val="minMax"/>
        </c:scaling>
        <c:axPos val="b"/>
        <c:numFmt formatCode="General" sourceLinked="1"/>
        <c:tickLblPos val="nextTo"/>
        <c:crossAx val="71525888"/>
        <c:crosses val="autoZero"/>
        <c:auto val="1"/>
        <c:lblAlgn val="ctr"/>
        <c:lblOffset val="100"/>
      </c:catAx>
      <c:valAx>
        <c:axId val="71525888"/>
        <c:scaling>
          <c:orientation val="minMax"/>
        </c:scaling>
        <c:axPos val="l"/>
        <c:majorGridlines/>
        <c:numFmt formatCode="0%" sourceLinked="1"/>
        <c:tickLblPos val="nextTo"/>
        <c:crossAx val="71524352"/>
        <c:crosses val="autoZero"/>
        <c:crossBetween val="between"/>
      </c:valAx>
      <c:spPr>
        <a:noFill/>
        <a:ln w="25377">
          <a:noFill/>
        </a:ln>
      </c:spPr>
    </c:plotArea>
    <c:plotVisOnly val="1"/>
    <c:dispBlanksAs val="gap"/>
  </c:chart>
  <c:txPr>
    <a:bodyPr/>
    <a:lstStyle/>
    <a:p>
      <a:pPr>
        <a:defRPr sz="1847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BEF95A3-4D2B-44A3-87CC-6C694BCF3FEA}" type="datetimeFigureOut">
              <a:rPr lang="ru-RU"/>
              <a:pPr>
                <a:defRPr/>
              </a:pPr>
              <a:t>17.03.2016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8117BAB-E18A-447B-8935-DD0A70815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886C9-A828-4846-AED5-BE97DE3EC02D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8CB2D-3682-4FC9-BDC7-868C7EC341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7053B-DE41-4948-A97D-08787FF5097F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7812C-B8E2-4889-A5F2-4D628D49BE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07EAB-8644-4014-A700-E59919C0DD3E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FDBE2-00DE-4CD5-B0DC-6A1395BEDE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 rotWithShape="1">
          <a:gsLst>
            <a:gs pos="0">
              <a:srgbClr val="129ED0"/>
            </a:gs>
            <a:gs pos="39999">
              <a:srgbClr val="5ED4F0"/>
            </a:gs>
            <a:gs pos="70000">
              <a:srgbClr val="A2E0F4"/>
            </a:gs>
            <a:gs pos="100000">
              <a:srgbClr val="EBFAFF"/>
            </a:gs>
          </a:gsLst>
          <a:lin ang="135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67E5C-D122-4F11-8BEC-0DC21F5058DC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E7189-5BA9-4D26-AB50-A09AF3700C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0F75B-37A5-4807-A056-9F9BDCBF6B0F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9ACE-57D4-4BD3-8CFB-8CCD467C6C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14B3-F0B3-4338-9B4A-7B24004AA7E6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E313E-1572-4DB4-83E0-FD0A7853BF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80D1F-796B-44DD-A3C9-2C37C192FD3E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0A24D-0028-40A5-9489-1242AB16A6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8C78C-A468-4611-AE62-02E8749943F8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B30B4-66E7-41ED-AEAC-A4A610B609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5195-A3FD-4069-92B1-F3D54B9C4414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8FB96-CDF4-42B8-9068-6532047899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07220-E017-4C84-9FEE-E2BB11C3C9E3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AD29A-58EB-4C11-890C-5885E4E6CB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C526-EDAF-4944-8F64-16F20E411CB5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56527-3B2D-45E2-AF4D-FC476EE93B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14AED2"/>
            </a:gs>
            <a:gs pos="39999">
              <a:srgbClr val="8DE3F7"/>
            </a:gs>
            <a:gs pos="70000">
              <a:srgbClr val="A2E0F4"/>
            </a:gs>
            <a:gs pos="100000">
              <a:srgbClr val="EBFAFF"/>
            </a:gs>
          </a:gsLst>
          <a:lin ang="135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05000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728788" cy="1657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0" y="274638"/>
            <a:ext cx="70675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5FACAC-9EE3-4350-B72B-27DDF040EC08}" type="datetimeFigureOut">
              <a:rPr lang="ru-RU"/>
              <a:pPr>
                <a:defRPr/>
              </a:pPr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A9AE2A-2CE0-452D-A418-80F5A1748C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 kern="1200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4E6D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4E6D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4E6D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4E6D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4E6D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orel3.rsl.ru/sim/01.11.06/bashkflag.jpg" TargetMode="External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Coat_of_arms_of_Tyumen_Oblast.svg?uselang=ru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929586" cy="1928826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Географические особенности  государственных символов субъектов РФ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3786190"/>
            <a:ext cx="5429288" cy="32685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 </a:t>
            </a:r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Автор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: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Саидова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Эльза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 Эдуардовна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 ученица 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«А» класса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МБОУ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  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«СШ №30 с углубленным изучением отдельных предметов»                                   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 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г. Нижневартовска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Руководитель:</a:t>
            </a: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Оринская И.В.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+mn-cs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543824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V.  </a:t>
            </a:r>
            <a:r>
              <a:rPr lang="ru-RU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Животные.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625" y="5357813"/>
            <a:ext cx="43576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Дагестана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–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золотой орел -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символ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лучших черт национального характера Дагестанцев —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гордости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,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открытости, миролюбия.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onstantia" pitchFamily="18" charset="0"/>
              <a:cs typeface="+mn-cs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214938" y="5357813"/>
            <a:ext cx="39290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Татарстана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крылатый барс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является покровителем граждан республики и ее народа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onstantia" pitchFamily="18" charset="0"/>
              <a:cs typeface="+mn-cs"/>
            </a:endParaRPr>
          </a:p>
        </p:txBody>
      </p:sp>
      <p:pic>
        <p:nvPicPr>
          <p:cNvPr id="7" name="Рисунок 6" descr=" Герб Республики Дагестан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071546"/>
            <a:ext cx="2928958" cy="3929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Герб Республики Татарстан 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357298"/>
            <a:ext cx="3000396" cy="3357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  <p:bldP spid="297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06755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VI.  </a:t>
            </a:r>
            <a:r>
              <a:rPr lang="ru-RU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Почвы.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88" y="5286375"/>
            <a:ext cx="4286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</a:tabLst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Удмуртии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– черный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цвет,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изображенный на геральдическом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щите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символизирует плодородную землю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и стабильность.</a:t>
            </a:r>
            <a:endParaRPr lang="ru-RU" sz="2000" dirty="0">
              <a:solidFill>
                <a:srgbClr val="004E6D"/>
              </a:solidFill>
              <a:latin typeface="Constantia" pitchFamily="18" charset="0"/>
              <a:cs typeface="+mn-cs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786313" y="5143512"/>
            <a:ext cx="392906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</a:tabLst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Марий Эл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национальный орнамент - символ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плодородия в обрамлении колосьев, дубовых и хвойных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веток.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onstantia" pitchFamily="18" charset="0"/>
              <a:cs typeface="+mn-cs"/>
            </a:endParaRPr>
          </a:p>
        </p:txBody>
      </p:sp>
      <p:pic>
        <p:nvPicPr>
          <p:cNvPr id="7" name="Рисунок 6" descr="Герб Республики Удмуртия 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1214422"/>
            <a:ext cx="3643338" cy="4071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Герб Республики Марий Эл 2006-2011 г. 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285860"/>
            <a:ext cx="3571900" cy="3714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286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7138988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VII.</a:t>
            </a:r>
            <a: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Природные ресурсы.</a:t>
            </a: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14375" y="5286375"/>
            <a:ext cx="421481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</a:tabLst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Карелии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–три цвета в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центре щита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 и </a:t>
            </a:r>
            <a:r>
              <a:rPr lang="ru-RU" sz="2000" dirty="0" err="1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стиллизированые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 сосна и ель символизируют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богатство страны полезными ископаемыми.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5000625" y="5286375"/>
            <a:ext cx="39290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</a:tabLst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Тюменской области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–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черно-синие полосы означают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большие залежи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нефти и газа.</a:t>
            </a:r>
            <a:endParaRPr lang="ru-RU" sz="2000" dirty="0">
              <a:solidFill>
                <a:srgbClr val="004E6D"/>
              </a:solidFill>
              <a:latin typeface="Constantia" pitchFamily="18" charset="0"/>
              <a:cs typeface="+mn-cs"/>
            </a:endParaRPr>
          </a:p>
        </p:txBody>
      </p:sp>
      <p:pic>
        <p:nvPicPr>
          <p:cNvPr id="7" name="Рисунок 6" descr="Герб Республики Карелия 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1000108"/>
            <a:ext cx="3286148" cy="4214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Герб Тюменской области 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80" y="1142984"/>
            <a:ext cx="3000396" cy="3857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  <p:bldP spid="276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732951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VIII.  </a:t>
            </a:r>
            <a:r>
              <a:rPr lang="ru-RU" sz="3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Национальные символы, достопримечательности стран.</a:t>
            </a: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0063" y="5072063"/>
            <a:ext cx="435768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Адыгеи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– на гербе изображены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12 звезд (адыгейские народы),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главный герой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нартского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 эпоса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- древнего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кавказского эпоса 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богатырях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onstantia" pitchFamily="18" charset="0"/>
              <a:cs typeface="+mn-cs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4786313" y="5143500"/>
            <a:ext cx="435768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Башкортостан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– на гербе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изображен национальный герой Салават </a:t>
            </a:r>
            <a:r>
              <a:rPr lang="ru-RU" sz="2000" dirty="0" err="1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Юлаев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.</a:t>
            </a:r>
            <a:endParaRPr lang="ru-RU" sz="2000" dirty="0">
              <a:solidFill>
                <a:srgbClr val="004E6D"/>
              </a:solidFill>
              <a:latin typeface="Constantia" pitchFamily="18" charset="0"/>
              <a:cs typeface="+mn-cs"/>
            </a:endParaRPr>
          </a:p>
        </p:txBody>
      </p:sp>
      <p:pic>
        <p:nvPicPr>
          <p:cNvPr id="7" name="Рисунок 6" descr=" Герб Республики Адыгея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1142984"/>
            <a:ext cx="3286148" cy="385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 Герб Республики Башкортостан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214422"/>
            <a:ext cx="3214710" cy="3857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266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696" y="142852"/>
            <a:ext cx="7715304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53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IX.  </a:t>
            </a:r>
            <a:r>
              <a:rPr lang="ru-RU" sz="53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Религиозные символы.</a:t>
            </a: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63" y="5357827"/>
            <a:ext cx="42148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Чеченской республики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–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</a:rPr>
              <a:t>полумесяц и звезда, изображенные на гербе, символизируют ислам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.</a:t>
            </a:r>
            <a:endParaRPr lang="ru-RU" sz="2000" dirty="0">
              <a:solidFill>
                <a:srgbClr val="004E6D"/>
              </a:solidFill>
              <a:latin typeface="Constantia" pitchFamily="18" charset="0"/>
              <a:cs typeface="+mn-cs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4643438" y="5572125"/>
            <a:ext cx="42148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Бурятии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–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серп луны, солнце и очаг – традиционный символ «со </a:t>
            </a:r>
            <a:r>
              <a:rPr lang="ru-RU" sz="2000" dirty="0" err="1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ембо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»</a:t>
            </a:r>
            <a:endParaRPr lang="ru-RU" sz="2000" dirty="0">
              <a:solidFill>
                <a:srgbClr val="004E6D"/>
              </a:solidFill>
              <a:latin typeface="Constantia" pitchFamily="18" charset="0"/>
              <a:cs typeface="+mn-cs"/>
            </a:endParaRPr>
          </a:p>
        </p:txBody>
      </p:sp>
      <p:pic>
        <p:nvPicPr>
          <p:cNvPr id="7" name="Рисунок 6" descr="Герб Чеченской Республики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500174"/>
            <a:ext cx="3286148" cy="3714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Герб Республики Бурятия 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357298"/>
            <a:ext cx="3000396" cy="4143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256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2474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X. </a:t>
            </a:r>
            <a: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Население.</a:t>
            </a: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313" y="4786322"/>
            <a:ext cx="43576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Калмыкии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–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«Улан зала» -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национальный символ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народа, а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 символ «Дербент- Ойратов»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  <a:cs typeface="+mn-cs"/>
              </a:rPr>
              <a:t>-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союз четырех племен, исторически объединивший народ калмыков (ойротов)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onstantia" pitchFamily="18" charset="0"/>
              <a:cs typeface="+mn-cs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714875" y="4572008"/>
            <a:ext cx="42862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Флаг Башкортостана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– в</a:t>
            </a:r>
            <a:r>
              <a:rPr lang="ru-RU" sz="2000" dirty="0" smtClean="0"/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центре белой полосы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– круг со стилизованным цветком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курая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,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  <a:cs typeface="+mn-cs"/>
              </a:rPr>
              <a:t>с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емь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лепестков символизируют союз семи племен древнего Башкортостана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onstantia" pitchFamily="18" charset="0"/>
              <a:cs typeface="+mn-cs"/>
            </a:endParaRPr>
          </a:p>
        </p:txBody>
      </p:sp>
      <p:pic>
        <p:nvPicPr>
          <p:cNvPr id="7" name="Рисунок 6" descr=" Герб Республики Калмыкия 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571480"/>
            <a:ext cx="3143272" cy="4357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 Флаг Республики Башкортостан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428736"/>
            <a:ext cx="3357586" cy="24288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235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70675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Результаты тестов.</a:t>
            </a: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286375" y="785813"/>
            <a:ext cx="3571875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en-US" dirty="0">
                <a:solidFill>
                  <a:srgbClr val="004E6D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По итогам теста 2 видно, что учащиеся узнают страну по гербу или флагу, используя свои географические знания. Это можно объяснить тем, что, зная название страны и имея багаж географических знаний, ассоциируют изображение со страной. 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004E6D"/>
                </a:solidFill>
                <a:latin typeface="Arial" pitchFamily="34" charset="0"/>
                <a:cs typeface="Arial" pitchFamily="34" charset="0"/>
              </a:rPr>
              <a:t>2.</a:t>
            </a:r>
            <a:r>
              <a:rPr lang="ru-RU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Учащимся удается гораздо успешнее узнать страну по изображению герба или флага, чем определить значение символики. Возможно, это результат того, что каждая страна вносит в символику свои национальные символы, значение которых мы знаем не всегда.</a:t>
            </a:r>
          </a:p>
          <a:p>
            <a:pPr eaLnBrk="0" hangingPunct="0"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01600" y="1398588"/>
          <a:ext cx="5561013" cy="2674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57438" y="1143000"/>
            <a:ext cx="150018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spc="50" dirty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Тест1.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0" y="3714750"/>
            <a:ext cx="22145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spc="50" dirty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Тест2.</a:t>
            </a:r>
          </a:p>
        </p:txBody>
      </p:sp>
      <p:graphicFrame>
        <p:nvGraphicFramePr>
          <p:cNvPr id="65537" name="Object 1"/>
          <p:cNvGraphicFramePr>
            <a:graphicFrameLocks/>
          </p:cNvGraphicFramePr>
          <p:nvPr/>
        </p:nvGraphicFramePr>
        <p:xfrm>
          <a:off x="0" y="4000500"/>
          <a:ext cx="5286375" cy="2500313"/>
        </p:xfrm>
        <a:graphic>
          <a:graphicData uri="http://schemas.openxmlformats.org/presentationml/2006/ole">
            <p:oleObj spid="_x0000_s1026" r:id="rId4" imgW="5358848" imgH="2499577" progId="Excel.Sheet.8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0" y="274638"/>
            <a:ext cx="6810402" cy="868346"/>
          </a:xfrm>
        </p:spPr>
        <p:txBody>
          <a:bodyPr/>
          <a:lstStyle/>
          <a:p>
            <a:pPr>
              <a:defRPr/>
            </a:pPr>
            <a: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Вывод.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143000"/>
            <a:ext cx="8229600" cy="512603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200" dirty="0" smtClean="0"/>
              <a:t>По флагу или гербу можно определить название страны, так как эти символы отражают характерные особенности  государства. Моя гипотеза подтверждается результатами теста и моими наблюдениями. По результатам тестирования 68% учащихся смогли определить страну по гербу или флагу. 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/>
              <a:t>Примерно </a:t>
            </a:r>
            <a:r>
              <a:rPr lang="ru-RU" sz="2200" dirty="0" smtClean="0"/>
              <a:t>82 </a:t>
            </a:r>
            <a:r>
              <a:rPr lang="ru-RU" sz="2200" dirty="0" smtClean="0"/>
              <a:t>% гербов и </a:t>
            </a:r>
            <a:r>
              <a:rPr lang="ru-RU" sz="2200" dirty="0" smtClean="0"/>
              <a:t>77% флагов </a:t>
            </a:r>
            <a:r>
              <a:rPr lang="ru-RU" sz="2200" dirty="0" smtClean="0"/>
              <a:t>несут в себе информацию о природе  - это флаги стран </a:t>
            </a:r>
            <a:r>
              <a:rPr lang="ru-RU" sz="2400" dirty="0" smtClean="0"/>
              <a:t>Алтая, Бурятии, Дагестана, Ингушетии, Кабардино-Балкарии, </a:t>
            </a:r>
            <a:r>
              <a:rPr lang="ru-RU" sz="2400" dirty="0" err="1" smtClean="0"/>
              <a:t>Карачаево-Черкессии</a:t>
            </a:r>
            <a:r>
              <a:rPr lang="ru-RU" sz="2400" dirty="0" smtClean="0"/>
              <a:t>, Северной Осетии – Алании, Чеченской республики и Тюменской области.</a:t>
            </a:r>
            <a:endParaRPr lang="ru-RU" sz="2200" dirty="0" smtClean="0"/>
          </a:p>
          <a:p>
            <a:pPr>
              <a:buFont typeface="Wingdings" pitchFamily="2" charset="2"/>
              <a:buChar char="ü"/>
            </a:pPr>
            <a:r>
              <a:rPr lang="ru-RU" sz="2200" dirty="0" smtClean="0"/>
              <a:t>Чаще всего изображаются на гербах и флагах географическое положение, рельеф, растения и животные. Реже встречаются  изображения почв и особенностей населения.</a:t>
            </a:r>
          </a:p>
          <a:p>
            <a:pPr>
              <a:buFont typeface="Arial" charset="0"/>
              <a:buNone/>
            </a:pPr>
            <a:r>
              <a:rPr lang="ru-RU" sz="2200" dirty="0" smtClean="0"/>
              <a:t> </a:t>
            </a:r>
          </a:p>
          <a:p>
            <a:pPr>
              <a:buFont typeface="Wingdings" pitchFamily="2" charset="2"/>
              <a:buChar char="ü"/>
            </a:pPr>
            <a:endParaRPr lang="ru-RU" sz="22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0675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Введение.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143000"/>
            <a:ext cx="8215312" cy="55721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ru-RU" sz="2400" b="1" dirty="0" smtClean="0"/>
              <a:t>         </a:t>
            </a:r>
            <a:r>
              <a:rPr lang="ru-RU" sz="2800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Цель работы: </a:t>
            </a:r>
            <a:r>
              <a:rPr lang="ru-RU" sz="2000" dirty="0" smtClean="0"/>
              <a:t>рассмотреть государственную символику как эмблему государства, которая может отражать основные географические особенности страны.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     </a:t>
            </a:r>
            <a:r>
              <a:rPr lang="ru-RU" sz="2800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Задачи: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000" dirty="0" smtClean="0"/>
              <a:t>Рассмотреть флаги и гербы всех республик, входящих в состав РФ, и Тюменской области, выявить те, на которых изображены их географические особенности.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000" dirty="0" smtClean="0"/>
              <a:t>Систематизировать выбранные флаги и гербы в группы по природным  и социальным компонентам, которые используются в символике.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000" dirty="0" smtClean="0"/>
              <a:t>Подготовить и провести тест на узнавание страны по государственным символам.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    </a:t>
            </a:r>
            <a:r>
              <a:rPr lang="ru-RU" sz="2800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Гипотеза:</a:t>
            </a:r>
            <a:r>
              <a:rPr lang="ru-RU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000" dirty="0" smtClean="0"/>
              <a:t>по флагу или гербу можно определить название страны, так как эти символы отражают характерные особенности  государства.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hangingPunct="1"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ru-RU" sz="1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0675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Введение.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285875"/>
            <a:ext cx="8229600" cy="50006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ru-RU" b="1" dirty="0" smtClean="0"/>
              <a:t>      </a:t>
            </a:r>
            <a:r>
              <a:rPr lang="ru-RU" sz="2800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Актуальность темы: </a:t>
            </a:r>
            <a:r>
              <a:rPr lang="ru-RU" sz="2000" dirty="0" smtClean="0"/>
              <a:t>символы государства являются неотъемлемой  частью общества, знание символов государства и отношение к ним  отражает гражданскую позицию человека. Герб  всегда  являлся  символом  достоинства  и  чести, поэтому  надругательство  над  гербом  расценивается  как  оскорбление  его  владельца. Надо  любить символы своей страны и уважать государственную символику других стран.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800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    Методы исследования: 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000" dirty="0" smtClean="0"/>
              <a:t>поисковый (сбор информации по теме);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000" dirty="0" smtClean="0"/>
              <a:t> практическая работа (составление и проведение теста)</a:t>
            </a:r>
            <a:r>
              <a:rPr lang="ru-RU" sz="2000" b="1" dirty="0" smtClean="0"/>
              <a:t>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000" dirty="0" smtClean="0"/>
              <a:t>систематизация;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000" dirty="0" smtClean="0"/>
              <a:t>анализ;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000" dirty="0" smtClean="0"/>
              <a:t>ИКТ (создание презентации).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400" dirty="0" smtClean="0"/>
              <a:t> 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ru-RU" sz="2400" dirty="0" smtClean="0"/>
          </a:p>
          <a:p>
            <a:pPr eaLnBrk="1" hangingPunct="1">
              <a:buFont typeface="Arial" pitchFamily="34" charset="0"/>
              <a:buNone/>
              <a:defRPr/>
            </a:pPr>
            <a:endParaRPr lang="ru-RU" sz="2800" dirty="0" smtClean="0"/>
          </a:p>
          <a:p>
            <a:pPr eaLnBrk="1" hangingPunct="1">
              <a:buFont typeface="Arial" pitchFamily="34" charset="0"/>
              <a:buNone/>
              <a:defRPr/>
            </a:pPr>
            <a:endParaRPr lang="ru-RU" sz="2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42852"/>
            <a:ext cx="70675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Символика.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357313"/>
            <a:ext cx="7929562" cy="51435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ru-RU" sz="2000" dirty="0" smtClean="0"/>
              <a:t>      </a:t>
            </a:r>
            <a:r>
              <a:rPr lang="ru-RU" sz="2800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Символы - </a:t>
            </a:r>
            <a:r>
              <a:rPr lang="ru-RU" sz="2000" dirty="0" smtClean="0"/>
              <a:t>предметы, изображения или слова, которые имеют для нас особое значение. Государственной символикой становятся символы, которые имеют особое значение для граждан какого-то государства. Для любого современного государства его символы существуют в триединстве: герб, флаг и гимн. Подобное триединство в мировой практике начало складываться сравнительно поздно, с ХIХ века. </a:t>
            </a:r>
            <a:endParaRPr lang="ru-RU" sz="2800" dirty="0" smtClean="0"/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800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   Герб -</a:t>
            </a:r>
            <a:r>
              <a:rPr lang="ru-RU" sz="2000" dirty="0" smtClean="0"/>
              <a:t> официальная эмблема государства, изображаемая на печатях, бланках государственных органов, денежных знаках. Государственный герб принимается особым законом или описывается в конституции государства.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800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   Флаг - </a:t>
            </a:r>
            <a:r>
              <a:rPr lang="ru-RU" sz="2000" dirty="0" smtClean="0"/>
              <a:t>прикрепленное к дереву или шнуру полотнище различной формы и окраски, являющееся знаком, символом чего-либо. Например, государства.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2000" dirty="0" smtClean="0"/>
              <a:t>      </a:t>
            </a:r>
            <a:r>
              <a:rPr lang="ru-RU" sz="2800" b="1" i="1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   </a:t>
            </a:r>
            <a:endParaRPr lang="ru-RU" sz="2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42852"/>
            <a:ext cx="70675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Классификация.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857250" y="1357312"/>
            <a:ext cx="8015288" cy="5286397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ru-RU" sz="2700" dirty="0" smtClean="0"/>
              <a:t>Географическое положение;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700" dirty="0" smtClean="0"/>
              <a:t>Рельеф;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700" dirty="0" smtClean="0"/>
              <a:t>Уникальность;</a:t>
            </a:r>
            <a:endParaRPr lang="ru-RU" sz="2700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ru-RU" sz="2700" dirty="0" smtClean="0"/>
              <a:t>Растения;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700" dirty="0" smtClean="0"/>
              <a:t>Животные;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700" dirty="0" smtClean="0"/>
              <a:t>Почвы;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700" dirty="0" smtClean="0"/>
              <a:t>Природные ресурсы;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700" dirty="0" smtClean="0"/>
              <a:t>Национальные символы, достопримечательности стран;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700" dirty="0" smtClean="0"/>
              <a:t>Религиозные символы;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700" dirty="0" smtClean="0"/>
              <a:t>Население;</a:t>
            </a:r>
          </a:p>
          <a:p>
            <a:pPr eaLnBrk="1" hangingPunct="1">
              <a:buFont typeface="Wingdings" pitchFamily="2" charset="2"/>
              <a:buChar char="ü"/>
            </a:pPr>
            <a:endParaRPr lang="ru-RU" sz="2800" dirty="0" smtClean="0"/>
          </a:p>
          <a:p>
            <a:pPr eaLnBrk="1" hangingPunct="1">
              <a:buFont typeface="Wingdings" pitchFamily="2" charset="2"/>
              <a:buChar char="ü"/>
            </a:pPr>
            <a:endParaRPr lang="ru-RU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43932" cy="1143000"/>
          </a:xfrm>
        </p:spPr>
        <p:txBody>
          <a:bodyPr>
            <a:noAutofit/>
          </a:bodyPr>
          <a:lstStyle/>
          <a:p>
            <a:pPr marL="1028700" indent="-1028700" eaLnBrk="1" hangingPunct="1">
              <a:defRPr/>
            </a:pP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I.   </a:t>
            </a:r>
            <a: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Географическое</a:t>
            </a: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/>
            </a:r>
            <a:b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</a:br>
            <a: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положение.</a:t>
            </a:r>
            <a:b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</a:br>
            <a:endParaRPr lang="ru-RU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10243" name="Текст 10"/>
          <p:cNvSpPr>
            <a:spLocks noGrp="1"/>
          </p:cNvSpPr>
          <p:nvPr>
            <p:ph type="body" idx="1"/>
          </p:nvPr>
        </p:nvSpPr>
        <p:spPr>
          <a:xfrm>
            <a:off x="428625" y="5143500"/>
            <a:ext cx="4040188" cy="2106613"/>
          </a:xfrm>
        </p:spPr>
        <p:txBody>
          <a:bodyPr/>
          <a:lstStyle/>
          <a:p>
            <a:pPr eaLnBrk="1" hangingPunct="1"/>
            <a:r>
              <a:rPr lang="ru-RU" sz="2000" dirty="0" smtClean="0"/>
              <a:t>Герб Алтая </a:t>
            </a:r>
            <a:r>
              <a:rPr lang="ru-RU" sz="2000" b="0" dirty="0" smtClean="0"/>
              <a:t>– на гербе изображены горы и орнаментальное изображение двух самых больших рек Алтая - Бии и Катуни</a:t>
            </a:r>
          </a:p>
          <a:p>
            <a:pPr eaLnBrk="1" hangingPunct="1"/>
            <a:endParaRPr lang="ru-RU" dirty="0" smtClean="0"/>
          </a:p>
        </p:txBody>
      </p:sp>
      <p:sp>
        <p:nvSpPr>
          <p:cNvPr id="10244" name="Текст 11"/>
          <p:cNvSpPr>
            <a:spLocks noGrp="1"/>
          </p:cNvSpPr>
          <p:nvPr>
            <p:ph type="body" sz="quarter" idx="3"/>
          </p:nvPr>
        </p:nvSpPr>
        <p:spPr>
          <a:xfrm>
            <a:off x="4786313" y="5146675"/>
            <a:ext cx="4041775" cy="1711325"/>
          </a:xfrm>
        </p:spPr>
        <p:txBody>
          <a:bodyPr/>
          <a:lstStyle/>
          <a:p>
            <a:pPr eaLnBrk="1" hangingPunct="1"/>
            <a:r>
              <a:rPr lang="ru-RU" sz="2000" dirty="0" smtClean="0"/>
              <a:t>Герб Тюменской области – </a:t>
            </a:r>
            <a:r>
              <a:rPr lang="ru-RU" sz="2000" b="0" dirty="0" smtClean="0"/>
              <a:t>в центре изображена схематическая карта области.</a:t>
            </a:r>
          </a:p>
          <a:p>
            <a:pPr eaLnBrk="1" hangingPunct="1"/>
            <a:endParaRPr lang="ru-RU" sz="2000" dirty="0" smtClean="0"/>
          </a:p>
        </p:txBody>
      </p:sp>
      <p:pic>
        <p:nvPicPr>
          <p:cNvPr id="7" name="Рисунок 6" descr=" Герб Республики Алтай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000108"/>
            <a:ext cx="3143272" cy="3929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upload.wikimedia.org/wikipedia/commons/thumb/f/f9/Coat_of_arms_of_Tyumen_Oblast.svg/220px-Coat_of_arms_of_Tyumen_Oblast.svg.pn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500174"/>
            <a:ext cx="250033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0"/>
            <a:ext cx="7424740" cy="1143000"/>
          </a:xfrm>
        </p:spPr>
        <p:txBody>
          <a:bodyPr/>
          <a:lstStyle/>
          <a:p>
            <a:pPr marL="1028700" indent="-1028700" eaLnBrk="1" hangingPunct="1">
              <a:defRPr/>
            </a:pPr>
            <a:r>
              <a:rPr lang="en-US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II.</a:t>
            </a:r>
            <a:r>
              <a:rPr lang="ru-RU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 Рельеф.</a:t>
            </a: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50" y="5214938"/>
            <a:ext cx="47148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err="1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Карачаево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 –</a:t>
            </a:r>
            <a:r>
              <a:rPr lang="ru-RU" sz="2000" b="1" dirty="0" err="1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Черкессии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 –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  <a:cs typeface="+mn-cs"/>
              </a:rPr>
              <a:t>в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центре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композиции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стилизированный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 силуэт Эльбруса.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cs typeface="+mn-cs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5214938" y="4857760"/>
            <a:ext cx="35718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Северной Осетии - Алании </a:t>
            </a: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-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  <a:cs typeface="+mn-cs"/>
              </a:rPr>
              <a:t>о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дин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из главных компонентов герба - силуэт горных цепей - символ ландшафта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местопроживания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осетин.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cs typeface="+mn-cs"/>
            </a:endParaRPr>
          </a:p>
        </p:txBody>
      </p:sp>
      <p:pic>
        <p:nvPicPr>
          <p:cNvPr id="7" name="Рисунок 6" descr="Герб Карачаево-Черкесской Республики 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1000108"/>
            <a:ext cx="3286148" cy="35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Герб Республики Северная Осетия - Алания 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80" y="1285860"/>
            <a:ext cx="3000396" cy="3357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327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0675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III.</a:t>
            </a:r>
            <a:r>
              <a:rPr lang="ru-RU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Уникальность.</a:t>
            </a: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429124" y="1643050"/>
            <a:ext cx="421481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Крыма </a:t>
            </a:r>
            <a:r>
              <a:rPr lang="ru-RU" sz="2000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– на геральдическом щите </a:t>
            </a:r>
            <a:r>
              <a:rPr lang="ru-RU" sz="20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изображен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серебряный грифон, держащий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в правой лапе раскрытую серебряную раковину с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голубой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 жемчужиной. Щит увенчан восходящим солнцем и окружен двумя белыми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колоннами. </a:t>
            </a:r>
          </a:p>
          <a:p>
            <a:pPr eaLnBrk="0" hangingPunct="0">
              <a:defRPr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Жемчужина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подчёркивает уникальность Крыма. Колонны напоминают о древних цивилизациях на его территории. Солнце символизирует возрождение 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расцвет.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  <a:cs typeface="+mn-cs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7" name="Рисунок 6" descr="Герб Крыма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643050"/>
            <a:ext cx="2928958" cy="3357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06755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IV.  </a:t>
            </a:r>
            <a:r>
              <a:rPr lang="ru-RU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Растения.</a:t>
            </a:r>
            <a:r>
              <a:rPr lang="en-US" sz="6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</a:t>
            </a:r>
            <a:endParaRPr lang="ru-RU" sz="6600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14313" y="5000637"/>
            <a:ext cx="457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20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Чувашии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  <a:cs typeface="+mn-cs"/>
              </a:rPr>
              <a:t>–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изображено «Древо жизни» – могучий и долговечный дуб, издревле почитаемый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чувашами.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onstantia" pitchFamily="18" charset="0"/>
              <a:cs typeface="+mn-cs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4857750" y="5000636"/>
            <a:ext cx="44291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ru-RU" sz="1900" b="1" dirty="0">
                <a:solidFill>
                  <a:srgbClr val="004E6D"/>
                </a:solidFill>
                <a:latin typeface="Constantia" pitchFamily="18" charset="0"/>
                <a:cs typeface="+mn-cs"/>
              </a:rPr>
              <a:t>Герб </a:t>
            </a:r>
            <a:r>
              <a:rPr lang="ru-RU" sz="1900" b="1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Мордовии </a:t>
            </a:r>
            <a:r>
              <a:rPr lang="ru-RU" sz="1900" dirty="0" smtClean="0">
                <a:solidFill>
                  <a:srgbClr val="004E6D"/>
                </a:solidFill>
                <a:latin typeface="Constantia" pitchFamily="18" charset="0"/>
                <a:cs typeface="+mn-cs"/>
              </a:rPr>
              <a:t>–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геральдический щит обрамлен золотыми колосьями пшеницы, олицетворяющими традиционную приверженность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народа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к сельскохозяйственному труду</a:t>
            </a:r>
            <a:endParaRPr lang="ru-RU" sz="1900" dirty="0">
              <a:solidFill>
                <a:schemeClr val="tx2">
                  <a:lumMod val="75000"/>
                </a:schemeClr>
              </a:solidFill>
              <a:latin typeface="Constantia" pitchFamily="18" charset="0"/>
              <a:cs typeface="+mn-cs"/>
            </a:endParaRPr>
          </a:p>
        </p:txBody>
      </p:sp>
      <p:pic>
        <p:nvPicPr>
          <p:cNvPr id="7" name="Рисунок 6" descr="Герб Чувашской Республики 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000108"/>
            <a:ext cx="2643206" cy="3714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Герб Республики Мордовия 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571612"/>
            <a:ext cx="2757176" cy="3161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  <p:bldP spid="30725" grpId="0"/>
    </p:bldLst>
  </p:timing>
</p:sld>
</file>

<file path=ppt/theme/theme1.xml><?xml version="1.0" encoding="utf-8"?>
<a:theme xmlns:a="http://schemas.openxmlformats.org/drawingml/2006/main" name="planeta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planeta</Template>
  <TotalTime>780</TotalTime>
  <Words>967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planeta</vt:lpstr>
      <vt:lpstr>Лист Microsoft Office Excel 97-2003</vt:lpstr>
      <vt:lpstr>Географические особенности  государственных символов субъектов РФ</vt:lpstr>
      <vt:lpstr>Введение.</vt:lpstr>
      <vt:lpstr>Введение.</vt:lpstr>
      <vt:lpstr>Символика.</vt:lpstr>
      <vt:lpstr>Классификация.</vt:lpstr>
      <vt:lpstr>I.   Географическое положение. </vt:lpstr>
      <vt:lpstr>II.   Рельеф.</vt:lpstr>
      <vt:lpstr>III.  Уникальность.</vt:lpstr>
      <vt:lpstr>IV.  Растения. </vt:lpstr>
      <vt:lpstr>V.  Животные.</vt:lpstr>
      <vt:lpstr>VI.  Почвы.</vt:lpstr>
      <vt:lpstr>VII.Природные ресурсы.</vt:lpstr>
      <vt:lpstr>VIII.  Национальные символы, достопримечательности стран.</vt:lpstr>
      <vt:lpstr>IX.  Религиозные символы.</vt:lpstr>
      <vt:lpstr>X.  Население.</vt:lpstr>
      <vt:lpstr>Результаты тестов.</vt:lpstr>
      <vt:lpstr>Вывод.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дшдшгдгшдшдшдшд</dc:title>
  <dc:creator>Admin</dc:creator>
  <cp:lastModifiedBy>Я</cp:lastModifiedBy>
  <cp:revision>56</cp:revision>
  <dcterms:created xsi:type="dcterms:W3CDTF">2013-03-31T17:01:58Z</dcterms:created>
  <dcterms:modified xsi:type="dcterms:W3CDTF">2016-03-17T10:10:57Z</dcterms:modified>
</cp:coreProperties>
</file>