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CFF"/>
    <a:srgbClr val="97000B"/>
    <a:srgbClr val="0041B6"/>
    <a:srgbClr val="F9D600"/>
    <a:srgbClr val="324057"/>
    <a:srgbClr val="007CCE"/>
    <a:srgbClr val="2A1255"/>
    <a:srgbClr val="A58C51"/>
    <a:srgbClr val="213969"/>
    <a:srgbClr val="332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5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160021" y="1860246"/>
            <a:ext cx="4983979" cy="9561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n w="0"/>
              <a:solidFill>
                <a:srgbClr val="006CFF"/>
              </a:solidFill>
              <a:effectLst>
                <a:reflection blurRad="6350" stA="53000" endA="300" endPos="35500" dir="5400000" sy="-90000" algn="bl" rotWithShape="0"/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103" y="191459"/>
            <a:ext cx="89232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NewRomanPSMT"/>
              </a:rPr>
              <a:t>Министерство образования и науки Челябинской области государственное</a:t>
            </a:r>
            <a:br>
              <a:rPr lang="ru-RU" dirty="0">
                <a:solidFill>
                  <a:srgbClr val="000000"/>
                </a:solidFill>
                <a:latin typeface="TimesNewRomanPSMT"/>
              </a:rPr>
            </a:br>
            <a:r>
              <a:rPr lang="ru-RU" dirty="0">
                <a:solidFill>
                  <a:srgbClr val="000000"/>
                </a:solidFill>
                <a:latin typeface="TimesNewRomanPSMT"/>
              </a:rPr>
              <a:t>бюджетное профессиональное образовательное учреждение</a:t>
            </a:r>
            <a:br>
              <a:rPr lang="ru-RU" dirty="0">
                <a:solidFill>
                  <a:srgbClr val="000000"/>
                </a:solidFill>
                <a:latin typeface="TimesNewRomanPSMT"/>
              </a:rPr>
            </a:br>
            <a:r>
              <a:rPr lang="ru-RU" dirty="0">
                <a:solidFill>
                  <a:srgbClr val="000000"/>
                </a:solidFill>
                <a:latin typeface="TimesNewRomanPSMT"/>
              </a:rPr>
              <a:t>«Челябинский педагогический колледж №1»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6331" y="2328704"/>
            <a:ext cx="8692055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0000"/>
                </a:solidFill>
                <a:latin typeface="TimesNewRomanPS-BoldMT"/>
              </a:rPr>
              <a:t>Предметно – развивающая</a:t>
            </a:r>
            <a:br>
              <a:rPr lang="ru-RU" sz="4800" b="1" dirty="0">
                <a:solidFill>
                  <a:srgbClr val="000000"/>
                </a:solidFill>
                <a:latin typeface="TimesNewRomanPS-BoldMT"/>
              </a:rPr>
            </a:br>
            <a:r>
              <a:rPr lang="ru-RU" sz="4800" b="1" dirty="0">
                <a:solidFill>
                  <a:srgbClr val="000000"/>
                </a:solidFill>
                <a:latin typeface="TimesNewRomanPS-BoldMT"/>
              </a:rPr>
              <a:t>среда в начальной школе</a:t>
            </a:r>
            <a:r>
              <a:rPr lang="ru-RU" sz="48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53503" y="543540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NewRomanPS-BoldMT"/>
              </a:rPr>
              <a:t>Выполнила:</a:t>
            </a:r>
            <a:br>
              <a:rPr lang="ru-RU" b="1" dirty="0">
                <a:solidFill>
                  <a:srgbClr val="000000"/>
                </a:solidFill>
                <a:latin typeface="TimesNewRomanPS-BoldMT"/>
              </a:rPr>
            </a:br>
            <a:r>
              <a:rPr lang="ru-RU" dirty="0">
                <a:solidFill>
                  <a:srgbClr val="000000"/>
                </a:solidFill>
                <a:latin typeface="TimesNewRomanPSMT"/>
              </a:rPr>
              <a:t>студентка 42 группы</a:t>
            </a:r>
            <a:br>
              <a:rPr lang="ru-RU" dirty="0">
                <a:solidFill>
                  <a:srgbClr val="000000"/>
                </a:solidFill>
                <a:latin typeface="TimesNewRomanPSMT"/>
              </a:rPr>
            </a:br>
            <a:r>
              <a:rPr lang="ru-RU" dirty="0" err="1" smtClean="0">
                <a:solidFill>
                  <a:srgbClr val="000000"/>
                </a:solidFill>
                <a:latin typeface="TimesNewRomanPSMT"/>
              </a:rPr>
              <a:t>Устьянцева</a:t>
            </a:r>
            <a:r>
              <a:rPr lang="ru-RU" dirty="0" smtClean="0">
                <a:solidFill>
                  <a:srgbClr val="000000"/>
                </a:solidFill>
                <a:latin typeface="TimesNewRomanPSMT"/>
              </a:rPr>
              <a:t> Дарья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ÐÐ°ÑÑÐ¸Ð½ÐºÐ¸ Ð¿Ð¾ Ð·Ð°Ð¿ÑÐ¾ÑÑ Ð¸Ð½ÑÐ¾ÑÐ¼Ð°ÑÐ¸Ð¾Ð½Ð½Ð°Ñ Ð·Ð¾Ð½Ð° Ð² Ð½Ð°ÑÐ°Ð»ÑÐ½Ð¾Ð¹ ÑÐºÐ¾Ð»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807" y="3573517"/>
            <a:ext cx="4246180" cy="318463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0207" y="1513490"/>
            <a:ext cx="87656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 должна содержать следующую информацию: для родителе	й, о здоровом образе жизни, о правилах дорожного движения, об основе безопасности жизнедеятельности, классный уголок, символика страны, района.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383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207" y="1465729"/>
            <a:ext cx="8639503" cy="471123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•кабинет </a:t>
            </a:r>
            <a:r>
              <a:rPr lang="ru-RU" dirty="0"/>
              <a:t>должен отвечать всем </a:t>
            </a:r>
            <a:r>
              <a:rPr lang="ru-RU" dirty="0" err="1"/>
              <a:t>санитарногигиеническим</a:t>
            </a:r>
            <a:r>
              <a:rPr lang="ru-RU" dirty="0"/>
              <a:t> условиям, эстетическим и</a:t>
            </a:r>
            <a:br>
              <a:rPr lang="ru-RU" dirty="0"/>
            </a:br>
            <a:r>
              <a:rPr lang="ru-RU" dirty="0" smtClean="0"/>
              <a:t>техническим требованиям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• в кабинете должно быть хорошее освещение и</a:t>
            </a:r>
            <a:br>
              <a:rPr lang="ru-RU" dirty="0"/>
            </a:br>
            <a:r>
              <a:rPr lang="ru-RU" dirty="0" smtClean="0"/>
              <a:t>положительное состояние </a:t>
            </a:r>
            <a:r>
              <a:rPr lang="ru-RU" dirty="0"/>
              <a:t>мебели;</a:t>
            </a:r>
            <a:br>
              <a:rPr lang="ru-RU" dirty="0"/>
            </a:br>
            <a:r>
              <a:rPr lang="ru-RU" dirty="0"/>
              <a:t>• размеры проходов между рядами двухместных</a:t>
            </a:r>
            <a:br>
              <a:rPr lang="ru-RU" dirty="0"/>
            </a:br>
            <a:r>
              <a:rPr lang="ru-RU" dirty="0"/>
              <a:t>столов не менее 60 см, от столов до стены от 50</a:t>
            </a:r>
            <a:br>
              <a:rPr lang="ru-RU" dirty="0"/>
            </a:br>
            <a:r>
              <a:rPr lang="ru-RU" dirty="0"/>
              <a:t>см до 70 см, от первой парты до доски не менее</a:t>
            </a:r>
            <a:br>
              <a:rPr lang="ru-RU" dirty="0"/>
            </a:br>
            <a:r>
              <a:rPr lang="ru-RU" dirty="0"/>
              <a:t>240 см, высота доски от пола 80-90 см.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кабинетам начальных классов: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0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74" y="578069"/>
            <a:ext cx="8368206" cy="6185337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развивающая среда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 эстетических,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–педагогических условий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для осуществления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педагогического процесса,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 организованный в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 и времени, насыщенный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разнообразными предметами 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игровыми материалами.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883" y="536028"/>
            <a:ext cx="8597462" cy="6117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развивающая среда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следующие зоны: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•учебная зона;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•игровая зона;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•бытовая зона;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•зеленая зона;</a:t>
            </a:r>
            <a:b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•информационная зона.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006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60634" y="147145"/>
            <a:ext cx="5833242" cy="113511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ÑÑÐµÐ±Ð½Ð°Ñ Ð·Ð¾Ð½Ð° Ð² ÑÐºÐ¾Ð»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4355" y="3916302"/>
            <a:ext cx="3878623" cy="290896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4083" y="1465729"/>
            <a:ext cx="8975834" cy="247565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учебной зоне расположены парты, учительский стол, учебная доска, телевизор и книжный шкаф.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Пространство должно сочетать строгость, комфорт, которые обеспечивают определенным расположением предметов и подбором цветовых предпочтений.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020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717" y="1465728"/>
            <a:ext cx="4403835" cy="5392271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Школьная парта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должна быть обеспечена</a:t>
            </a:r>
            <a:br>
              <a:rPr lang="ru-RU" dirty="0"/>
            </a:br>
            <a:r>
              <a:rPr lang="ru-RU" dirty="0"/>
              <a:t>регулятором наклона</a:t>
            </a:r>
            <a:br>
              <a:rPr lang="ru-RU" dirty="0"/>
            </a:br>
            <a:r>
              <a:rPr lang="ru-RU" dirty="0"/>
              <a:t>поверхности рабочей</a:t>
            </a:r>
            <a:br>
              <a:rPr lang="ru-RU" dirty="0"/>
            </a:br>
            <a:r>
              <a:rPr lang="ru-RU" dirty="0"/>
              <a:t>плоскости.</a:t>
            </a:r>
            <a:br>
              <a:rPr lang="ru-RU" dirty="0"/>
            </a:br>
            <a:r>
              <a:rPr lang="ru-RU" dirty="0"/>
              <a:t>Во время обучения</a:t>
            </a:r>
            <a:br>
              <a:rPr lang="ru-RU" dirty="0"/>
            </a:br>
            <a:r>
              <a:rPr lang="ru-RU" dirty="0"/>
              <a:t>письму и чтению наклон</a:t>
            </a:r>
            <a:br>
              <a:rPr lang="ru-RU" dirty="0"/>
            </a:br>
            <a:r>
              <a:rPr lang="ru-RU" dirty="0"/>
              <a:t>рабочей поверхности</a:t>
            </a:r>
            <a:br>
              <a:rPr lang="ru-RU" dirty="0"/>
            </a:br>
            <a:r>
              <a:rPr lang="ru-RU" dirty="0" smtClean="0"/>
              <a:t>плоскости школьной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парты должен составлять</a:t>
            </a:r>
            <a:br>
              <a:rPr lang="ru-RU" dirty="0"/>
            </a:br>
            <a:r>
              <a:rPr lang="ru-RU" dirty="0"/>
              <a:t>7-15°. 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63783" y="84082"/>
            <a:ext cx="5833242" cy="113511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Ð°ÑÑÐ¸Ð½ÐºÐ¸ Ð¿Ð¾ Ð·Ð°Ð¿ÑÐ¾ÑÑ Ð¿Ð°ÑÑ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110" y="1576551"/>
            <a:ext cx="3741683" cy="479271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40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185" y="1465729"/>
            <a:ext cx="8839201" cy="339005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доска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хорошо очищаться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влажной губкой, быть износостойкой, иметь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темно-зеленый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темно-коричневый цвет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антибликовое покрытие.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доска должна иметь лоток для задержания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меловой пыли, хранения мела, тряпки, держателя для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чертежных принадлежностей.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ÐÐ°ÑÑÐ¸Ð½ÐºÐ¸ Ð¿Ð¾ Ð·Ð°Ð¿ÑÐ¾ÑÑ ÑÐºÐ¾Ð»ÑÐ½Ð°Ñ Ð´Ð¾Ñ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7" y="3932509"/>
            <a:ext cx="7553325" cy="311467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9297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655" y="1465729"/>
            <a:ext cx="8986345" cy="3137802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зоне должны быть расположены: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мягкая мебель, журнальный столик, детские игрушки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игры.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зона специально предназначена для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 детей и ощущения ими домашнего комфорта.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зона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Ð°ÑÑÐ¸Ð½ÐºÐ¸ Ð¿Ð¾ Ð·Ð°Ð¿ÑÐ¾ÑÑ Ð¸Ð³ÑÐ¾Ð²Ð°Ñ Ð·Ð¾Ð½Ð° Ð² ÑÐºÐ¾Ð»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47" y="3531475"/>
            <a:ext cx="4225159" cy="316886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947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 должна содержать: раковину для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мытья рук, санитарно-гигиенические средства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(жидкое мыло), туалетная бумага, полотенце,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для влажной уборки кабинета.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ÐÐ°ÑÑÐ¸Ð½ÐºÐ¸ Ð¿Ð¾ Ð·Ð°Ð¿ÑÐ¾ÑÑ Ð±ÑÑÐ¾Ð²Ð°Ñ Ð·Ð¾Ð½Ð° Ð² Ð½Ð°ÑÐ°Ð»ÑÐ½Ð¾Ð¹ ÑÐºÐ¾Ð»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76" t="17182" r="22758" b="5118"/>
          <a:stretch/>
        </p:blipFill>
        <p:spPr bwMode="auto">
          <a:xfrm>
            <a:off x="3132083" y="2827674"/>
            <a:ext cx="2953407" cy="391471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978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146" y="1671145"/>
            <a:ext cx="88286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зона должна содержать: многообразие декоративных цветов.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зона должна быть оснащена информационной картой о цветах (название,  семейство 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ÐÐ°ÑÑÐ¸Ð½ÐºÐ¸ Ð¿Ð¾ Ð·Ð°Ð¿ÑÐ¾ÑÑ Ð·ÐµÐ»ÐµÐ½Ð°Ñ  Ð·Ð¾Ð½Ð° Ð² Ð½Ð°ÑÐ°Ð»ÑÐ½Ð¾Ð¹ ÑÐºÐ¾Ð»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06" y="3899338"/>
            <a:ext cx="4386302" cy="273821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226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391</TotalTime>
  <Words>140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TimesNewRomanPS-BoldMT</vt:lpstr>
      <vt:lpstr>TimesNewRomanPSMT</vt:lpstr>
      <vt:lpstr>Office Theme</vt:lpstr>
      <vt:lpstr>Презентация PowerPoint</vt:lpstr>
      <vt:lpstr>Предметно – развивающая среда – это комплекс эстетических, психолого –педагогических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  </vt:lpstr>
      <vt:lpstr>Презентация PowerPoint</vt:lpstr>
      <vt:lpstr>Презентация PowerPoint</vt:lpstr>
      <vt:lpstr>Презентация PowerPoint</vt:lpstr>
      <vt:lpstr>Учебная зона </vt:lpstr>
      <vt:lpstr>Игровая зона </vt:lpstr>
      <vt:lpstr>Бытовая зона </vt:lpstr>
      <vt:lpstr>Зеленая зона </vt:lpstr>
      <vt:lpstr>Информационная  зона </vt:lpstr>
      <vt:lpstr>Требования к кабинетам начальных классов: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AsusPC</cp:lastModifiedBy>
  <cp:revision>85</cp:revision>
  <dcterms:created xsi:type="dcterms:W3CDTF">2016-11-18T14:12:19Z</dcterms:created>
  <dcterms:modified xsi:type="dcterms:W3CDTF">2019-05-06T17:32:38Z</dcterms:modified>
</cp:coreProperties>
</file>