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sldIdLst>
    <p:sldId id="304" r:id="rId3"/>
    <p:sldId id="300" r:id="rId4"/>
    <p:sldId id="301" r:id="rId5"/>
    <p:sldId id="302" r:id="rId6"/>
    <p:sldId id="297" r:id="rId7"/>
    <p:sldId id="272" r:id="rId8"/>
    <p:sldId id="303" r:id="rId9"/>
    <p:sldId id="273" r:id="rId10"/>
    <p:sldId id="274" r:id="rId11"/>
    <p:sldId id="275" r:id="rId12"/>
    <p:sldId id="276" r:id="rId13"/>
    <p:sldId id="277" r:id="rId14"/>
    <p:sldId id="278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9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FF99"/>
    <a:srgbClr val="99FF99"/>
    <a:srgbClr val="33CCCC"/>
    <a:srgbClr val="FFFF00"/>
    <a:srgbClr val="66FF33"/>
    <a:srgbClr val="99FF66"/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050AF-EA7E-4F35-B434-DEA0699549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CC857-FE12-4C5F-92AC-307029A162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DD971F-E6DA-48CF-952A-EBC1255CD7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0D9D3-43B0-4C63-B84A-83C9F9DEBC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D3D36-0C74-4BA3-860A-B6FA04657F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A8992-DD98-45C3-98F9-F76AF68A49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76F7E-8154-4475-A4C1-BF3AB077D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AEB58-74AD-47A3-850C-F54B3D728C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B317A-96D8-4773-B8F9-BF3E188E64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73484-5C79-4681-A663-229E91D3B2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974FB-3DAB-496C-98D1-7F961ABE59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A834BF-43E1-4B88-A7A6-A0807949B3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95106-D783-4F7D-91E9-C5722D1B58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686F5-C95C-488B-9BA1-28DEA47AA3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EAE29-2B45-4170-B835-8CE5AA53E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92146-C22A-49C5-9723-296BC9D46D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7A4EB-3951-4B8E-B07D-22B7566306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D7257E-6CBB-4303-8AA7-883049837B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9E472-392E-4E43-9020-EF4DD79A0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952BF-819E-4548-93A1-E2FB4A3693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BC776-4CB6-4F63-9F85-C26BB84249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B042E-489E-46DB-AFF1-FCF7821C6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CD49F-9F11-48C7-96B5-B3BA3ADEA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1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1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1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148FB43E-1D90-4AB5-A6E0-85AD48975F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31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310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4" grpId="0"/>
      <p:bldP spid="131075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107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107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3107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107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107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3107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107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107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3107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107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107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3107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1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107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107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3107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EBFA"/>
            </a:gs>
            <a:gs pos="30000">
              <a:srgbClr val="C4D6EB"/>
            </a:gs>
            <a:gs pos="60001">
              <a:srgbClr val="85C2FF"/>
            </a:gs>
            <a:gs pos="100000">
              <a:srgbClr val="5E9E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4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4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4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2EF0A262-2CA1-48D9-8771-6194D116EB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>
    <p:strips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8"/>
            <a:ext cx="914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WordArt 3" descr="Голубая тисненая бумага"/>
          <p:cNvSpPr>
            <a:spLocks noChangeArrowheads="1" noChangeShapeType="1" noTextEdit="1"/>
          </p:cNvSpPr>
          <p:nvPr/>
        </p:nvSpPr>
        <p:spPr bwMode="auto">
          <a:xfrm rot="490286">
            <a:off x="2771775" y="1600200"/>
            <a:ext cx="4679950" cy="19002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6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БАСКЕТБОЛ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900113" y="61913"/>
            <a:ext cx="8243887" cy="584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0099"/>
                </a:solidFill>
                <a:latin typeface="Times New Roman" pitchFamily="18" charset="0"/>
              </a:rPr>
              <a:t>Муниципальное автономное общеобразовательное  учреждение </a:t>
            </a:r>
          </a:p>
          <a:p>
            <a:pPr algn="ctr"/>
            <a:r>
              <a:rPr lang="ru-RU" sz="1600" b="1">
                <a:solidFill>
                  <a:srgbClr val="000099"/>
                </a:solidFill>
                <a:latin typeface="Times New Roman" pitchFamily="18" charset="0"/>
              </a:rPr>
              <a:t>«Школа  №22 города Благовещенска»</a:t>
            </a:r>
          </a:p>
        </p:txBody>
      </p:sp>
      <p:sp>
        <p:nvSpPr>
          <p:cNvPr id="15365" name="WordArt 5" descr="Джинсовая ткань"/>
          <p:cNvSpPr>
            <a:spLocks noChangeArrowheads="1" noChangeShapeType="1" noTextEdit="1"/>
          </p:cNvSpPr>
          <p:nvPr/>
        </p:nvSpPr>
        <p:spPr bwMode="auto">
          <a:xfrm>
            <a:off x="1201738" y="5070475"/>
            <a:ext cx="7632700" cy="576263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20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преподаватель: Лединцова Н.М.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944688" y="6202363"/>
            <a:ext cx="6400800" cy="53975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ru-RU" sz="2400" b="1" smtClean="0">
                <a:solidFill>
                  <a:srgbClr val="000099"/>
                </a:solidFill>
                <a:latin typeface="Times New Roman" pitchFamily="18" charset="0"/>
              </a:rPr>
              <a:t>2018 г.</a:t>
            </a:r>
          </a:p>
        </p:txBody>
      </p:sp>
      <p:pic>
        <p:nvPicPr>
          <p:cNvPr id="15367" name="Picture 7" descr="0004494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738" y="3357563"/>
            <a:ext cx="1728787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FF3300"/>
                </a:solidFill>
              </a:rPr>
              <a:t>Тренируясь в передачах помни о следующем: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Передачу выполняй быстро и точно в цель.</a:t>
            </a:r>
          </a:p>
          <a:p>
            <a:pPr eaLnBrk="1" hangingPunct="1">
              <a:defRPr/>
            </a:pPr>
            <a:r>
              <a:rPr lang="ru-RU" smtClean="0"/>
              <a:t>Делай передачу на уровне груди партнера.</a:t>
            </a:r>
          </a:p>
          <a:p>
            <a:pPr eaLnBrk="1" hangingPunct="1">
              <a:defRPr/>
            </a:pPr>
            <a:r>
              <a:rPr lang="ru-RU" smtClean="0"/>
              <a:t>Лови и передавай мяч пальцами.</a:t>
            </a:r>
          </a:p>
          <a:p>
            <a:pPr eaLnBrk="1" hangingPunct="1">
              <a:defRPr/>
            </a:pPr>
            <a:r>
              <a:rPr lang="ru-RU" smtClean="0"/>
              <a:t>После выпуска мяча пальцы направлены на партнера. Это способствует точности передач.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645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645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645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645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11188" y="26035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Ловля мяча</a:t>
            </a: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484313"/>
            <a:ext cx="8280400" cy="41544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smtClean="0"/>
              <a:t>Ловля- прием с помощью которого игрок может  уверенно овладеть мячом и предпринять с ним  дальнейшие атакующие действия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u="sng" smtClean="0">
                <a:solidFill>
                  <a:schemeClr val="tx2"/>
                </a:solidFill>
                <a:effectLst/>
              </a:rPr>
              <a:t>Ошибки при ловле: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800" smtClean="0">
                <a:solidFill>
                  <a:schemeClr val="tx2"/>
                </a:solidFill>
              </a:rPr>
              <a:t>-руки согнуты в локтях, а не прямые.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800" smtClean="0">
                <a:solidFill>
                  <a:schemeClr val="tx2"/>
                </a:solidFill>
              </a:rPr>
              <a:t>-кисти не открыты для соприкосновения с   мячом.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2800" smtClean="0">
                <a:solidFill>
                  <a:schemeClr val="tx2"/>
                </a:solidFill>
              </a:rPr>
              <a:t>-мяч прижимается к груди.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ru-RU" sz="28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800" smtClean="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Scan10004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92275" y="1628775"/>
            <a:ext cx="5256213" cy="5040313"/>
          </a:xfrm>
          <a:noFill/>
        </p:spPr>
      </p:pic>
      <p:sp>
        <p:nvSpPr>
          <p:cNvPr id="26627" name="Rectangle 10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Arial" charset="0"/>
              </a:rPr>
              <a:t>Чтобы поймать мяч вытяни к нему руки с расставленными пальцами и как только мяч коснется пальцев, согни руки, притягивая мяч к груди</a:t>
            </a:r>
            <a:br>
              <a:rPr lang="ru-RU" sz="2800">
                <a:latin typeface="Arial" charset="0"/>
              </a:rPr>
            </a:br>
            <a:endParaRPr lang="ru-RU" sz="2800">
              <a:latin typeface="Arial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Times New Roman" pitchFamily="18" charset="0"/>
              </a:rPr>
              <a:t>Ведение мяча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smtClean="0">
                <a:solidFill>
                  <a:srgbClr val="FF3300"/>
                </a:solidFill>
              </a:rPr>
              <a:t>Тренируясь в ведении помни: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ru-RU" sz="2800" smtClean="0"/>
              <a:t>Толкая мяч в пол, используй движение пальцев и кисти и небольшое движение в локте. Не бей по мячу ладонью.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ru-RU" sz="2800" smtClean="0"/>
              <a:t>Не смотри вниз на мяч- держи голову поднятой, чтобы видеть других игроков, площадку в целом.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ru-RU" sz="2800" smtClean="0"/>
              <a:t>Удерживай мяч сбоку- спереди- справа, когда ведешь правой рукой.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ru-RU" sz="2800" smtClean="0"/>
              <a:t>Ноги согнуты, а тело наклонено вперед.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052513"/>
            <a:ext cx="4038600" cy="45259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000" smtClean="0"/>
              <a:t>Перевод мяча перед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smtClean="0"/>
              <a:t>собой с левой руки на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smtClean="0"/>
              <a:t>правую при ведении</a:t>
            </a:r>
          </a:p>
        </p:txBody>
      </p:sp>
      <p:sp>
        <p:nvSpPr>
          <p:cNvPr id="75783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8436" name="Picture 4" descr="Scan10007"/>
          <p:cNvPicPr>
            <a:picLocks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19588" y="0"/>
            <a:ext cx="4824412" cy="6858000"/>
          </a:xfr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5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7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57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57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5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5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5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5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5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2" grpId="0" build="p"/>
      <p:bldP spid="7578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Броски мяча в корзину </a:t>
            </a:r>
            <a:br>
              <a:rPr lang="ru-RU" sz="4000" smtClean="0"/>
            </a:br>
            <a:endParaRPr lang="ru-RU" sz="4000" smtClean="0"/>
          </a:p>
        </p:txBody>
      </p:sp>
      <p:pic>
        <p:nvPicPr>
          <p:cNvPr id="29699" name="Picture 4" descr="Копия Scan10007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412875"/>
            <a:ext cx="9144000" cy="5445125"/>
          </a:xfrm>
          <a:noFill/>
        </p:spPr>
      </p:pic>
      <p:sp>
        <p:nvSpPr>
          <p:cNvPr id="29700" name="Rectangle 6"/>
          <p:cNvSpPr>
            <a:spLocks noChangeArrowheads="1"/>
          </p:cNvSpPr>
          <p:nvPr/>
        </p:nvSpPr>
        <p:spPr bwMode="auto">
          <a:xfrm>
            <a:off x="2555875" y="836613"/>
            <a:ext cx="3879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tx2"/>
                </a:solidFill>
                <a:latin typeface="Arial" charset="0"/>
              </a:rPr>
              <a:t>одной рукой сверху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Scan10008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125538"/>
            <a:ext cx="4643438" cy="5732462"/>
          </a:xfrm>
          <a:noFill/>
        </p:spPr>
      </p:pic>
      <p:pic>
        <p:nvPicPr>
          <p:cNvPr id="30723" name="Picture 7" descr="Scan10009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6463" y="1125538"/>
            <a:ext cx="4427537" cy="5732462"/>
          </a:xfrm>
          <a:noFill/>
        </p:spPr>
      </p:pic>
      <p:sp>
        <p:nvSpPr>
          <p:cNvPr id="30724" name="Rectangle 10"/>
          <p:cNvSpPr>
            <a:spLocks noChangeArrowheads="1"/>
          </p:cNvSpPr>
          <p:nvPr/>
        </p:nvSpPr>
        <p:spPr bwMode="auto">
          <a:xfrm>
            <a:off x="0" y="0"/>
            <a:ext cx="48593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chemeClr val="tx2"/>
                </a:solidFill>
                <a:latin typeface="Arial" charset="0"/>
              </a:rPr>
              <a:t>И.п. перед броском одной рукой с места</a:t>
            </a:r>
          </a:p>
        </p:txBody>
      </p:sp>
      <p:sp>
        <p:nvSpPr>
          <p:cNvPr id="30725" name="Rectangle 11"/>
          <p:cNvSpPr>
            <a:spLocks noChangeArrowheads="1"/>
          </p:cNvSpPr>
          <p:nvPr/>
        </p:nvSpPr>
        <p:spPr bwMode="auto">
          <a:xfrm>
            <a:off x="5219700" y="0"/>
            <a:ext cx="39243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chemeClr val="tx2"/>
                </a:solidFill>
                <a:latin typeface="Arial" charset="0"/>
              </a:rPr>
              <a:t>бросок одной рукой с места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1747" name="Picture 4" descr="Scan10010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4643438" cy="5300663"/>
          </a:xfrm>
          <a:noFill/>
        </p:spPr>
      </p:pic>
      <p:pic>
        <p:nvPicPr>
          <p:cNvPr id="31748" name="Picture 7" descr="Копия Scan10009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0"/>
            <a:ext cx="4356100" cy="6021388"/>
          </a:xfrm>
          <a:noFill/>
        </p:spPr>
      </p:pic>
      <p:sp>
        <p:nvSpPr>
          <p:cNvPr id="31749" name="Rectangle 10"/>
          <p:cNvSpPr>
            <a:spLocks noChangeArrowheads="1"/>
          </p:cNvSpPr>
          <p:nvPr/>
        </p:nvSpPr>
        <p:spPr bwMode="auto">
          <a:xfrm>
            <a:off x="0" y="5303838"/>
            <a:ext cx="4500563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chemeClr val="tx2"/>
                </a:solidFill>
                <a:latin typeface="Arial" charset="0"/>
              </a:rPr>
              <a:t>направление мяча при броске в ближний верхний угол</a:t>
            </a:r>
          </a:p>
        </p:txBody>
      </p:sp>
      <p:sp>
        <p:nvSpPr>
          <p:cNvPr id="31750" name="Rectangle 11"/>
          <p:cNvSpPr>
            <a:spLocks noChangeArrowheads="1"/>
          </p:cNvSpPr>
          <p:nvPr/>
        </p:nvSpPr>
        <p:spPr bwMode="auto">
          <a:xfrm>
            <a:off x="5219700" y="6021388"/>
            <a:ext cx="33670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tx2"/>
                </a:solidFill>
                <a:latin typeface="Arial" charset="0"/>
              </a:rPr>
              <a:t>бросок в прыжке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Scan10017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620713"/>
            <a:ext cx="9144000" cy="6237287"/>
          </a:xfrm>
          <a:noFill/>
        </p:spPr>
      </p:pic>
      <p:sp>
        <p:nvSpPr>
          <p:cNvPr id="32771" name="Rectangle 8"/>
          <p:cNvSpPr>
            <a:spLocks noChangeArrowheads="1"/>
          </p:cNvSpPr>
          <p:nvPr/>
        </p:nvSpPr>
        <p:spPr bwMode="auto">
          <a:xfrm>
            <a:off x="2339975" y="-73025"/>
            <a:ext cx="54705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chemeClr val="tx2"/>
                </a:solidFill>
                <a:latin typeface="Arial" charset="0"/>
              </a:rPr>
              <a:t>Штрафной бросок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81075"/>
            <a:ext cx="8218487" cy="52387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Индивидуальные действия в защите</a:t>
            </a:r>
            <a:br>
              <a:rPr lang="ru-RU" smtClean="0"/>
            </a:br>
            <a:r>
              <a:rPr lang="ru-RU" smtClean="0"/>
              <a:t> </a:t>
            </a:r>
          </a:p>
        </p:txBody>
      </p:sp>
      <p:pic>
        <p:nvPicPr>
          <p:cNvPr id="33795" name="Picture 4" descr="Копия Scan10010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628775"/>
            <a:ext cx="4572000" cy="3744913"/>
          </a:xfrm>
          <a:noFill/>
        </p:spPr>
      </p:pic>
      <p:pic>
        <p:nvPicPr>
          <p:cNvPr id="33796" name="Picture 6" descr="Копия Scan10011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1628775"/>
            <a:ext cx="4356100" cy="3816350"/>
          </a:xfrm>
          <a:noFill/>
        </p:spPr>
      </p:pic>
      <p:sp>
        <p:nvSpPr>
          <p:cNvPr id="33797" name="Rectangle 9"/>
          <p:cNvSpPr>
            <a:spLocks noChangeArrowheads="1"/>
          </p:cNvSpPr>
          <p:nvPr/>
        </p:nvSpPr>
        <p:spPr bwMode="auto">
          <a:xfrm>
            <a:off x="4643438" y="5373688"/>
            <a:ext cx="4500562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chemeClr val="tx2"/>
                </a:solidFill>
                <a:latin typeface="Arial" charset="0"/>
              </a:rPr>
              <a:t>стойка защитника при держании игрока без мяча</a:t>
            </a:r>
          </a:p>
        </p:txBody>
      </p:sp>
      <p:sp>
        <p:nvSpPr>
          <p:cNvPr id="33798" name="Rectangle 10"/>
          <p:cNvSpPr>
            <a:spLocks noChangeArrowheads="1"/>
          </p:cNvSpPr>
          <p:nvPr/>
        </p:nvSpPr>
        <p:spPr bwMode="auto">
          <a:xfrm>
            <a:off x="0" y="5300663"/>
            <a:ext cx="4572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chemeClr val="tx2"/>
                </a:solidFill>
                <a:latin typeface="Arial" charset="0"/>
              </a:rPr>
              <a:t>стойка защитника при держании игрока с мячом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История возникновения и развитие баскетбол.</a:t>
            </a:r>
          </a:p>
        </p:txBody>
      </p:sp>
      <p:sp>
        <p:nvSpPr>
          <p:cNvPr id="118793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147050" cy="5257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 </a:t>
            </a:r>
            <a:r>
              <a:rPr lang="ru-RU" sz="2400" smtClean="0">
                <a:latin typeface="Times New Roman" pitchFamily="18" charset="0"/>
              </a:rPr>
              <a:t>История возникновения баскетбола уходит далеко в глубь веков. Прапрадедушка современного баскетбола назывался « Пок- та- пок». Этой игрой увлекались более 2500 лет назад индейцы племен инков, майя и ацтеков, которые жили на земле Мексики. Гватемалы, Гондураса.  Площадка для игры в «пок –та- пок» была окружена высокой каменной стеной, на противоположной стороне площадки высоко от земли висело по одному деревянному кольцу. Две команды (3-4чел.) соревновались кто забросит больше шаров в кольцо противника. По правилам разрешалось играть только локтями, коленками или бедрами, нарушителя, который пробовал действовать кистями строго наказывали. Майя и инки играли в эту игру, чтобы позабавиться, а ацтеки- те относились к ней как к священнодействию</a:t>
            </a:r>
            <a:r>
              <a:rPr lang="ru-RU" sz="2400" smtClean="0"/>
              <a:t>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smtClean="0">
              <a:latin typeface="Arial Black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smtClean="0">
              <a:latin typeface="Arial Black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8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8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8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8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87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2" grpId="0"/>
      <p:bldP spid="11879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5048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Добивание мяча</a:t>
            </a:r>
          </a:p>
        </p:txBody>
      </p:sp>
      <p:sp>
        <p:nvSpPr>
          <p:cNvPr id="92168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765175"/>
            <a:ext cx="5076825" cy="56610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Чтобы научиться добивать мяч выполняй следующие указания:</a:t>
            </a:r>
          </a:p>
          <a:p>
            <a:pPr eaLnBrk="1" hangingPunct="1">
              <a:defRPr/>
            </a:pPr>
            <a:r>
              <a:rPr lang="ru-RU" sz="2800" smtClean="0"/>
              <a:t>Выходи на добивание при каждом броске.</a:t>
            </a:r>
          </a:p>
          <a:p>
            <a:pPr eaLnBrk="1" hangingPunct="1">
              <a:defRPr/>
            </a:pPr>
            <a:r>
              <a:rPr lang="ru-RU" sz="2800" smtClean="0"/>
              <a:t>Добивай мяч кончиками пальцев вытянутой вверх руки, в максимально высоком прыжке.</a:t>
            </a:r>
          </a:p>
          <a:p>
            <a:pPr eaLnBrk="1" hangingPunct="1">
              <a:defRPr/>
            </a:pPr>
            <a:r>
              <a:rPr lang="ru-RU" sz="2800" smtClean="0"/>
              <a:t>При добивании мяча старайся использовать щит, так же как в броске из под корзины</a:t>
            </a:r>
            <a:r>
              <a:rPr lang="ru-RU" sz="2400" smtClean="0"/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smtClean="0"/>
          </a:p>
        </p:txBody>
      </p:sp>
      <p:pic>
        <p:nvPicPr>
          <p:cNvPr id="34820" name="Picture 7" descr="Scan10012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3800" y="908050"/>
            <a:ext cx="4140200" cy="5949950"/>
          </a:xfr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2800" smtClean="0"/>
          </a:p>
          <a:p>
            <a:pPr eaLnBrk="1" hangingPunct="1">
              <a:defRPr/>
            </a:pPr>
            <a:endParaRPr lang="ru-RU" sz="2800" smtClean="0"/>
          </a:p>
        </p:txBody>
      </p:sp>
      <p:pic>
        <p:nvPicPr>
          <p:cNvPr id="35843" name="Picture 4" descr="Scan10013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052513"/>
            <a:ext cx="9144000" cy="4897437"/>
          </a:xfrm>
          <a:noFill/>
        </p:spPr>
      </p:pic>
      <p:sp>
        <p:nvSpPr>
          <p:cNvPr id="35844" name="Rectangle 6"/>
          <p:cNvSpPr>
            <a:spLocks noChangeArrowheads="1"/>
          </p:cNvSpPr>
          <p:nvPr/>
        </p:nvSpPr>
        <p:spPr bwMode="auto">
          <a:xfrm>
            <a:off x="2019300" y="6092825"/>
            <a:ext cx="5721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Arial" charset="0"/>
              </a:rPr>
              <a:t>Организация быстрого прорыва</a:t>
            </a:r>
          </a:p>
        </p:txBody>
      </p:sp>
      <p:sp>
        <p:nvSpPr>
          <p:cNvPr id="35845" name="Rectangle 7"/>
          <p:cNvSpPr>
            <a:spLocks noChangeArrowheads="1"/>
          </p:cNvSpPr>
          <p:nvPr/>
        </p:nvSpPr>
        <p:spPr bwMode="auto">
          <a:xfrm>
            <a:off x="2555875" y="333375"/>
            <a:ext cx="41592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Arial" charset="0"/>
              </a:rPr>
              <a:t>Тактика нападения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6867" name="Picture 4" descr="Копия (2) Scan10013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237288"/>
          </a:xfrm>
          <a:noFill/>
        </p:spPr>
      </p:pic>
      <p:sp>
        <p:nvSpPr>
          <p:cNvPr id="36868" name="Rectangle 6"/>
          <p:cNvSpPr>
            <a:spLocks noChangeArrowheads="1"/>
          </p:cNvSpPr>
          <p:nvPr/>
        </p:nvSpPr>
        <p:spPr bwMode="auto">
          <a:xfrm>
            <a:off x="1403350" y="6278563"/>
            <a:ext cx="59213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tx2"/>
                </a:solidFill>
                <a:latin typeface="Arial" charset="0"/>
              </a:rPr>
              <a:t>Развитие быстрого прорыва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7891" name="Picture 4" descr="Копия (3) Scan10013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165850"/>
          </a:xfrm>
          <a:noFill/>
        </p:spPr>
      </p:pic>
      <p:sp>
        <p:nvSpPr>
          <p:cNvPr id="37892" name="Rectangle 6"/>
          <p:cNvSpPr>
            <a:spLocks noChangeArrowheads="1"/>
          </p:cNvSpPr>
          <p:nvPr/>
        </p:nvSpPr>
        <p:spPr bwMode="auto">
          <a:xfrm>
            <a:off x="1763713" y="6289675"/>
            <a:ext cx="63674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tx2"/>
                </a:solidFill>
                <a:latin typeface="Arial" charset="0"/>
              </a:rPr>
              <a:t>Завершение быстрого прорыва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ChangeArrowheads="1"/>
          </p:cNvSpPr>
          <p:nvPr/>
        </p:nvSpPr>
        <p:spPr bwMode="auto">
          <a:xfrm>
            <a:off x="0" y="0"/>
            <a:ext cx="91440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>
                <a:latin typeface="Arial" charset="0"/>
              </a:rPr>
              <a:t>Игрок, передавший мяч, может рвануться к корзине и освободившись от защитника, получить обратную передачу для броска</a:t>
            </a:r>
          </a:p>
        </p:txBody>
      </p:sp>
      <p:pic>
        <p:nvPicPr>
          <p:cNvPr id="38915" name="Picture 5" descr="Scan10014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628775"/>
            <a:ext cx="9144000" cy="5229225"/>
          </a:xfr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3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9939" name="Rectangle 4"/>
          <p:cNvSpPr>
            <a:spLocks noChangeArrowheads="1"/>
          </p:cNvSpPr>
          <p:nvPr/>
        </p:nvSpPr>
        <p:spPr bwMode="auto">
          <a:xfrm>
            <a:off x="0" y="5057775"/>
            <a:ext cx="9144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Arial" charset="0"/>
              </a:rPr>
              <a:t>Игрок, передавший мяч, может пройти мимо партнера с мячом. Наводя на него своего защитника, получить обратно передачу и пройти с ведением к корзине</a:t>
            </a:r>
          </a:p>
        </p:txBody>
      </p:sp>
      <p:pic>
        <p:nvPicPr>
          <p:cNvPr id="39940" name="Picture 5" descr="Копия (2) Scan10014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5157788"/>
          </a:xfr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endParaRPr lang="ru-RU" sz="2800" smtClean="0"/>
          </a:p>
        </p:txBody>
      </p:sp>
      <p:pic>
        <p:nvPicPr>
          <p:cNvPr id="40963" name="Picture 4" descr="Копия (3) Scan10014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5157788"/>
          </a:xfrm>
          <a:noFill/>
        </p:spPr>
      </p:pic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0" y="5229225"/>
            <a:ext cx="9144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chemeClr val="tx2"/>
                </a:solidFill>
                <a:latin typeface="Arial" charset="0"/>
              </a:rPr>
              <a:t>Игрок, передавший мяч, может помочь партнеру с мячом выйти ( с ведением) к корзине, освобождая его от защитника с помощью заслона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ChangeArrowheads="1"/>
          </p:cNvSpPr>
          <p:nvPr/>
        </p:nvSpPr>
        <p:spPr bwMode="auto">
          <a:xfrm>
            <a:off x="0" y="0"/>
            <a:ext cx="9144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>
                <a:latin typeface="Arial" charset="0"/>
              </a:rPr>
              <a:t>Игрок, передавший мяч, может помочь партнеру на дальней от мяча стороне площадки выйти к корзине для получения мяча, освобождая его от защитника с помощью заслона.</a:t>
            </a:r>
          </a:p>
        </p:txBody>
      </p:sp>
      <p:pic>
        <p:nvPicPr>
          <p:cNvPr id="41987" name="Picture 5" descr="Копия Scan10014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916113"/>
            <a:ext cx="9144000" cy="4941887"/>
          </a:xfr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Тактика защиты</a:t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43011" name="Rectangle 4"/>
          <p:cNvSpPr>
            <a:spLocks noChangeArrowheads="1"/>
          </p:cNvSpPr>
          <p:nvPr/>
        </p:nvSpPr>
        <p:spPr bwMode="auto">
          <a:xfrm>
            <a:off x="0" y="6278563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>
                <a:solidFill>
                  <a:schemeClr val="tx2"/>
                </a:solidFill>
                <a:latin typeface="Arial" charset="0"/>
              </a:rPr>
              <a:t>расположение защитников при личной защите</a:t>
            </a:r>
          </a:p>
        </p:txBody>
      </p:sp>
      <p:pic>
        <p:nvPicPr>
          <p:cNvPr id="43012" name="Picture 5" descr="Scan10015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765175"/>
            <a:ext cx="9144000" cy="5616575"/>
          </a:xfr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4035" name="Rectangle 4"/>
          <p:cNvSpPr>
            <a:spLocks noChangeArrowheads="1"/>
          </p:cNvSpPr>
          <p:nvPr/>
        </p:nvSpPr>
        <p:spPr bwMode="auto">
          <a:xfrm>
            <a:off x="0" y="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Arial" charset="0"/>
              </a:rPr>
              <a:t>Расположение защитников при зонной защите в расстановке 2-1-2</a:t>
            </a:r>
          </a:p>
        </p:txBody>
      </p:sp>
      <p:pic>
        <p:nvPicPr>
          <p:cNvPr id="44036" name="Picture 5" descr="Scan10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268413"/>
            <a:ext cx="8642350" cy="539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Пок-та- пок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7412" name="Picture 4" descr="S6301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557338"/>
            <a:ext cx="8515350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228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2288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2" grpId="0"/>
      <p:bldP spid="12288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Правила проведения игры</a:t>
            </a:r>
            <a:br>
              <a:rPr lang="ru-RU" sz="4000" smtClean="0"/>
            </a:br>
            <a:endParaRPr lang="ru-RU" sz="4000" smtClean="0"/>
          </a:p>
        </p:txBody>
      </p:sp>
      <p:pic>
        <p:nvPicPr>
          <p:cNvPr id="45059" name="Picture 4" descr="Scan10016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981075"/>
            <a:ext cx="4284663" cy="5327650"/>
          </a:xfrm>
          <a:noFill/>
        </p:spPr>
      </p:pic>
      <p:pic>
        <p:nvPicPr>
          <p:cNvPr id="45060" name="Picture 6" descr="Копия Scan10016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00563" y="908050"/>
            <a:ext cx="4643437" cy="5473700"/>
          </a:xfrm>
          <a:noFill/>
        </p:spPr>
      </p:pic>
      <p:sp>
        <p:nvSpPr>
          <p:cNvPr id="45061" name="Rectangle 8"/>
          <p:cNvSpPr>
            <a:spLocks noChangeArrowheads="1"/>
          </p:cNvSpPr>
          <p:nvPr/>
        </p:nvSpPr>
        <p:spPr bwMode="auto">
          <a:xfrm>
            <a:off x="250825" y="6289675"/>
            <a:ext cx="37465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tx2"/>
                </a:solidFill>
                <a:latin typeface="Arial" charset="0"/>
              </a:rPr>
              <a:t>вбрасывание мяча</a:t>
            </a:r>
          </a:p>
        </p:txBody>
      </p:sp>
      <p:sp>
        <p:nvSpPr>
          <p:cNvPr id="45062" name="Rectangle 9"/>
          <p:cNvSpPr>
            <a:spLocks noChangeArrowheads="1"/>
          </p:cNvSpPr>
          <p:nvPr/>
        </p:nvSpPr>
        <p:spPr bwMode="auto">
          <a:xfrm>
            <a:off x="5148263" y="6278563"/>
            <a:ext cx="36449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tx2"/>
                </a:solidFill>
                <a:latin typeface="Arial" charset="0"/>
              </a:rPr>
              <a:t>повороты с мячом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WordArt 6"/>
          <p:cNvSpPr>
            <a:spLocks noChangeArrowheads="1" noChangeShapeType="1" noTextEdit="1"/>
          </p:cNvSpPr>
          <p:nvPr/>
        </p:nvSpPr>
        <p:spPr bwMode="auto">
          <a:xfrm>
            <a:off x="539750" y="1844675"/>
            <a:ext cx="7704138" cy="26654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Спасибо</a:t>
            </a:r>
          </a:p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за внимание !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65246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smtClean="0"/>
              <a:t>Второй раз баскетбол родился  в 1891 году. Доктор Джеймс Нейсмит-преподаватель физической культуры в колледже США изобрел игру для своих студентов. Чтобы оживить урок. Студенты с азартом носились по площадке. Стараясь завладеть мячом и бросить его в одну из двух корзин. Игру назвали « корзина- мяч», в переводе на английский баскетбол. С этого времени прошло более 100 лет. Детище скромного преподавателя физкультуры знают во всем мире. В 1894 году Дж. Нейсмит впервые напечатал правила игры и этот год стал годом рождения современного баскетбола.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020763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Размеры площадки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  <p:pic>
        <p:nvPicPr>
          <p:cNvPr id="19460" name="Picture 4" descr="размет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628775"/>
            <a:ext cx="8207375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157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157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/>
      <p:bldP spid="1157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4" name="Picture 6" descr="Scan10005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 r="40012"/>
          <a:stretch>
            <a:fillRect/>
          </a:stretch>
        </p:blipFill>
        <p:spPr>
          <a:xfrm>
            <a:off x="1979613" y="2276475"/>
            <a:ext cx="4643437" cy="4149725"/>
          </a:xfrm>
          <a:noFill/>
        </p:spPr>
      </p:pic>
      <p:sp>
        <p:nvSpPr>
          <p:cNvPr id="481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mtClean="0"/>
              <a:t>двумя руками от груди</a:t>
            </a:r>
          </a:p>
        </p:txBody>
      </p:sp>
      <p:sp>
        <p:nvSpPr>
          <p:cNvPr id="20484" name="Rectangle 10"/>
          <p:cNvSpPr>
            <a:spLocks noChangeArrowheads="1"/>
          </p:cNvSpPr>
          <p:nvPr/>
        </p:nvSpPr>
        <p:spPr bwMode="auto">
          <a:xfrm>
            <a:off x="2124075" y="0"/>
            <a:ext cx="40957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>
                <a:solidFill>
                  <a:schemeClr val="tx2"/>
                </a:solidFill>
                <a:latin typeface="Arial" charset="0"/>
              </a:rPr>
              <a:t>Приемы техники</a:t>
            </a:r>
          </a:p>
          <a:p>
            <a:pPr algn="ctr"/>
            <a:r>
              <a:rPr lang="ru-RU" sz="4000">
                <a:solidFill>
                  <a:schemeClr val="tx2"/>
                </a:solidFill>
                <a:latin typeface="Arial" charset="0"/>
              </a:rPr>
              <a:t>Передачи мяча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1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4" grpId="0" build="p"/>
      <p:bldP spid="4813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3213" y="1412875"/>
            <a:ext cx="8229600" cy="110807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/>
              <a:t>одной рукой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/>
              <a:t>от плеча</a:t>
            </a:r>
          </a:p>
        </p:txBody>
      </p:sp>
      <p:pic>
        <p:nvPicPr>
          <p:cNvPr id="129028" name="Picture 4" descr="Копия (3) Scan10005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 l="6197" r="1164"/>
          <a:stretch>
            <a:fillRect/>
          </a:stretch>
        </p:blipFill>
        <p:spPr>
          <a:xfrm>
            <a:off x="1692275" y="2492375"/>
            <a:ext cx="6478588" cy="4149725"/>
          </a:xfrm>
          <a:noFill/>
        </p:spPr>
      </p:pic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1476375" y="0"/>
            <a:ext cx="59753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chemeClr val="tx2"/>
                </a:solidFill>
                <a:latin typeface="Arial" charset="0"/>
              </a:rPr>
              <a:t>Приемы техники</a:t>
            </a:r>
          </a:p>
          <a:p>
            <a:pPr algn="ctr"/>
            <a:r>
              <a:rPr lang="ru-RU" sz="4000">
                <a:solidFill>
                  <a:schemeClr val="tx2"/>
                </a:solidFill>
                <a:latin typeface="Arial" charset="0"/>
              </a:rPr>
              <a:t>Передачи мяча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902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902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90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7" grpId="0" build="p"/>
      <p:bldP spid="12902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1" name="Picture 21" descr="Копия (4) Scan10005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2133600"/>
            <a:ext cx="4248150" cy="3744913"/>
          </a:xfrm>
          <a:noFill/>
        </p:spPr>
      </p:pic>
      <p:pic>
        <p:nvPicPr>
          <p:cNvPr id="51224" name="Picture 24" descr="Копия Scan10005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2060575"/>
            <a:ext cx="4392613" cy="3960813"/>
          </a:xfrm>
          <a:noFill/>
        </p:spPr>
      </p:pic>
      <p:sp>
        <p:nvSpPr>
          <p:cNvPr id="22532" name="Rectangle 29"/>
          <p:cNvSpPr>
            <a:spLocks noChangeArrowheads="1"/>
          </p:cNvSpPr>
          <p:nvPr/>
        </p:nvSpPr>
        <p:spPr bwMode="auto">
          <a:xfrm>
            <a:off x="250825" y="1125538"/>
            <a:ext cx="3946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tx2"/>
                </a:solidFill>
                <a:latin typeface="Arial" charset="0"/>
              </a:rPr>
              <a:t>двумя руками снизу</a:t>
            </a:r>
          </a:p>
        </p:txBody>
      </p:sp>
      <p:sp>
        <p:nvSpPr>
          <p:cNvPr id="22533" name="Rectangle 30"/>
          <p:cNvSpPr>
            <a:spLocks noChangeArrowheads="1"/>
          </p:cNvSpPr>
          <p:nvPr/>
        </p:nvSpPr>
        <p:spPr bwMode="auto">
          <a:xfrm>
            <a:off x="5867400" y="1196975"/>
            <a:ext cx="24780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tx2"/>
                </a:solidFill>
                <a:latin typeface="Arial" charset="0"/>
              </a:rPr>
              <a:t>одной снизу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2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2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1" grpId="0" build="p"/>
      <p:bldP spid="5122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8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3500438"/>
            <a:ext cx="8686800" cy="1012825"/>
          </a:xfrm>
        </p:spPr>
        <p:txBody>
          <a:bodyPr/>
          <a:lstStyle/>
          <a:p>
            <a:pPr algn="l" eaLnBrk="1" hangingPunct="1">
              <a:defRPr/>
            </a:pPr>
            <a:endParaRPr lang="ru-RU" smtClean="0"/>
          </a:p>
        </p:txBody>
      </p:sp>
      <p:pic>
        <p:nvPicPr>
          <p:cNvPr id="60423" name="Picture 7" descr="Scan10006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620713"/>
            <a:ext cx="4284662" cy="6237287"/>
          </a:xfrm>
          <a:noFill/>
        </p:spPr>
      </p:pic>
      <p:pic>
        <p:nvPicPr>
          <p:cNvPr id="60427" name="Picture 11" descr="Копия (2) Scan10006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620713"/>
            <a:ext cx="4643438" cy="6237287"/>
          </a:xfrm>
          <a:noFill/>
        </p:spPr>
      </p:pic>
      <p:sp>
        <p:nvSpPr>
          <p:cNvPr id="23557" name="Rectangle 14"/>
          <p:cNvSpPr>
            <a:spLocks noChangeArrowheads="1"/>
          </p:cNvSpPr>
          <p:nvPr/>
        </p:nvSpPr>
        <p:spPr bwMode="auto">
          <a:xfrm>
            <a:off x="323850" y="0"/>
            <a:ext cx="4105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tx2"/>
                </a:solidFill>
                <a:latin typeface="Arial" charset="0"/>
              </a:rPr>
              <a:t>с отскоком от пола</a:t>
            </a:r>
          </a:p>
        </p:txBody>
      </p:sp>
      <p:sp>
        <p:nvSpPr>
          <p:cNvPr id="23558" name="Rectangle 16"/>
          <p:cNvSpPr>
            <a:spLocks noChangeArrowheads="1"/>
          </p:cNvSpPr>
          <p:nvPr/>
        </p:nvSpPr>
        <p:spPr bwMode="auto">
          <a:xfrm>
            <a:off x="4972050" y="0"/>
            <a:ext cx="41719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tx2"/>
                </a:solidFill>
                <a:latin typeface="Arial" charset="0"/>
              </a:rPr>
              <a:t>двумя руками сверху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604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42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42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04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042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042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04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8" grpId="0"/>
      <p:bldP spid="60423" grpId="0" build="p"/>
      <p:bldP spid="60427" grpId="0" build="p"/>
    </p:bld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1">
      <a:dk1>
        <a:srgbClr val="3E3E5C"/>
      </a:dk1>
      <a:lt1>
        <a:srgbClr val="FFFFFF"/>
      </a:lt1>
      <a:dk2>
        <a:srgbClr val="666699"/>
      </a:dk2>
      <a:lt2>
        <a:srgbClr val="FFFFFF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Оформление по умолчанию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461</TotalTime>
  <Words>704</Words>
  <Application>Microsoft Office PowerPoint</Application>
  <PresentationFormat>Экран (4:3)</PresentationFormat>
  <Paragraphs>76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31</vt:i4>
      </vt:variant>
    </vt:vector>
  </HeadingPairs>
  <TitlesOfParts>
    <vt:vector size="40" baseType="lpstr">
      <vt:lpstr>Tahoma</vt:lpstr>
      <vt:lpstr>Arial</vt:lpstr>
      <vt:lpstr>Wingdings</vt:lpstr>
      <vt:lpstr>Calibri</vt:lpstr>
      <vt:lpstr>Arial Unicode MS</vt:lpstr>
      <vt:lpstr>Times New Roman</vt:lpstr>
      <vt:lpstr>Arial Black</vt:lpstr>
      <vt:lpstr>Текстура</vt:lpstr>
      <vt:lpstr>Оформление по умолчанию</vt:lpstr>
      <vt:lpstr>Слайд 1</vt:lpstr>
      <vt:lpstr>История возникновения и развитие баскетбол.</vt:lpstr>
      <vt:lpstr>Пок-та- пок</vt:lpstr>
      <vt:lpstr>Слайд 4</vt:lpstr>
      <vt:lpstr>Размеры площадки</vt:lpstr>
      <vt:lpstr>Слайд 6</vt:lpstr>
      <vt:lpstr>Слайд 7</vt:lpstr>
      <vt:lpstr>Слайд 8</vt:lpstr>
      <vt:lpstr>Слайд 9</vt:lpstr>
      <vt:lpstr>Тренируясь в передачах помни о следующем:</vt:lpstr>
      <vt:lpstr>Ловля мяча</vt:lpstr>
      <vt:lpstr>Слайд 12</vt:lpstr>
      <vt:lpstr>Ведение мяча</vt:lpstr>
      <vt:lpstr>Слайд 14</vt:lpstr>
      <vt:lpstr>Броски мяча в корзину  </vt:lpstr>
      <vt:lpstr>Слайд 16</vt:lpstr>
      <vt:lpstr>Слайд 17</vt:lpstr>
      <vt:lpstr>Слайд 18</vt:lpstr>
      <vt:lpstr>Индивидуальные действия в защите  </vt:lpstr>
      <vt:lpstr>Добивание мяча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Тактика защиты </vt:lpstr>
      <vt:lpstr>Слайд 29</vt:lpstr>
      <vt:lpstr>Правила проведения игры 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Баскетбол</dc:title>
  <dc:creator>Наталья</dc:creator>
  <cp:lastModifiedBy>Пользователь</cp:lastModifiedBy>
  <cp:revision>15</cp:revision>
  <dcterms:created xsi:type="dcterms:W3CDTF">2007-11-22T19:43:07Z</dcterms:created>
  <dcterms:modified xsi:type="dcterms:W3CDTF">2019-05-06T12:00:50Z</dcterms:modified>
</cp:coreProperties>
</file>