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66" r:id="rId3"/>
    <p:sldId id="281" r:id="rId4"/>
    <p:sldId id="282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FFCC"/>
    <a:srgbClr val="66FFFF"/>
    <a:srgbClr val="33CCFF"/>
    <a:srgbClr val="003399"/>
    <a:srgbClr val="6C14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9FD60-A620-4CE1-A69A-2E0937CB0050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3DA17-8FAE-48AE-A207-C817079BD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A2217-FA96-426D-805E-1D19E7D0BF9B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D9CD4-9024-4563-B757-B4A397F41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870EC-D6AF-4827-BBE3-1A01B625197A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4151B-EAAD-40CD-8E4C-4AD05B6BA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8BE1B-26E2-489F-A7A6-3350DFE24C13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3F3A-EF51-46D7-8706-E676905DA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6DA64-0765-4670-BEEC-6FBA5AADC0AA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AF36E-6D74-4BE4-A348-B552CB166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A8230-4669-4672-973E-12E41C281437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1C363-2048-4A5A-8BF5-207634605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0794A-ACA0-42F2-8FA8-1431A06E9CBD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5F00C-1579-4A0E-B865-89CC48CECB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FCF5B-0DFC-49F7-9FDF-641A15BD109A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F2135-8F84-4888-9ACD-4AF02DF84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2C0A0-50CB-45D8-A980-14CA7DD0DC5A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2EB9-402B-4482-A235-9606CFDBE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3ABD5-D35F-4535-B635-45C060A75CAA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E41B2-5C73-432E-8D7A-BA31257E7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A0037-50E4-4FC2-8CEF-EC4119ACB686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B6EE4-2B3A-4E13-B3C1-02B18739E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E23308-A9F4-44AE-8C26-6C9DC3EE6D28}" type="datetimeFigureOut">
              <a:rPr lang="ru-RU"/>
              <a:pPr>
                <a:defRPr/>
              </a:pPr>
              <a:t>24.02.2014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8F8788-4CD3-4491-AD3F-86552C2F8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05" r:id="rId4"/>
    <p:sldLayoutId id="2147483711" r:id="rId5"/>
    <p:sldLayoutId id="2147483706" r:id="rId6"/>
    <p:sldLayoutId id="2147483712" r:id="rId7"/>
    <p:sldLayoutId id="2147483713" r:id="rId8"/>
    <p:sldLayoutId id="2147483714" r:id="rId9"/>
    <p:sldLayoutId id="2147483707" r:id="rId10"/>
    <p:sldLayoutId id="214748371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&#1089;&#1077;&#1084;&#1080;&#1085;&#1072;&#1088;%2025.02%202014\babochka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57200" y="0"/>
            <a:ext cx="8686800" cy="3907904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ru-RU" sz="5400" cap="none" dirty="0" smtClean="0">
                <a:effectLst/>
              </a:rPr>
              <a:t>Двадцать пятое февраля</a:t>
            </a:r>
            <a:br>
              <a:rPr lang="ru-RU" sz="5400" cap="none" dirty="0" smtClean="0">
                <a:effectLst/>
              </a:rPr>
            </a:br>
            <a:r>
              <a:rPr lang="ru-RU" sz="5400" cap="none" dirty="0" smtClean="0">
                <a:effectLst/>
              </a:rPr>
              <a:t>Классная работа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068960"/>
            <a:ext cx="5940152" cy="3641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620688"/>
            <a:ext cx="8892480" cy="440120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Выберите подходящее числительное и поставьте в нужную падежную форму.</a:t>
            </a:r>
          </a:p>
          <a:p>
            <a:pPr lvl="0"/>
            <a:endParaRPr lang="ru-RU" sz="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Копать (оба,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2"/>
                  </a:solidFill>
                </a:u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2"/>
                  </a:solidFill>
                </a:uFill>
                <a:latin typeface="Arial" pitchFamily="34" charset="0"/>
                <a:ea typeface="Times New Roman" pitchFamily="18" charset="0"/>
                <a:cs typeface="Arial" pitchFamily="34" charset="0"/>
              </a:rPr>
              <a:t>обе)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руками; (оба,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2"/>
                  </a:solidFill>
                </a:u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2"/>
                  </a:solidFill>
                </a:uFill>
                <a:latin typeface="Arial" pitchFamily="34" charset="0"/>
                <a:ea typeface="Times New Roman" pitchFamily="18" charset="0"/>
                <a:cs typeface="Arial" pitchFamily="34" charset="0"/>
              </a:rPr>
              <a:t>обе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 девочек не было в музее; вязать (оба, </a:t>
            </a:r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2"/>
                  </a:solidFill>
                </a:uFill>
                <a:latin typeface="Arial" pitchFamily="34" charset="0"/>
                <a:ea typeface="Times New Roman" pitchFamily="18" charset="0"/>
                <a:cs typeface="Arial" pitchFamily="34" charset="0"/>
              </a:rPr>
              <a:t>обе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2"/>
                  </a:solidFill>
                </a:uFill>
                <a:latin typeface="Arial" pitchFamily="34" charset="0"/>
                <a:ea typeface="Times New Roman" pitchFamily="18" charset="0"/>
                <a:cs typeface="Arial" pitchFamily="34" charset="0"/>
              </a:rPr>
              <a:t>)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спицами;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2"/>
                  </a:solidFill>
                </a:uFill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2"/>
                  </a:solidFill>
                </a:uFill>
                <a:latin typeface="Arial" pitchFamily="34" charset="0"/>
                <a:ea typeface="Times New Roman" pitchFamily="18" charset="0"/>
                <a:cs typeface="Arial" pitchFamily="34" charset="0"/>
              </a:rPr>
              <a:t>оба,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обе) пятиклассника и (оба, </a:t>
            </a:r>
            <a:r>
              <a:rPr lang="ru-RU" sz="3600" u="sng" dirty="0" smtClean="0">
                <a:solidFill>
                  <a:schemeClr val="accent1">
                    <a:lumMod val="75000"/>
                  </a:schemeClr>
                </a:solidFill>
                <a:uFill>
                  <a:solidFill>
                    <a:schemeClr val="bg2"/>
                  </a:solidFill>
                </a:uFill>
                <a:latin typeface="Arial" pitchFamily="34" charset="0"/>
                <a:ea typeface="Times New Roman" pitchFamily="18" charset="0"/>
                <a:cs typeface="Arial" pitchFamily="34" charset="0"/>
              </a:rPr>
              <a:t>обе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 шестиклассницы были участниками олимпиады.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8" descr="MM900236371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876256" y="4941168"/>
            <a:ext cx="1676400" cy="1652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4664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457200" algn="l"/>
              </a:tabLst>
            </a:pPr>
            <a:endParaRPr lang="ru-RU" sz="28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>
              <a:tabLst>
                <a:tab pos="4572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Проверочный тест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457200" algn="l"/>
              </a:tabLst>
            </a:pPr>
            <a:endParaRPr lang="ru-RU" sz="2800" b="1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4572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1.Какие слова являются именами числительными?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hangingPunct="0">
              <a:tabLst>
                <a:tab pos="457200" algn="l"/>
              </a:tabLs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Вариант 1                                      Вариант 2</a:t>
            </a:r>
          </a:p>
          <a:p>
            <a:pPr lvl="0" eaLnBrk="0" hangingPunct="0">
              <a:tabLst>
                <a:tab pos="457200" algn="l"/>
              </a:tabLst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>
              <a:tabLst>
                <a:tab pos="457200" algn="l"/>
              </a:tabLs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1)шесть;                                        1) десятка;</a:t>
            </a:r>
          </a:p>
          <a:p>
            <a:pPr lvl="0" eaLnBrk="0" hangingPunct="0">
              <a:tabLst>
                <a:tab pos="457200" algn="l"/>
              </a:tabLs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2) шестёрка;                                  2) десять;</a:t>
            </a:r>
          </a:p>
          <a:p>
            <a:pPr lvl="0" eaLnBrk="0" hangingPunct="0">
              <a:tabLst>
                <a:tab pos="457200" algn="l"/>
              </a:tabLs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3) шестеро;                                    3) десятый;</a:t>
            </a:r>
          </a:p>
          <a:p>
            <a:pPr lvl="0" eaLnBrk="0" hangingPunct="0">
              <a:tabLst>
                <a:tab pos="457200" algn="l"/>
              </a:tabLs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4)шестой;                                       4) десяток;</a:t>
            </a:r>
          </a:p>
          <a:p>
            <a:pPr lvl="0" eaLnBrk="0" hangingPunct="0">
              <a:tabLst>
                <a:tab pos="457200" algn="l"/>
              </a:tabLs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5)шестиклассник;                         5) десятиэтажный.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39552" y="1196752"/>
            <a:ext cx="8379473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Какие числительные являются количественными?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Вариант 1                                             Вариант 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1)три;                                                 1) пять;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тринадцать;                                   2) пятый;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тридцать;                                       3) пятьдесят;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4) третий;                                           4) пятидесятый;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5) тринадцатый.                                5) пятьсот.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7743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Какие числительные являются собирательными?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Вариант 1                                               Вариант 2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 двое;                                                1) девять;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 трое;                                                2) семь;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четыре;                                            3) четверо;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4) пять;                                                4) пятеро;</a:t>
            </a:r>
          </a:p>
          <a:p>
            <a:pPr eaLnBrk="0" hangingPunct="0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5) восемь.                                           5) семеро.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342528"/>
            <a:ext cx="889352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4.В каких примерах допущены ошибки в склонении числительных?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Вариант 1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сто сорока двух километрах;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шестидесятью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книгами;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снизить оплату с восьмисот тысяч до пятисот.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девятьюстами   шестьюдесятью тремя рублями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Вариант 2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1) с девяносто двумя калориями;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2) в семистах восьмидесяти километрах;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3) к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двухстам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сорока рублям.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4) шестьюстами семьюдесятью двумя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48680"/>
            <a:ext cx="91440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5. Определите синтаксическую роль числительных в предложениях: 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endParaRPr lang="ru-RU" sz="32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Вариант 1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 семи нянек дитя без глазу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Вариант 2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Семь – нечетное число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1) подлежащее;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2) сказуемое;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3) дополнение;</a:t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4) обстоятельство.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64704"/>
            <a:ext cx="946854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6. Найдите неверную форму употребления:</a:t>
            </a:r>
            <a:endParaRPr lang="ru-RU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Вариант 1                            Вариант 2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1) четверо друзей,                1)трое школьников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2) троих девочек,                   2)пятерых подруг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3) десятеро медвежат           3)шестеро саней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4) двое суток                           4)двое зайчат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Ответы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         Вариант 1                  Вариант 2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1) 1,3,4                                      1)  2,3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2) 1,2,3                                      2) 1,3,5                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3) 1,2                                         3) 3,4,5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4) 1,2                                         4) 1,3           </a:t>
            </a:r>
          </a:p>
          <a:p>
            <a:pPr lvl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5)  3                                           5) 1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6)  2                                           6) 2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476375" y="2997200"/>
            <a:ext cx="14763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aboch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7504" y="11663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295  E" pathEditMode="relative" ptsTypes="">
                                      <p:cBhvr>
                                        <p:cTn id="9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1"/>
                            </p:stCondLst>
                            <p:childTnLst>
                              <p:par>
                                <p:cTn id="11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0.33295 L 0.5 1.6763E-6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1"/>
                            </p:stCondLst>
                            <p:childTnLst>
                              <p:par>
                                <p:cTn id="14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 -4.9711E-6 L 0.88004 -0.41433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1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8003 -0.41433 C 0.90156 -0.16971 0.92326 0.07492 0.88958 0.17966 C 0.85608 0.2844 0.76927 0.20995 0.67899 0.21341 C 0.58872 0.21688 0.42986 0.19815 0.34844 0.2007 C 0.26701 0.20324 0.22031 0.27076 0.19045 0.22821 C 0.16059 0.18567 0.17257 0.00024 0.16962 -0.05502 C 0.16667 -0.11028 0.17222 -0.06635 0.17274 -0.10358 C 0.17326 -0.14081 0.1724 -0.23676 0.17274 -0.27907 C 0.17309 -0.32138 0.16944 -0.3304 0.17448 -0.35722 C 0.17969 -0.38404 0.14792 -0.51699 0.20312 -0.43976 C 0.25851 -0.36254 0.50903 -0.01156 0.50642 0.10567 C 0.50382 0.22289 0.18628 0.3281 0.18733 0.26428 C 0.18837 0.20047 0.51597 -0.21086 0.51285 -0.27699 C 0.50972 -0.34312 0.22431 -0.15676 0.16806 -0.13317 " pathEditMode="relative" rAng="0" ptsTypes="aaaaaaaaaaaaaA">
                                      <p:cBhvr>
                                        <p:cTn id="18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" y="3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1"/>
                            </p:stCondLst>
                            <p:childTnLst>
                              <p:par>
                                <p:cTn id="20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06 -0.13317 C 0.16806 0.04532 0.26007 0.19214 0.3724 0.19214 C 0.50538 0.19214 0.55365 0.02914 0.57361 -0.06867 L 0.59445 -0.19815 C 0.61545 -0.29595 0.66615 -0.45803 0.81615 -0.45803 C 0.91215 -0.45803 1.0217 -0.3119 1.0217 -0.13317 C 1.0217 0.04532 0.91215 0.19214 0.81615 0.19214 C 0.66615 0.19214 0.61545 0.02914 0.59445 -0.06867 L 0.57361 -0.19815 C 0.55365 -0.29595 0.50538 -0.45803 0.3724 -0.45803 C 0.26007 -0.45803 0.16806 -0.3119 0.16806 -0.13317 Z " pathEditMode="relative" rAng="0" ptsTypes="ffFffffFfff">
                                      <p:cBhvr>
                                        <p:cTn id="21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1"/>
                            </p:stCondLst>
                            <p:childTnLst>
                              <p:par>
                                <p:cTn id="23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118 -0.04768 C 0.17118 0.13056 0.26424 0.27732 0.37778 0.27732 C 0.51181 0.27732 0.56024 0.11482 0.58056 0.01667 L 0.60174 -0.11273 C 0.62257 -0.21065 0.67396 -0.37268 0.82552 -0.37268 C 0.92222 -0.37268 1.03264 -0.22639 1.03264 -0.04768 C 1.03264 0.13056 0.92222 0.27732 0.82552 0.27732 C 0.67396 0.27732 0.62257 0.11482 0.60174 0.01667 L 0.58056 -0.11273 C 0.56024 -0.21065 0.51181 -0.37268 0.37778 -0.37268 C 0.26424 -0.37268 0.17118 -0.22639 0.17118 -0.04768 Z " pathEditMode="relative" rAng="0" ptsTypes="ffFffffFfff">
                                      <p:cBhvr>
                                        <p:cTn id="24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1"/>
                            </p:stCondLst>
                            <p:childTnLst>
                              <p:par>
                                <p:cTn id="26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06 -0.13333 C 0.16806 0.0706 0.25938 0.23889 0.37101 0.23889 C 0.50261 0.23889 0.55035 0.05278 0.57014 -0.05949 L 0.5908 -0.20764 C 0.61129 -0.31945 0.66181 -0.50556 0.81042 -0.50556 C 0.90556 -0.50556 1.01389 -0.33796 1.01389 -0.13333 C 1.01389 0.0706 0.90556 0.23889 0.81042 0.23889 C 0.66181 0.23889 0.61129 0.05278 0.5908 -0.05949 L 0.57014 -0.20764 C 0.55035 -0.31945 0.50261 -0.50556 0.37101 -0.50556 C 0.25938 -0.50556 0.16806 -0.33796 0.16806 -0.13333 Z " pathEditMode="relative" rAng="0" ptsTypes="ffFffffFfff">
                                      <p:cBhvr>
                                        <p:cTn id="27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1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806 -0.13317 C 0.16737 -0.11375 0.16667 -0.0941 0.17119 -0.05502 C 0.1757 -0.01595 0.18855 0.06729 0.19514 0.10151 C 0.20174 0.13573 0.09028 0.23284 0.21094 0.15007 C 0.3316 0.06729 0.83924 -0.31722 0.91893 -0.39537 C 0.99862 -0.47352 0.73317 -0.3341 0.68872 -0.3193 C 0.64428 -0.3045 0.66077 -0.30866 0.65226 -0.30658 C 0.64376 -0.3045 0.64896 -0.30913 0.63785 -0.30658 C 0.62674 -0.30404 0.59827 -0.29433 0.5856 -0.29178 C 0.57292 -0.28924 0.5731 -0.29178 0.56181 -0.29178 C 0.55053 -0.29178 0.53143 -0.28647 0.51737 -0.29178 C 0.5033 -0.2971 0.49775 -0.31352 0.47761 -0.32346 C 0.45747 -0.3334 0.41633 -0.34635 0.39671 -0.35098 C 0.37709 -0.3556 0.37084 -0.34774 0.36008 -0.35098 C 0.34931 -0.35421 0.34271 -0.36254 0.3316 -0.36993 C 0.32049 -0.37733 0.30348 -0.38936 0.29341 -0.39537 C 0.28334 -0.40138 0.28438 -0.40462 0.27119 -0.406 C 0.25799 -0.40739 0.22466 -0.4134 0.21407 -0.40392 C 0.20348 -0.39444 0.20087 -0.35976 0.20782 -0.34889 C 0.21476 -0.33803 0.23976 -0.34381 0.25539 -0.33826 C 0.27101 -0.33271 0.28126 -0.32115 0.30139 -0.31514 C 0.32153 -0.30913 0.34462 -0.30982 0.37605 -0.30242 C 0.40747 -0.29502 0.46094 -0.27676 0.49028 -0.27074 C 0.51962 -0.26473 0.52639 -0.26311 0.55226 -0.26635 C 0.57813 -0.26959 0.59167 -0.26751 0.64584 -0.2897 C 0.70001 -0.3119 0.78872 -0.35583 0.87761 -0.39953 " pathEditMode="relative" ptsTypes="aaaaaaaaaaaaaaaaaaaaaaaaaA">
                                      <p:cBhvr>
                                        <p:cTn id="30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1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8004 -0.41433 C 0.87691 -0.41918 0.87396 -0.42381 0.87049 -0.42704 C 0.86702 -0.43028 0.86684 -0.42866 0.85938 -0.43329 C 0.85191 -0.43791 0.8382 -0.44901 0.82605 -0.45456 C 0.81389 -0.46011 0.79948 -0.46242 0.78646 -0.46704 C 0.77344 -0.47167 0.75834 -0.4793 0.74827 -0.48184 C 0.7382 -0.48439 0.73455 -0.48184 0.72605 -0.48184 C 0.71754 -0.48184 0.70834 -0.48184 0.69757 -0.48184 C 0.68681 -0.48184 0.66945 -0.48184 0.66094 -0.48184 C 0.65243 -0.48184 0.65469 -0.48184 0.64671 -0.48184 C 0.63872 -0.48184 0.62309 -0.48115 0.61337 -0.48184 C 0.60365 -0.48254 0.59862 -0.48554 0.58803 -0.48624 C 0.57743 -0.48693 0.56511 -0.48624 0.54983 -0.48624 C 0.53455 -0.48624 0.5132 -0.486 0.49584 -0.48624 C 0.47848 -0.48647 0.45695 -0.48808 0.44514 -0.48832 C 0.43334 -0.48855 0.43264 -0.48832 0.42448 -0.48832 C 0.41632 -0.48832 0.40539 -0.49155 0.39584 -0.48832 C 0.38629 -0.48508 0.37691 -0.47352 0.36737 -0.46936 C 0.35782 -0.46519 0.34618 -0.47282 0.33872 -0.46288 C 0.33125 -0.45294 0.32761 -0.43167 0.32292 -0.41017 C 0.31823 -0.38866 0.31268 -0.35814 0.31025 -0.33387 C 0.30782 -0.30959 0.30712 -0.28855 0.30868 -0.26427 C 0.31025 -0.23999 0.31771 -0.2171 0.3198 -0.1882 C 0.32188 -0.15953 0.30782 -0.13178 0.32136 -0.09086 C 0.3349 -0.04993 0.37743 0.02891 0.4007 0.05712 C 0.42396 0.08533 0.44028 0.074 0.46094 0.07816 C 0.4816 0.08232 0.50382 0.08209 0.52448 0.08255 C 0.54514 0.08301 0.57466 0.0807 0.58473 0.08047 " pathEditMode="relative" ptsTypes="aaaaaaaaaaaaaaaaaaaaaaaaaaaA">
                                      <p:cBhvr>
                                        <p:cTn id="33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1"/>
                            </p:stCondLst>
                            <p:childTnLst>
                              <p:par>
                                <p:cTn id="3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1"/>
                            </p:stCondLst>
                            <p:childTnLst>
                              <p:par>
                                <p:cTn id="3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9001"/>
                            </p:stCondLst>
                            <p:childTnLst>
                              <p:par>
                                <p:cTn id="41" presetID="6" presetClass="emph" presetSubtype="0" fill="hold" nodeType="afterEffect">
                                  <p:stCondLst>
                                    <p:cond delay="310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4101"/>
                            </p:stCondLst>
                            <p:childTnLst>
                              <p:par>
                                <p:cTn id="4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101"/>
                            </p:stCondLst>
                            <p:childTnLst>
                              <p:par>
                                <p:cTn id="4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8473 0.08047 L 1.24619 -0.38104 " pathEditMode="relative" ptsTypes="AA">
                                      <p:cBhvr>
                                        <p:cTn id="48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459432"/>
            <a:ext cx="8596064" cy="175483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9600" dirty="0" smtClean="0"/>
              <a:t>Молодцы!</a:t>
            </a:r>
            <a:endParaRPr lang="ru-RU" sz="9600" dirty="0"/>
          </a:p>
        </p:txBody>
      </p:sp>
      <p:pic>
        <p:nvPicPr>
          <p:cNvPr id="14339" name="Содержимое 3" descr="56983740_spasiboc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1600200"/>
            <a:ext cx="807243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403848"/>
            <a:ext cx="784887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ЭЛЕК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                              СМОР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100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                                 ПА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100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РОНА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100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ЯНКА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100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ЛЕТ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100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40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404664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Лингвистическая       разминка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90930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Повторение и обобщение изученного  по теме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«Имя числительное». 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429000"/>
            <a:ext cx="612068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412776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51816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вспомнить и</a:t>
            </a:r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обобщить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…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181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(теоретические сведения о числительном)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81600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81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2)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повторить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…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81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 орфограммы, связанные с числительными)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81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3)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учиться  правильно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…  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81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(употреблять числительные  в речи.)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404664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Цели урока: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23528" y="260648"/>
            <a:ext cx="63367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Знаковый диктант (+ и -).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1042864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Имя числительное  – самостоятельная часть речи, которая обозначает число, количество предметов, а также порядок предметов при счёте.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Примером числительных могут быть слова: двойка, тройка, пятерня.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Все числительные можно разделить на две группы: количественные и собирательные.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Простые числительные состоят из одного слова, например, пятьдесят.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Собирательные числительные сочетаются с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существительными женского рода.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В составных количественных числительных склоняется каждая часть.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В предложении числительное может быть сказуемым.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Порядковое числительное изменяется по падежам, числам и родам.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9.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Количественные  числительные   отвечают на вопрос  какой.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В середине числительного мягкий знак никогда не пишется.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55576" y="1340768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  +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2. 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3. 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4.  +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5.  –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6.  +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7.  +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8.  +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9.  –</a:t>
            </a:r>
          </a:p>
          <a:p>
            <a:pPr lvl="0"/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10.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59632" y="0"/>
            <a:ext cx="5572125" cy="1752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Ответы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6" name="Рисунок 4" descr="08ed7b01f9f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764704"/>
            <a:ext cx="3803898" cy="541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813173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875(Р.п.)      96(Т.п.)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694(Т.п.)       1993 год (Р.п.)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541(Д.п.)      253 (П.п.)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476672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</a:rPr>
              <a:t>Устная работа</a:t>
            </a:r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5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6" descr="MC90042982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867400" y="42672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7544" y="437514"/>
            <a:ext cx="6912768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Исправьте  ошибки!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В книге около девяносто страниц.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городе более девятьсот школ.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По обоим сторонам дороги расстилались поля.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Трое школьниц  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направлены на олимпиаду.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Сосны живут около триста – четыреста лет.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Из семьсот пятьдесят    вычесть два.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Стояли бидоны с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девяностами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литрами молока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548680"/>
            <a:ext cx="2160240" cy="5599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Прямая соединительная линия 3"/>
          <p:cNvCxnSpPr/>
          <p:nvPr/>
        </p:nvCxnSpPr>
        <p:spPr>
          <a:xfrm rot="16200000" flipH="1">
            <a:off x="4680868" y="1231900"/>
            <a:ext cx="428625" cy="21431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60032" y="980728"/>
            <a:ext cx="500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а</a:t>
            </a:r>
            <a:endParaRPr lang="ru-RU" sz="2400" b="1" dirty="0">
              <a:solidFill>
                <a:srgbClr val="FF0066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392836" y="1663948"/>
            <a:ext cx="428625" cy="21431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572000" y="1340768"/>
            <a:ext cx="500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и</a:t>
            </a:r>
            <a:endParaRPr lang="ru-RU" sz="2400" b="1" dirty="0">
              <a:solidFill>
                <a:srgbClr val="FF0066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07704" y="1772816"/>
            <a:ext cx="500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е</a:t>
            </a:r>
            <a:endParaRPr lang="ru-RU" sz="2400" b="1" dirty="0">
              <a:solidFill>
                <a:srgbClr val="FF0066"/>
              </a:solidFill>
            </a:endParaRPr>
          </a:p>
        </p:txBody>
      </p:sp>
      <p:cxnSp>
        <p:nvCxnSpPr>
          <p:cNvPr id="9" name="Прямая соединительная линия 8"/>
          <p:cNvCxnSpPr>
            <a:stCxn id="8" idx="1"/>
          </p:cNvCxnSpPr>
          <p:nvPr/>
        </p:nvCxnSpPr>
        <p:spPr>
          <a:xfrm>
            <a:off x="1907704" y="2003797"/>
            <a:ext cx="214313" cy="41366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331640" y="2996952"/>
            <a:ext cx="432048" cy="21602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403648" y="2636912"/>
            <a:ext cx="500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и</a:t>
            </a:r>
            <a:endParaRPr lang="ru-RU" sz="2400" b="1" dirty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347864" y="2780928"/>
            <a:ext cx="504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66"/>
                </a:solidFill>
              </a:rPr>
              <a:t>ы</a:t>
            </a:r>
            <a:endParaRPr lang="ru-RU" sz="2800" b="1" dirty="0">
              <a:solidFill>
                <a:srgbClr val="FF0066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572000" y="3789040"/>
            <a:ext cx="216024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355976" y="3429000"/>
            <a:ext cx="7160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66"/>
                </a:solidFill>
              </a:rPr>
              <a:t>ёх</a:t>
            </a:r>
            <a:endParaRPr lang="ru-RU" sz="2400" b="1" dirty="0">
              <a:solidFill>
                <a:srgbClr val="FF0066"/>
              </a:solidFill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4788024" y="3429000"/>
            <a:ext cx="500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о</a:t>
            </a:r>
            <a:endParaRPr lang="ru-RU" sz="2400" b="1" dirty="0">
              <a:solidFill>
                <a:srgbClr val="FF0066"/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5148064" y="3789040"/>
            <a:ext cx="216024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547664" y="4221088"/>
            <a:ext cx="216024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403648" y="3861048"/>
            <a:ext cx="644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66"/>
                </a:solidFill>
              </a:rPr>
              <a:t>ёх</a:t>
            </a:r>
            <a:endParaRPr lang="ru-RU" sz="2400" b="1" dirty="0">
              <a:solidFill>
                <a:srgbClr val="FF0066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2051720" y="4221088"/>
            <a:ext cx="216024" cy="21602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763688" y="3861048"/>
            <a:ext cx="500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о</a:t>
            </a:r>
            <a:endParaRPr lang="ru-RU" sz="2400" b="1" dirty="0">
              <a:solidFill>
                <a:srgbClr val="FF0066"/>
              </a:solidFill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2051720" y="4293096"/>
            <a:ext cx="216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и</a:t>
            </a:r>
            <a:endParaRPr lang="ru-RU" sz="2400" b="1" dirty="0">
              <a:solidFill>
                <a:srgbClr val="FF0066"/>
              </a:solidFill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051720" y="4653136"/>
            <a:ext cx="216024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436096" y="5085184"/>
            <a:ext cx="576064" cy="21602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652120" y="4725144"/>
            <a:ext cx="5000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а</a:t>
            </a:r>
            <a:endParaRPr lang="ru-RU" sz="2400" b="1" dirty="0">
              <a:solidFill>
                <a:srgbClr val="FF0066"/>
              </a:solidFill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4355976" y="4509120"/>
            <a:ext cx="504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66"/>
                </a:solidFill>
              </a:rPr>
              <a:t> и</a:t>
            </a:r>
            <a:endParaRPr lang="ru-RU" sz="2800" b="1" dirty="0">
              <a:solidFill>
                <a:srgbClr val="FF0066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3419872" y="4653136"/>
            <a:ext cx="216024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419872" y="4293096"/>
            <a:ext cx="216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и</a:t>
            </a:r>
            <a:endParaRPr lang="ru-RU" sz="24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Составьте и запишите предложения, употребив, где возможно, собирательные числительные</a:t>
            </a:r>
            <a:endParaRPr lang="ru-RU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1. Мы были в пути (5 сутки) …суток.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2. (3 женщина и 3 мужчина) … женщины и… мужчин возвращались из отпуска.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hangingPunct="0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3. (4 мальчик и 2 девочка) …мальчиков и ….девочки взяли шефство над детским садом.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7" descr="http://for-foto.ru/uploads/posts/2009-04/1241106409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3680" y="3977680"/>
            <a:ext cx="28803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399</TotalTime>
  <Words>727</Words>
  <Application>Microsoft Office PowerPoint</Application>
  <PresentationFormat>Экран (4:3)</PresentationFormat>
  <Paragraphs>145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Двадцать пятое февраля Классная работа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Ответы</vt:lpstr>
      <vt:lpstr>Слайд 18</vt:lpstr>
      <vt:lpstr>Молодцы!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Администратор</cp:lastModifiedBy>
  <cp:revision>56</cp:revision>
  <dcterms:created xsi:type="dcterms:W3CDTF">2011-11-29T13:20:41Z</dcterms:created>
  <dcterms:modified xsi:type="dcterms:W3CDTF">2014-02-24T19:13:17Z</dcterms:modified>
</cp:coreProperties>
</file>