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1" r:id="rId3"/>
    <p:sldId id="263" r:id="rId4"/>
    <p:sldId id="264" r:id="rId5"/>
    <p:sldId id="256" r:id="rId6"/>
    <p:sldId id="265" r:id="rId7"/>
    <p:sldId id="267" r:id="rId8"/>
    <p:sldId id="266" r:id="rId9"/>
    <p:sldId id="257" r:id="rId10"/>
    <p:sldId id="259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ECBA8"/>
    <a:srgbClr val="D8CF5E"/>
    <a:srgbClr val="1A04BC"/>
    <a:srgbClr val="B0DD7F"/>
    <a:srgbClr val="FD8B3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3/28/2019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3/28/2019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8"/>
          </a:xfrm>
          <a:solidFill>
            <a:srgbClr val="FECBA8"/>
          </a:soli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«Открытая школа: Основные компетенции 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XXI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века»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142844" y="1428736"/>
            <a:ext cx="9001156" cy="1071570"/>
          </a:xfrm>
          <a:prstGeom prst="homePlat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400" b="1" dirty="0" err="1" smtClean="0">
                <a:solidFill>
                  <a:srgbClr val="7030A0"/>
                </a:solidFill>
              </a:rPr>
              <a:t>Метапредметное</a:t>
            </a:r>
            <a:r>
              <a:rPr lang="ru-RU" sz="2400" b="1" dirty="0" smtClean="0">
                <a:solidFill>
                  <a:srgbClr val="7030A0"/>
                </a:solidFill>
              </a:rPr>
              <a:t> занятие «Метод  «</a:t>
            </a:r>
            <a:r>
              <a:rPr lang="en-US" sz="2400" b="1" dirty="0" smtClean="0">
                <a:solidFill>
                  <a:srgbClr val="7030A0"/>
                </a:solidFill>
              </a:rPr>
              <a:t>Fishbone</a:t>
            </a:r>
            <a:r>
              <a:rPr lang="ru-RU" sz="2400" b="1" dirty="0" smtClean="0">
                <a:solidFill>
                  <a:srgbClr val="7030A0"/>
                </a:solidFill>
              </a:rPr>
              <a:t>» – один из способов формирования критического мышления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0" y="2285992"/>
            <a:ext cx="3857652" cy="1714512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FF0000"/>
                </a:solidFill>
              </a:rPr>
              <a:t>Учебно</a:t>
            </a:r>
            <a:r>
              <a:rPr lang="ru-RU" b="1" dirty="0" smtClean="0">
                <a:solidFill>
                  <a:srgbClr val="FF0000"/>
                </a:solidFill>
              </a:rPr>
              <a:t> –познавательная компетенция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0" y="5143488"/>
            <a:ext cx="3857652" cy="1714512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Коммуникативная компетенция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0" y="3786190"/>
            <a:ext cx="3857652" cy="1714512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Информационная компетентность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Блок-схема: сохраненные данные 7"/>
          <p:cNvSpPr/>
          <p:nvPr/>
        </p:nvSpPr>
        <p:spPr>
          <a:xfrm>
            <a:off x="3643306" y="2428868"/>
            <a:ext cx="5500694" cy="1643074"/>
          </a:xfrm>
          <a:prstGeom prst="flowChartOnlineStorag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Постановка цели и организация ее достижения.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 "Мозговой штурм»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 Моделирование практической ситуации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Описание  результата, формулирование выводов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Блок-схема: сохраненные данные 8"/>
          <p:cNvSpPr/>
          <p:nvPr/>
        </p:nvSpPr>
        <p:spPr>
          <a:xfrm>
            <a:off x="3786182" y="4143380"/>
            <a:ext cx="5000660" cy="1000132"/>
          </a:xfrm>
          <a:prstGeom prst="flowChartOnlineStorag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</a:rPr>
              <a:t>Метод "</a:t>
            </a:r>
            <a:r>
              <a:rPr lang="ru-RU" sz="1600" dirty="0" err="1" smtClean="0">
                <a:solidFill>
                  <a:schemeClr val="tx1"/>
                </a:solidFill>
              </a:rPr>
              <a:t>Fishbone</a:t>
            </a:r>
            <a:r>
              <a:rPr lang="ru-RU" sz="1600" dirty="0" smtClean="0">
                <a:solidFill>
                  <a:schemeClr val="tx1"/>
                </a:solidFill>
              </a:rPr>
              <a:t>" 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"Цепочка теорий"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Кластер</a:t>
            </a:r>
          </a:p>
        </p:txBody>
      </p:sp>
      <p:sp>
        <p:nvSpPr>
          <p:cNvPr id="10" name="Блок-схема: сохраненные данные 9"/>
          <p:cNvSpPr/>
          <p:nvPr/>
        </p:nvSpPr>
        <p:spPr>
          <a:xfrm>
            <a:off x="3857620" y="5214950"/>
            <a:ext cx="5000660" cy="1500222"/>
          </a:xfrm>
          <a:prstGeom prst="flowChartOnlineStorag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Работа в малых группах.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Погружение в ситуацию и создание ситуации успеха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Оценка ситуации и результатов  взаимодействия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0034" y="2786058"/>
            <a:ext cx="8229600" cy="2922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1. Прилетели грачи.</a:t>
            </a:r>
          </a:p>
          <a:p>
            <a:pPr>
              <a:buNone/>
            </a:pPr>
            <a:r>
              <a:rPr lang="ru-RU" sz="4000" b="1" dirty="0" smtClean="0"/>
              <a:t>2. Греются скворцы. </a:t>
            </a:r>
          </a:p>
          <a:p>
            <a:pPr>
              <a:buNone/>
            </a:pPr>
            <a:r>
              <a:rPr lang="ru-RU" sz="4000" b="1" dirty="0" smtClean="0"/>
              <a:t>3. Поднимаются в небесную даль жаворонки.</a:t>
            </a:r>
            <a:endParaRPr lang="ru-RU" sz="4000" dirty="0" smtClean="0"/>
          </a:p>
          <a:p>
            <a:pPr>
              <a:buNone/>
            </a:pP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642918"/>
            <a:ext cx="8001056" cy="1323439"/>
          </a:xfrm>
          <a:prstGeom prst="rect">
            <a:avLst/>
          </a:prstGeom>
          <a:solidFill>
            <a:srgbClr val="FECBA8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Распространите предложения, добавив второстепенных членов.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2428868"/>
          <a:ext cx="8429683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8905"/>
                <a:gridCol w="1762570"/>
                <a:gridCol w="2069104"/>
                <a:gridCol w="20691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1A04BC"/>
                          </a:solidFill>
                        </a:rPr>
                        <a:t>Понятие</a:t>
                      </a:r>
                      <a:endParaRPr lang="ru-RU" sz="3600" dirty="0">
                        <a:solidFill>
                          <a:srgbClr val="1A04B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1A04BC"/>
                          </a:solidFill>
                        </a:rPr>
                        <a:t>Знал</a:t>
                      </a:r>
                      <a:endParaRPr lang="ru-RU" sz="3600" dirty="0">
                        <a:solidFill>
                          <a:srgbClr val="1A04B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1A04BC"/>
                          </a:solidFill>
                        </a:rPr>
                        <a:t>Узнал</a:t>
                      </a:r>
                      <a:endParaRPr lang="ru-RU" sz="3600" dirty="0">
                        <a:solidFill>
                          <a:srgbClr val="1A04B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rgbClr val="1A04BC"/>
                          </a:solidFill>
                        </a:rPr>
                        <a:t>Хочу узнать</a:t>
                      </a:r>
                      <a:endParaRPr lang="ru-RU" sz="3600" dirty="0">
                        <a:solidFill>
                          <a:srgbClr val="1A04BC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85786" y="500042"/>
            <a:ext cx="7715304" cy="1631216"/>
          </a:xfrm>
          <a:prstGeom prst="rect">
            <a:avLst/>
          </a:prstGeom>
          <a:solidFill>
            <a:srgbClr val="FECBA8"/>
          </a:solidFill>
        </p:spPr>
        <p:txBody>
          <a:bodyPr wrap="square">
            <a:spAutoFit/>
          </a:bodyPr>
          <a:lstStyle/>
          <a:p>
            <a:r>
              <a:rPr lang="ru-RU" sz="5000" b="1" i="1" dirty="0" smtClean="0">
                <a:latin typeface="Times New Roman" pitchFamily="18" charset="0"/>
                <a:cs typeface="Times New Roman" pitchFamily="18" charset="0"/>
              </a:rPr>
              <a:t>«ТАБЛИЦА ФИКСАЦИЯ»</a:t>
            </a:r>
            <a:r>
              <a:rPr lang="ru-RU" sz="5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0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6929486" cy="100013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«Мозговой штурм»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285720" y="1571612"/>
            <a:ext cx="4143404" cy="714380"/>
          </a:xfrm>
          <a:prstGeom prst="homePlat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выражает предложение?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214282" y="2500306"/>
            <a:ext cx="4214842" cy="714380"/>
          </a:xfrm>
          <a:prstGeom prst="homePlat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какие вопросы отвечает подлежащее?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214282" y="3429000"/>
            <a:ext cx="5857916" cy="785818"/>
          </a:xfrm>
          <a:prstGeom prst="homePlat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входит в грамматическую основу предложения?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3071802" y="4286256"/>
            <a:ext cx="5857916" cy="714380"/>
          </a:xfrm>
          <a:prstGeom prst="homePlat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называются остальные члены предложения, кроме главных?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>
            <a:off x="4786314" y="2500306"/>
            <a:ext cx="4143404" cy="714380"/>
          </a:xfrm>
          <a:prstGeom prst="homePlat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какие вопросы отвечает сказуемое?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4786314" y="1571612"/>
            <a:ext cx="4214842" cy="714380"/>
          </a:xfrm>
          <a:prstGeom prst="homePlat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главные члены предложения.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ятиугольник 10"/>
          <p:cNvSpPr/>
          <p:nvPr/>
        </p:nvSpPr>
        <p:spPr>
          <a:xfrm>
            <a:off x="214282" y="5143512"/>
            <a:ext cx="7429520" cy="714380"/>
          </a:xfrm>
          <a:prstGeom prst="homePlat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Предложения с второстепенными членами называются ….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2143108" y="5929330"/>
            <a:ext cx="6786610" cy="714380"/>
          </a:xfrm>
          <a:prstGeom prst="homePlat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Предложения без второстепенных членов называются …..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8229600" cy="1143000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«Лингвистическая задача»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214554"/>
            <a:ext cx="1428760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Настали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85918" y="2857496"/>
            <a:ext cx="1714512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звенит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857496"/>
            <a:ext cx="1428760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За окном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2214554"/>
            <a:ext cx="1714512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первые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57884" y="2214554"/>
            <a:ext cx="1357322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деньки.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2214554"/>
            <a:ext cx="2357486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весенние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3571876"/>
            <a:ext cx="1428760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 парке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29190" y="2857496"/>
            <a:ext cx="1428760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капель 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85918" y="3571876"/>
            <a:ext cx="1643074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на деревьях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00430" y="2857496"/>
            <a:ext cx="1428760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звонкая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28992" y="3571876"/>
            <a:ext cx="1428760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надулись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857752" y="3571876"/>
            <a:ext cx="1428760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душистые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286512" y="3571876"/>
            <a:ext cx="1428760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почки.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8" name="Скругленная прямоугольная выноска 17"/>
          <p:cNvSpPr/>
          <p:nvPr/>
        </p:nvSpPr>
        <p:spPr>
          <a:xfrm>
            <a:off x="642910" y="5072074"/>
            <a:ext cx="3643338" cy="135732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ГЛАВНЫЕ ЧЛЕНЫ ПРЕДЛОЖЕНИЯ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4786314" y="5072074"/>
            <a:ext cx="3714776" cy="135732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ВТОРОСТЕПЕННЫЕ  ЧЛЕНЫ ПРЕДЛОЖЕНИЯ</a:t>
            </a:r>
            <a:endParaRPr lang="ru-RU" sz="28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9704E-6 L -0.44879 0.4088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" y="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26735E-6 L -0.00781 0.30411 " pathEditMode="relative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-2.53469E-6 L -0.41736 0.23081 " pathEditMode="relative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6 4.49584E-6 L -0.11025 0.22016 " pathEditMode="relative" ptsTypes="AA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5" grpId="0" animBg="1"/>
      <p:bldP spid="17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214578"/>
          </a:xfrm>
          <a:solidFill>
            <a:srgbClr val="FECBA8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r>
              <a:rPr lang="ru-RU" sz="5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br>
              <a:rPr lang="ru-RU" sz="5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«Второстепенные члены предложения»</a:t>
            </a:r>
            <a:endParaRPr lang="ru-RU" sz="5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428596" y="3429000"/>
            <a:ext cx="3357586" cy="1000132"/>
          </a:xfrm>
          <a:prstGeom prst="homePlat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дополнение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2571736" y="4857760"/>
            <a:ext cx="4572032" cy="1000132"/>
          </a:xfrm>
          <a:prstGeom prst="homePlat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обстоятельство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5500694" y="3429000"/>
            <a:ext cx="3357586" cy="1000132"/>
          </a:xfrm>
          <a:prstGeom prst="homePlat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лево 6"/>
          <p:cNvSpPr/>
          <p:nvPr/>
        </p:nvSpPr>
        <p:spPr>
          <a:xfrm rot="16200000">
            <a:off x="3571868" y="3429000"/>
            <a:ext cx="1785950" cy="642942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 rot="14088812">
            <a:off x="6879648" y="2645033"/>
            <a:ext cx="1000132" cy="571504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 rot="18091856">
            <a:off x="1022150" y="2616904"/>
            <a:ext cx="928694" cy="571504"/>
          </a:xfrm>
          <a:prstGeom prst="lef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918418"/>
          </a:xfrm>
          <a:solidFill>
            <a:srgbClr val="FECBA8"/>
          </a:solidFill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8596" y="1357298"/>
            <a:ext cx="4500594" cy="1143008"/>
          </a:xfrm>
          <a:prstGeom prst="ellipse">
            <a:avLst/>
          </a:prstGeom>
          <a:solidFill>
            <a:srgbClr val="B0DD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Познакомиться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28596" y="3643314"/>
            <a:ext cx="4500594" cy="1143008"/>
          </a:xfrm>
          <a:prstGeom prst="ellipse">
            <a:avLst/>
          </a:prstGeom>
          <a:solidFill>
            <a:srgbClr val="B0DD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Научиться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4429124" y="1714488"/>
            <a:ext cx="4214842" cy="2071702"/>
          </a:xfrm>
          <a:prstGeom prst="wedgeRoundRectCallou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 второстепенными членами предложения и их основными признаками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4286248" y="4143380"/>
            <a:ext cx="4214842" cy="2071702"/>
          </a:xfrm>
          <a:prstGeom prst="wedgeRoundRectCallou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находить второстепенные члены в предложении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19219_html_m65c3dd1d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082" r="5103"/>
          <a:stretch>
            <a:fillRect/>
          </a:stretch>
        </p:blipFill>
        <p:spPr bwMode="auto">
          <a:xfrm>
            <a:off x="642910" y="2320109"/>
            <a:ext cx="7715304" cy="4537891"/>
          </a:xfrm>
          <a:prstGeom prst="rect">
            <a:avLst/>
          </a:prstGeom>
          <a:solidFill>
            <a:srgbClr val="B0DD7F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Пятиугольник 4"/>
          <p:cNvSpPr/>
          <p:nvPr/>
        </p:nvSpPr>
        <p:spPr>
          <a:xfrm>
            <a:off x="3929058" y="1214422"/>
            <a:ext cx="4714940" cy="1857388"/>
          </a:xfrm>
          <a:prstGeom prst="homePlat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Стратегия </a:t>
            </a:r>
          </a:p>
          <a:p>
            <a:pPr algn="ctr"/>
            <a:r>
              <a:rPr lang="ru-RU" sz="48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48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Fishbone</a:t>
            </a:r>
            <a:r>
              <a:rPr lang="ru-RU" sz="48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285728"/>
            <a:ext cx="5786478" cy="857256"/>
          </a:xfrm>
          <a:prstGeom prst="rect">
            <a:avLst/>
          </a:prstGeom>
          <a:solidFill>
            <a:srgbClr val="FECB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Групповая работа</a:t>
            </a:r>
            <a:endParaRPr lang="ru-RU" sz="5000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4143380"/>
            <a:ext cx="2357454" cy="571504"/>
          </a:xfrm>
          <a:prstGeom prst="rect">
            <a:avLst/>
          </a:prstGeom>
          <a:solidFill>
            <a:srgbClr val="B0DD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3286124"/>
            <a:ext cx="2357454" cy="571504"/>
          </a:xfrm>
          <a:prstGeom prst="rect">
            <a:avLst/>
          </a:prstGeom>
          <a:solidFill>
            <a:srgbClr val="B0DD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Причины 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5357826"/>
            <a:ext cx="3286148" cy="1071570"/>
          </a:xfrm>
          <a:prstGeom prst="rect">
            <a:avLst/>
          </a:prstGeom>
          <a:solidFill>
            <a:srgbClr val="B0DD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Факты, аргументы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4286256"/>
            <a:ext cx="1643074" cy="571504"/>
          </a:xfrm>
          <a:prstGeom prst="rect">
            <a:avLst/>
          </a:prstGeom>
          <a:solidFill>
            <a:srgbClr val="B0DD7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2844" y="1285860"/>
          <a:ext cx="9001156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1224"/>
                <a:gridCol w="2177699"/>
                <a:gridCol w="2351944"/>
                <a:gridCol w="225028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1A04BC"/>
                          </a:solidFill>
                        </a:rPr>
                        <a:t>Виды второстепенных членов предложения и</a:t>
                      </a:r>
                      <a:r>
                        <a:rPr lang="ru-RU" b="1" baseline="0" dirty="0" smtClean="0">
                          <a:solidFill>
                            <a:srgbClr val="1A04BC"/>
                          </a:solidFill>
                        </a:rPr>
                        <a:t> их признаки</a:t>
                      </a:r>
                      <a:endParaRPr lang="ru-RU" b="1" dirty="0">
                        <a:solidFill>
                          <a:srgbClr val="1A04BC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1A04BC"/>
                          </a:solidFill>
                        </a:rPr>
                        <a:t>Определение</a:t>
                      </a:r>
                      <a:endParaRPr lang="ru-RU" sz="2000" b="1" dirty="0">
                        <a:solidFill>
                          <a:srgbClr val="1A04BC"/>
                        </a:solidFill>
                      </a:endParaRPr>
                    </a:p>
                  </a:txBody>
                  <a:tcPr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1A04BC"/>
                          </a:solidFill>
                        </a:rPr>
                        <a:t>Дополнение</a:t>
                      </a:r>
                      <a:endParaRPr lang="ru-RU" sz="2000" b="1" dirty="0">
                        <a:solidFill>
                          <a:srgbClr val="1A04BC"/>
                        </a:solidFill>
                      </a:endParaRPr>
                    </a:p>
                  </a:txBody>
                  <a:tcPr>
                    <a:solidFill>
                      <a:srgbClr val="B0DD7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1A04BC"/>
                          </a:solidFill>
                        </a:rPr>
                        <a:t>Обстоятельство</a:t>
                      </a:r>
                      <a:endParaRPr lang="ru-RU" sz="2000" b="1" dirty="0">
                        <a:solidFill>
                          <a:srgbClr val="1A04BC"/>
                        </a:solidFill>
                      </a:endParaRPr>
                    </a:p>
                  </a:txBody>
                  <a:tcPr>
                    <a:solidFill>
                      <a:srgbClr val="B0DD7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Что обозначает?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 какие вопросы отвечает?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Чем</a:t>
                      </a:r>
                      <a:r>
                        <a:rPr lang="ru-RU" baseline="0" dirty="0" smtClean="0"/>
                        <a:t> выражено?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 каких частей речи зависит?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Как обозначается?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928794" y="214290"/>
            <a:ext cx="5857916" cy="914400"/>
          </a:xfrm>
          <a:prstGeom prst="rect">
            <a:avLst/>
          </a:prstGeom>
          <a:solidFill>
            <a:srgbClr val="FECB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«Цепочка теорий»</a:t>
            </a:r>
            <a:endParaRPr lang="ru-RU" sz="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2786058"/>
            <a:ext cx="2214578" cy="6429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1A04BC"/>
                </a:solidFill>
              </a:rPr>
              <a:t>Признак предмета</a:t>
            </a:r>
            <a:endParaRPr lang="ru-RU" dirty="0">
              <a:solidFill>
                <a:srgbClr val="1A04BC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57422" y="3429000"/>
            <a:ext cx="2214578" cy="9286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1A04BC"/>
                </a:solidFill>
              </a:rPr>
              <a:t>Какой? Чей?</a:t>
            </a:r>
            <a:endParaRPr lang="ru-RU" dirty="0">
              <a:solidFill>
                <a:srgbClr val="1A04BC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4357694"/>
            <a:ext cx="2286016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1A04BC"/>
                </a:solidFill>
              </a:rPr>
              <a:t>Существ., </a:t>
            </a:r>
            <a:r>
              <a:rPr lang="ru-RU" dirty="0" err="1" smtClean="0">
                <a:solidFill>
                  <a:srgbClr val="1A04BC"/>
                </a:solidFill>
              </a:rPr>
              <a:t>местоим</a:t>
            </a:r>
            <a:r>
              <a:rPr lang="ru-RU" dirty="0" smtClean="0">
                <a:solidFill>
                  <a:srgbClr val="1A04BC"/>
                </a:solidFill>
              </a:rPr>
              <a:t>.</a:t>
            </a:r>
            <a:endParaRPr lang="ru-RU" dirty="0">
              <a:solidFill>
                <a:srgbClr val="1A04BC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57422" y="4357694"/>
            <a:ext cx="2214578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1A04BC"/>
                </a:solidFill>
              </a:rPr>
              <a:t>Прилагательное</a:t>
            </a:r>
            <a:endParaRPr lang="ru-RU" dirty="0">
              <a:solidFill>
                <a:srgbClr val="1A04BC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57422" y="5857892"/>
            <a:ext cx="2214578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rgbClr val="1A04BC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5857892"/>
            <a:ext cx="2286016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­­­­­­­­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58016" y="5857892"/>
            <a:ext cx="2285984" cy="357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dirty="0" smtClean="0">
                <a:solidFill>
                  <a:schemeClr val="tx1"/>
                </a:solidFill>
              </a:rPr>
              <a:t>­·­·­·­·­·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2786058"/>
            <a:ext cx="2286016" cy="6429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1A04BC"/>
                </a:solidFill>
              </a:rPr>
              <a:t>Предмет</a:t>
            </a:r>
            <a:endParaRPr lang="ru-RU" dirty="0">
              <a:solidFill>
                <a:srgbClr val="1A04BC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58016" y="4357694"/>
            <a:ext cx="2285984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1A04BC"/>
                </a:solidFill>
              </a:rPr>
              <a:t>Наречие, существ.</a:t>
            </a:r>
            <a:endParaRPr lang="ru-RU" dirty="0">
              <a:solidFill>
                <a:srgbClr val="1A04BC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58016" y="2786058"/>
            <a:ext cx="2285984" cy="6429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1A04BC"/>
                </a:solidFill>
              </a:rPr>
              <a:t>Место, время, …</a:t>
            </a:r>
            <a:endParaRPr lang="ru-RU" dirty="0">
              <a:solidFill>
                <a:srgbClr val="1A04BC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357422" y="4929198"/>
            <a:ext cx="2214578" cy="9286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1A04BC"/>
                </a:solidFill>
              </a:rPr>
              <a:t>От существительных</a:t>
            </a:r>
            <a:endParaRPr lang="ru-RU" dirty="0">
              <a:solidFill>
                <a:srgbClr val="1A04BC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572000" y="4929198"/>
            <a:ext cx="2286016" cy="9286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1A04BC"/>
                </a:solidFill>
              </a:rPr>
              <a:t>От глагола</a:t>
            </a:r>
            <a:endParaRPr lang="ru-RU" dirty="0">
              <a:solidFill>
                <a:srgbClr val="1A04BC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858016" y="4929198"/>
            <a:ext cx="2285984" cy="9286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1A04BC"/>
                </a:solidFill>
              </a:rPr>
              <a:t>От глагола</a:t>
            </a:r>
            <a:endParaRPr lang="ru-RU" dirty="0">
              <a:solidFill>
                <a:srgbClr val="1A04BC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572000" y="3429000"/>
            <a:ext cx="2286016" cy="9286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1A04BC"/>
                </a:solidFill>
              </a:rPr>
              <a:t>Вопросы косвенных падежей</a:t>
            </a:r>
            <a:endParaRPr lang="ru-RU" dirty="0">
              <a:solidFill>
                <a:srgbClr val="1A04BC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858016" y="3429000"/>
            <a:ext cx="2285984" cy="9286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1A04BC"/>
                </a:solidFill>
              </a:rPr>
              <a:t>Где? Когда? Как?</a:t>
            </a:r>
            <a:endParaRPr lang="ru-RU" dirty="0">
              <a:solidFill>
                <a:srgbClr val="1A04BC"/>
              </a:solidFill>
            </a:endParaRPr>
          </a:p>
        </p:txBody>
      </p:sp>
      <p:pic>
        <p:nvPicPr>
          <p:cNvPr id="20484" name="Picture 4" descr="http://prints.ultracoloringpages.com/1cbc0687beca3b34a45a327794dbfd2a.png"/>
          <p:cNvPicPr>
            <a:picLocks noChangeAspect="1" noChangeArrowheads="1"/>
          </p:cNvPicPr>
          <p:nvPr/>
        </p:nvPicPr>
        <p:blipFill>
          <a:blip r:embed="rId2" cstate="print"/>
          <a:srcRect l="10067" t="43289" r="9395" b="43624"/>
          <a:stretch>
            <a:fillRect/>
          </a:stretch>
        </p:blipFill>
        <p:spPr bwMode="auto">
          <a:xfrm>
            <a:off x="2643174" y="5929330"/>
            <a:ext cx="1714512" cy="278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714356"/>
            <a:ext cx="1928826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В парке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714356"/>
            <a:ext cx="3000396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на деревьях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57818" y="714356"/>
            <a:ext cx="2500330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надулись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1500174"/>
            <a:ext cx="2786082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душистые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1500174"/>
            <a:ext cx="2214578" cy="571504"/>
          </a:xfrm>
          <a:prstGeom prst="rect">
            <a:avLst/>
          </a:prstGeom>
          <a:solidFill>
            <a:srgbClr val="D8CF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почки.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285720" y="2357430"/>
            <a:ext cx="3643338" cy="135732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ГЛАВНЫЕ ЧЛЕНЫ ПРЕДЛОЖЕНИЯ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4572000" y="2357430"/>
            <a:ext cx="3714776" cy="135732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ВТОРОСТЕПЕННЫЕ  ЧЛЕНЫ ПРЕДЛОЖЕНИЯ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4143380"/>
            <a:ext cx="2428892" cy="642942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Подлежащее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5429264"/>
            <a:ext cx="2428892" cy="642942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Сказуемое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643306" y="4929198"/>
            <a:ext cx="2428892" cy="642942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Определение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5715016"/>
            <a:ext cx="2928958" cy="642942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Обстоятельство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643306" y="4143380"/>
            <a:ext cx="2428892" cy="642942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Дополнение 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118 0.04001 L -0.4283 0.47016 " pathEditMode="relative" ptsTypes="AA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57262E-6 L -0.54549 0.7733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" y="3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3 -0.03423 L 0.40834 0.5083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" y="2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201 -0.00185 L 0.50642 0.51202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" y="2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92137E-6 L 0.69427 0.76296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3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43636" y="1928802"/>
            <a:ext cx="1928826" cy="4286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первоцветы.</a:t>
            </a: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214282" y="2643182"/>
            <a:ext cx="3143272" cy="114300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ДОПОЛНЕНИЕ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142844" y="4000504"/>
            <a:ext cx="3786214" cy="114300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ОБСТОЯТЕЛЬСТВО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14282" y="5429264"/>
            <a:ext cx="3643338" cy="100013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ОПРЕДЕЛЕНИЕ</a:t>
            </a:r>
            <a:endParaRPr lang="ru-RU" sz="2800" i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500042"/>
            <a:ext cx="1814728" cy="523220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r>
              <a:rPr lang="ru-RU" sz="2800" b="1" dirty="0" smtClean="0"/>
              <a:t>В апреле 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86050" y="500042"/>
            <a:ext cx="2119170" cy="523220"/>
          </a:xfrm>
          <a:prstGeom prst="rect">
            <a:avLst/>
          </a:prstGeom>
          <a:solidFill>
            <a:srgbClr val="FFFF66"/>
          </a:solidFill>
        </p:spPr>
        <p:txBody>
          <a:bodyPr wrap="none">
            <a:spAutoFit/>
          </a:bodyPr>
          <a:lstStyle/>
          <a:p>
            <a:r>
              <a:rPr lang="ru-RU" sz="2800" b="1" dirty="0" smtClean="0"/>
              <a:t>последний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929190" y="500042"/>
            <a:ext cx="31887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снег тает в полях. 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928670"/>
            <a:ext cx="1422184" cy="52322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ru-RU" sz="2800" b="1" dirty="0" smtClean="0"/>
              <a:t>Звенят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71736" y="928670"/>
            <a:ext cx="16964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оврагах 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928670"/>
            <a:ext cx="1632370" cy="52322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ru-RU" sz="2800" b="1" dirty="0" smtClean="0"/>
              <a:t>веселые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786446" y="928670"/>
            <a:ext cx="12902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ручьи.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42844" y="1357298"/>
            <a:ext cx="1539204" cy="52322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ru-RU" sz="2800" b="1" dirty="0" smtClean="0"/>
              <a:t>Весною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571604" y="1357298"/>
            <a:ext cx="44355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пахнет пробудившаяся от </a:t>
            </a:r>
            <a:endParaRPr lang="ru-RU" sz="28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786446" y="1357298"/>
            <a:ext cx="1650837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ru-RU" sz="2800" b="1" dirty="0" smtClean="0"/>
              <a:t>зимнего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358082" y="1357298"/>
            <a:ext cx="19579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сна земля. </a:t>
            </a:r>
            <a:endParaRPr lang="ru-RU" sz="2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14282" y="1857364"/>
            <a:ext cx="2714644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/>
              <a:t>На пригорках</a:t>
            </a:r>
            <a:endParaRPr lang="ru-RU" sz="2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857488" y="1857364"/>
            <a:ext cx="19185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появились</a:t>
            </a:r>
            <a:endParaRPr lang="ru-RU" sz="2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714876" y="1857364"/>
            <a:ext cx="1510350" cy="52322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ru-RU" sz="2800" b="1" dirty="0" smtClean="0"/>
              <a:t>первые</a:t>
            </a:r>
            <a:endParaRPr lang="ru-RU" sz="28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071538" y="500042"/>
            <a:ext cx="1814728" cy="523220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ru-RU" sz="2800" b="1" dirty="0" smtClean="0"/>
              <a:t>В апреле </a:t>
            </a:r>
            <a:endParaRPr lang="ru-RU" sz="28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14282" y="1857364"/>
            <a:ext cx="2714644" cy="5232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/>
              <a:t>На пригорках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34783E-7 L 0.26771 0.29371 " pathEditMode="relative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67438E-6 L 0.3467 0.5143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2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67438E-6 L 0.15833 0.7451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3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9778E-7 L 0.2599 0.65032 " pathEditMode="relative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3.70028E-8 L 0.63801 0.20976 " pathEditMode="relative" ptsTypes="AA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7.06753E-6 L 0.01563 0.68178 " pathEditMode="relative" ptsTypes="AA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90564E-6 L 0.65886 0.306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9" y="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90564E-6 L 0.63525 0.201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8" y="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90564E-6 L -0.14531 0.6524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3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 animBg="1"/>
      <p:bldP spid="16" grpId="0" animBg="1"/>
      <p:bldP spid="18" grpId="0" animBg="1"/>
      <p:bldP spid="20" grpId="0" animBg="1"/>
      <p:bldP spid="23" grpId="0" animBg="1"/>
      <p:bldP spid="24" grpId="0" animBg="1"/>
      <p:bldP spid="2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789</TotalTime>
  <Words>358</Words>
  <Application>Microsoft Office PowerPoint</Application>
  <PresentationFormat>Экран (4:3)</PresentationFormat>
  <Paragraphs>122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Default Theme</vt:lpstr>
      <vt:lpstr>«Открытая школа: Основные компетенции XXIвека»</vt:lpstr>
      <vt:lpstr>  «Мозговой штурм»</vt:lpstr>
      <vt:lpstr> «Лингвистическая задача»</vt:lpstr>
      <vt:lpstr>  Тема:  «Второстепенные члены предложения»</vt:lpstr>
      <vt:lpstr>Цели: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2019-03-25T08:53:56Z</dcterms:created>
  <dcterms:modified xsi:type="dcterms:W3CDTF">2019-03-28T12:37:16Z</dcterms:modified>
</cp:coreProperties>
</file>