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Default Extension="xlsx" ContentType="application/vnd.openxmlformats-officedocument.spreadsheetml.sheet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sldIdLst>
    <p:sldId id="257" r:id="rId6"/>
    <p:sldId id="263" r:id="rId7"/>
    <p:sldId id="264" r:id="rId8"/>
    <p:sldId id="267" r:id="rId9"/>
    <p:sldId id="268" r:id="rId10"/>
    <p:sldId id="274" r:id="rId11"/>
    <p:sldId id="260" r:id="rId12"/>
    <p:sldId id="261" r:id="rId13"/>
    <p:sldId id="269" r:id="rId14"/>
    <p:sldId id="276" r:id="rId15"/>
    <p:sldId id="273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/>
                      <a:t>0,6</a:t>
                    </a:r>
                    <a:endParaRPr lang="en-US" b="1"/>
                  </a:p>
                </c:rich>
              </c:tx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en-US" sz="1400" b="1"/>
                      <a:t>24,3</a:t>
                    </a:r>
                    <a:endParaRPr lang="en-US" b="1"/>
                  </a:p>
                </c:rich>
              </c:tx>
              <c:spPr/>
              <c:showVal val="1"/>
            </c:dLbl>
            <c:showVal val="1"/>
          </c:dLbls>
          <c:cat>
            <c:strRef>
              <c:f>Лист1!$A$2:$A$7</c:f>
              <c:strCache>
                <c:ptCount val="6"/>
                <c:pt idx="0">
                  <c:v>лечение, оздоровление</c:v>
                </c:pt>
                <c:pt idx="1">
                  <c:v>деловые, профессиональные</c:v>
                </c:pt>
                <c:pt idx="2">
                  <c:v>познавательные</c:v>
                </c:pt>
                <c:pt idx="3">
                  <c:v>паломнические</c:v>
                </c:pt>
                <c:pt idx="4">
                  <c:v>активный отдых, спорт</c:v>
                </c:pt>
                <c:pt idx="5">
                  <c:v>научные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52.7</c:v>
                </c:pt>
                <c:pt idx="1">
                  <c:v>0.60000000000000064</c:v>
                </c:pt>
                <c:pt idx="2">
                  <c:v>13.9</c:v>
                </c:pt>
                <c:pt idx="3">
                  <c:v>8.5</c:v>
                </c:pt>
                <c:pt idx="4">
                  <c:v>24.3</c:v>
                </c:pt>
              </c:numCache>
            </c:numRef>
          </c:val>
        </c:ser>
        <c:dLbls>
          <c:showVal val="1"/>
        </c:dLbls>
        <c:gapWidth val="75"/>
        <c:axId val="158792704"/>
        <c:axId val="158970624"/>
      </c:barChart>
      <c:catAx>
        <c:axId val="158792704"/>
        <c:scaling>
          <c:orientation val="minMax"/>
        </c:scaling>
        <c:axPos val="b"/>
        <c:majorTickMark val="none"/>
        <c:tickLblPos val="nextTo"/>
        <c:crossAx val="158970624"/>
        <c:crosses val="autoZero"/>
        <c:auto val="1"/>
        <c:lblAlgn val="ctr"/>
        <c:lblOffset val="100"/>
      </c:catAx>
      <c:valAx>
        <c:axId val="158970624"/>
        <c:scaling>
          <c:orientation val="minMax"/>
        </c:scaling>
        <c:axPos val="l"/>
        <c:numFmt formatCode="General" sourceLinked="1"/>
        <c:majorTickMark val="none"/>
        <c:tickLblPos val="nextTo"/>
        <c:crossAx val="158792704"/>
        <c:crosses val="autoZero"/>
        <c:crossBetween val="between"/>
      </c:valAx>
    </c:plotArea>
    <c:plotVisOnly val="1"/>
    <c:dispBlanksAs val="gap"/>
  </c:chart>
  <c:spPr>
    <a:noFill/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dLblPos val="bestFit"/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96.5</c:v>
                </c:pt>
                <c:pt idx="1">
                  <c:v>3.5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88117534650273976"/>
          <c:y val="0.35064434920134108"/>
          <c:w val="0.1100527236726988"/>
          <c:h val="0.19769410348562366"/>
        </c:manualLayout>
      </c:layout>
    </c:legend>
    <c:plotVisOnly val="1"/>
    <c:dispBlanksAs val="zero"/>
  </c:chart>
  <c:spPr>
    <a:noFill/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186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007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03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63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9816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749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253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720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2544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6401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8658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704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7995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345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0195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1157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45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0667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4603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28305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2948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7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91138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9229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43362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0234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1914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76146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0087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853422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01632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14529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931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64487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5680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23650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7134916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458179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1666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40792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82685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338598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4019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44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9367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55531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393300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10404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7410464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7991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92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292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012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52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543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011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250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BD1794-5E86-4456-87B8-B208900D6704}" type="datetimeFigureOut">
              <a:rPr lang="ru-RU" smtClean="0">
                <a:solidFill>
                  <a:srgbClr val="465E9C"/>
                </a:solidFill>
              </a:rPr>
              <a:pPr/>
              <a:t>06.05.2019</a:t>
            </a:fld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0C9094-AC51-423B-8298-5BD4CD73AE58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 dirty="0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199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8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E9BBF2-8274-4B2A-8C1B-B0D250D942C9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06.05.2019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C9D8BB-3619-4AD1-8101-583DCAD73D4B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575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772816"/>
            <a:ext cx="5723468" cy="182809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b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Times New Roman"/>
                <a:cs typeface="Times New Roman"/>
              </a:rPr>
              <a:t>ПРОЕКТ «</a:t>
            </a:r>
            <a:r>
              <a:rPr lang="ru-RU" sz="2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СОЦИАЛЬНО-ДОСУГОВАЯ 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ДЕЯТЕЛЬНОСТЬ КАК ФАКТОР РАЗВИТИЯ СЕЛЬСКОГО ТУРИЗМА (НА ПРИМЕРЕ БАЗЫ ОТДЫХА «КУЧИГЕР» КУРУМКАНСКОГО РАЙОНА РЕСПУБЛИКИ БУРЯТИЯ)».  </a:t>
            </a:r>
            <a:r>
              <a:rPr lang="ru-RU" sz="4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660066"/>
                </a:solidFill>
              </a:rPr>
              <a:t>       Автор:</a:t>
            </a:r>
            <a:r>
              <a:rPr lang="ru-RU" b="1" dirty="0" smtClean="0">
                <a:solidFill>
                  <a:srgbClr val="660066"/>
                </a:solidFill>
              </a:rPr>
              <a:t> </a:t>
            </a:r>
            <a:r>
              <a:rPr lang="ru-RU" dirty="0" err="1" smtClean="0">
                <a:solidFill>
                  <a:srgbClr val="660066"/>
                </a:solidFill>
              </a:rPr>
              <a:t>Бадлуева</a:t>
            </a:r>
            <a:r>
              <a:rPr lang="ru-RU" dirty="0" smtClean="0">
                <a:solidFill>
                  <a:srgbClr val="660066"/>
                </a:solidFill>
              </a:rPr>
              <a:t> </a:t>
            </a:r>
            <a:r>
              <a:rPr lang="ru-RU" dirty="0" err="1" smtClean="0">
                <a:solidFill>
                  <a:srgbClr val="660066"/>
                </a:solidFill>
              </a:rPr>
              <a:t>Алтана</a:t>
            </a:r>
            <a:r>
              <a:rPr lang="ru-RU" dirty="0" smtClean="0">
                <a:solidFill>
                  <a:srgbClr val="660066"/>
                </a:solidFill>
              </a:rPr>
              <a:t>, воспитанница </a:t>
            </a:r>
          </a:p>
          <a:p>
            <a:pPr algn="r"/>
            <a:r>
              <a:rPr lang="ru-RU" dirty="0" smtClean="0">
                <a:solidFill>
                  <a:srgbClr val="660066"/>
                </a:solidFill>
              </a:rPr>
              <a:t>МБОУ ДО «ЭЦРТ «</a:t>
            </a:r>
            <a:r>
              <a:rPr lang="ru-RU" dirty="0" err="1" smtClean="0">
                <a:solidFill>
                  <a:srgbClr val="660066"/>
                </a:solidFill>
              </a:rPr>
              <a:t>Давдын</a:t>
            </a:r>
            <a:r>
              <a:rPr lang="ru-RU" dirty="0" smtClean="0">
                <a:solidFill>
                  <a:srgbClr val="660066"/>
                </a:solidFill>
              </a:rPr>
              <a:t>»</a:t>
            </a:r>
            <a:endParaRPr lang="ru-RU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9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J:\DSCN69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29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Ожидаемые результаты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реализации проекта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204864"/>
            <a:ext cx="6984776" cy="3830024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Повышение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роста турпотока на базу отдыха «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Кучигер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» 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Курумканского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района.</a:t>
            </a:r>
            <a:endParaRPr lang="ru-RU" b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Повышение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социальной активности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отдыхающих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Увеличение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внебюджетных средств путем платных услуг анимационной команды.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Рост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национального самосознания, духовности, патриотизма, сохранение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традиционных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 культурных ценностей родного края.</a:t>
            </a: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56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Функционирование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анимационной команды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«Позитив»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– реальный шанс самореализации, финансовой независимости и духовного роста для нас, молодежи села.</a:t>
            </a:r>
            <a:endParaRPr lang="ru-RU" sz="32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800" b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252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Спасибо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За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Внимание!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03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Стратегические задачи района по развитию туризма: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19257"/>
            <a:ext cx="7344816" cy="360381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формирование современного высокоэффективного туристско-рекреационного </a:t>
            </a:r>
            <a:r>
              <a:rPr lang="ru-RU" sz="2800" b="1" dirty="0" smtClean="0">
                <a:solidFill>
                  <a:srgbClr val="7030A0"/>
                </a:solidFill>
              </a:rPr>
              <a:t>комплекса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создание конкурентоспособного туристского </a:t>
            </a:r>
            <a:r>
              <a:rPr lang="ru-RU" sz="2800" b="1" dirty="0" smtClean="0">
                <a:solidFill>
                  <a:srgbClr val="7030A0"/>
                </a:solidFill>
              </a:rPr>
              <a:t>продукта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сохранение и рациональное использование туристско-рекреационных ресурсов.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503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База отдыха «Кучигер»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9333" y="1844824"/>
            <a:ext cx="5616624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9675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приезда на базу отдыха «Кучигер»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34458858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493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Готовность посещения мероприятий анимационных программ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8890065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918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525963"/>
          </a:xfrm>
        </p:spPr>
        <p:txBody>
          <a:bodyPr>
            <a:normAutofit/>
          </a:bodyPr>
          <a:lstStyle/>
          <a:p>
            <a:pPr marL="0" lvl="0" indent="0">
              <a:buClr>
                <a:srgbClr val="AA2B1E"/>
              </a:buClr>
              <a:buSzPct val="85000"/>
              <a:buNone/>
            </a:pPr>
            <a:r>
              <a:rPr lang="ru-RU" sz="4000" b="1" i="1" dirty="0">
                <a:solidFill>
                  <a:srgbClr val="FF0000"/>
                </a:solidFill>
                <a:latin typeface="Arial"/>
              </a:rPr>
              <a:t>Анимационная</a:t>
            </a:r>
            <a:r>
              <a:rPr lang="ru-RU" sz="4000" dirty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Arial"/>
              </a:rPr>
              <a:t>(</a:t>
            </a:r>
            <a:r>
              <a:rPr lang="ru-RU" sz="4000" b="1" dirty="0">
                <a:solidFill>
                  <a:srgbClr val="002060"/>
                </a:solidFill>
                <a:latin typeface="Arial"/>
              </a:rPr>
              <a:t>от лат. </a:t>
            </a:r>
            <a:r>
              <a:rPr lang="en-US" sz="4000" b="1" dirty="0">
                <a:solidFill>
                  <a:srgbClr val="002060"/>
                </a:solidFill>
              </a:rPr>
              <a:t>Anima-</a:t>
            </a:r>
            <a:r>
              <a:rPr lang="ru-RU" sz="4000" b="1" dirty="0">
                <a:solidFill>
                  <a:srgbClr val="002060"/>
                </a:solidFill>
                <a:latin typeface="Arial"/>
              </a:rPr>
              <a:t> душа;</a:t>
            </a:r>
            <a:r>
              <a:rPr lang="en-US" sz="4000" b="1" dirty="0" err="1">
                <a:solidFill>
                  <a:srgbClr val="002060"/>
                </a:solidFill>
              </a:rPr>
              <a:t>animatus</a:t>
            </a:r>
            <a:r>
              <a:rPr lang="en-US" sz="4000" b="1" dirty="0">
                <a:solidFill>
                  <a:srgbClr val="002060"/>
                </a:solidFill>
              </a:rPr>
              <a:t>- </a:t>
            </a:r>
            <a:r>
              <a:rPr lang="ru-RU" sz="4000" b="1" dirty="0">
                <a:solidFill>
                  <a:srgbClr val="002060"/>
                </a:solidFill>
                <a:latin typeface="Arial"/>
              </a:rPr>
              <a:t>одушевление )</a:t>
            </a:r>
          </a:p>
          <a:p>
            <a:pPr marL="0" lvl="0" indent="0">
              <a:buClr>
                <a:srgbClr val="AA2B1E"/>
              </a:buClr>
              <a:buSzPct val="85000"/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Arial"/>
              </a:rPr>
              <a:t>Досуговая  </a:t>
            </a:r>
            <a:r>
              <a:rPr lang="ru-RU" sz="4000" b="1" dirty="0">
                <a:solidFill>
                  <a:srgbClr val="002060"/>
                </a:solidFill>
                <a:latin typeface="Arial"/>
              </a:rPr>
              <a:t>деятельность человека, прежде всего связана с рекреацией (от англ. </a:t>
            </a:r>
            <a:r>
              <a:rPr lang="en-US" sz="4000" b="1" dirty="0">
                <a:solidFill>
                  <a:srgbClr val="002060"/>
                </a:solidFill>
              </a:rPr>
              <a:t>recreation-</a:t>
            </a:r>
            <a:r>
              <a:rPr lang="ru-RU" sz="4000" b="1" dirty="0">
                <a:solidFill>
                  <a:srgbClr val="002060"/>
                </a:solidFill>
                <a:latin typeface="Arial"/>
              </a:rPr>
              <a:t> восстановление сил)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4813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 проекта: 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344816" cy="44644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sz="2800" b="1" dirty="0">
                <a:solidFill>
                  <a:srgbClr val="000066"/>
                </a:solidFill>
              </a:rPr>
              <a:t>Создание анимационной команды  «</a:t>
            </a:r>
            <a:r>
              <a:rPr lang="ru-RU" sz="2800" b="1" dirty="0" err="1">
                <a:solidFill>
                  <a:srgbClr val="000066"/>
                </a:solidFill>
              </a:rPr>
              <a:t>Позитиff</a:t>
            </a:r>
            <a:r>
              <a:rPr lang="ru-RU" sz="2800" b="1" dirty="0">
                <a:solidFill>
                  <a:srgbClr val="000066"/>
                </a:solidFill>
              </a:rPr>
              <a:t>» на базе отдыха «</a:t>
            </a:r>
            <a:r>
              <a:rPr lang="ru-RU" sz="2800" b="1" dirty="0" err="1">
                <a:solidFill>
                  <a:srgbClr val="000066"/>
                </a:solidFill>
              </a:rPr>
              <a:t>Кучигер</a:t>
            </a:r>
            <a:r>
              <a:rPr lang="ru-RU" sz="2800" b="1" dirty="0">
                <a:solidFill>
                  <a:srgbClr val="000066"/>
                </a:solidFill>
              </a:rPr>
              <a:t>».</a:t>
            </a:r>
          </a:p>
          <a:p>
            <a:r>
              <a:rPr lang="ru-RU" sz="2800" b="1" dirty="0">
                <a:solidFill>
                  <a:srgbClr val="000066"/>
                </a:solidFill>
              </a:rPr>
              <a:t>•	Включение  нового направления в туристской деятельности как анимация.</a:t>
            </a:r>
          </a:p>
          <a:p>
            <a:r>
              <a:rPr lang="ru-RU" sz="2800" b="1" dirty="0">
                <a:solidFill>
                  <a:srgbClr val="000066"/>
                </a:solidFill>
              </a:rPr>
              <a:t>•	Увеличения платных услуг учреждений</a:t>
            </a:r>
            <a:r>
              <a:rPr lang="ru-RU" sz="2800" b="1" dirty="0" smtClean="0">
                <a:solidFill>
                  <a:srgbClr val="000066"/>
                </a:solidFill>
              </a:rPr>
              <a:t>.</a:t>
            </a:r>
          </a:p>
          <a:p>
            <a:endParaRPr lang="ru-RU" b="1" dirty="0" smtClean="0">
              <a:solidFill>
                <a:srgbClr val="000066"/>
              </a:solidFill>
            </a:endParaRPr>
          </a:p>
          <a:p>
            <a:endParaRPr lang="ru-RU" sz="3000" b="1" dirty="0">
              <a:solidFill>
                <a:srgbClr val="000066"/>
              </a:solidFill>
            </a:endParaRPr>
          </a:p>
          <a:p>
            <a:r>
              <a:rPr lang="ru-RU" sz="3000" b="1" dirty="0" smtClean="0"/>
              <a:t>Сроки </a:t>
            </a:r>
            <a:r>
              <a:rPr lang="ru-RU" sz="3000" b="1" dirty="0"/>
              <a:t>реализации проекта: 2015 -2016 гг.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79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Исполнители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: </a:t>
            </a:r>
            <a:r>
              <a:rPr lang="ru-RU" b="1" dirty="0">
                <a:solidFill>
                  <a:srgbClr val="002060"/>
                </a:solidFill>
              </a:rPr>
              <a:t>МБОУ </a:t>
            </a:r>
            <a:r>
              <a:rPr lang="ru-RU" b="1" dirty="0" smtClean="0">
                <a:solidFill>
                  <a:srgbClr val="002060"/>
                </a:solidFill>
              </a:rPr>
              <a:t>ДО «ЭЦРТ «</a:t>
            </a:r>
            <a:r>
              <a:rPr lang="ru-RU" b="1" dirty="0" err="1" smtClean="0">
                <a:solidFill>
                  <a:srgbClr val="002060"/>
                </a:solidFill>
              </a:rPr>
              <a:t>Давдын</a:t>
            </a:r>
            <a:r>
              <a:rPr lang="ru-RU" b="1" dirty="0" smtClean="0">
                <a:solidFill>
                  <a:srgbClr val="002060"/>
                </a:solidFill>
              </a:rPr>
              <a:t>», </a:t>
            </a:r>
            <a:r>
              <a:rPr lang="ru-RU" b="1" dirty="0">
                <a:solidFill>
                  <a:srgbClr val="002060"/>
                </a:solidFill>
              </a:rPr>
              <a:t>филиал МБУК КДМЦ «</a:t>
            </a:r>
            <a:r>
              <a:rPr lang="ru-RU" b="1" dirty="0" err="1">
                <a:solidFill>
                  <a:srgbClr val="002060"/>
                </a:solidFill>
              </a:rPr>
              <a:t>Улюнханский</a:t>
            </a:r>
            <a:r>
              <a:rPr lang="ru-RU" b="1" dirty="0">
                <a:solidFill>
                  <a:srgbClr val="002060"/>
                </a:solidFill>
              </a:rPr>
              <a:t> Сельский Дом </a:t>
            </a:r>
            <a:r>
              <a:rPr lang="ru-RU" b="1">
                <a:solidFill>
                  <a:srgbClr val="002060"/>
                </a:solidFill>
              </a:rPr>
              <a:t>Культуры</a:t>
            </a:r>
            <a:r>
              <a:rPr lang="ru-RU" b="1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Место реализации проекта:  </a:t>
            </a:r>
            <a:r>
              <a:rPr lang="ru-RU" b="1" dirty="0"/>
              <a:t>база отдыха «</a:t>
            </a:r>
            <a:r>
              <a:rPr lang="ru-RU" b="1" dirty="0" err="1"/>
              <a:t>Кучигер</a:t>
            </a:r>
            <a:r>
              <a:rPr lang="ru-RU" b="1" dirty="0"/>
              <a:t>», сельское поселение «</a:t>
            </a:r>
            <a:r>
              <a:rPr lang="ru-RU" b="1" dirty="0" err="1"/>
              <a:t>Улюнхан</a:t>
            </a:r>
            <a:r>
              <a:rPr lang="ru-RU" b="1" dirty="0"/>
              <a:t> Эвенкийское», </a:t>
            </a:r>
            <a:r>
              <a:rPr lang="ru-RU" b="1" dirty="0" err="1"/>
              <a:t>Курумканский</a:t>
            </a:r>
            <a:r>
              <a:rPr lang="ru-RU" b="1" dirty="0"/>
              <a:t> район, Республика Бурятия.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36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Концепции 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и идеи творческой работы, связанной с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досугом отдыхающих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742950" lvl="1" indent="-285750" algn="just">
              <a:spcAft>
                <a:spcPts val="0"/>
              </a:spcAft>
              <a:buFont typeface="Courier New"/>
              <a:buChar char="o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Разработка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 функционирование странички в социальных сетях;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создание программы тематических (праздничных) дней на основе предложений членов анимационной команды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подбор  артистов для разнообразия анимационных программ;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составление графика мероприятий на каждый день в соответствии с изменением сегмента отдыхающих.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58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251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Кнопка</vt:lpstr>
      <vt:lpstr>1_Кнопка</vt:lpstr>
      <vt:lpstr>2_Кнопка</vt:lpstr>
      <vt:lpstr>Трек</vt:lpstr>
      <vt:lpstr>1_Трек</vt:lpstr>
      <vt:lpstr>     ПРОЕКТ «СОЦИАЛЬНО-ДОСУГОВАЯ ДЕЯТЕЛЬНОСТЬ КАК ФАКТОР РАЗВИТИЯ СЕЛЬСКОГО ТУРИЗМА (НА ПРИМЕРЕ БАЗЫ ОТДЫХА «КУЧИГЕР» КУРУМКАНСКОГО РАЙОНА РЕСПУБЛИКИ БУРЯТИЯ)».   </vt:lpstr>
      <vt:lpstr>Стратегические задачи района по развитию туризма:</vt:lpstr>
      <vt:lpstr>База отдыха «Кучигер»</vt:lpstr>
      <vt:lpstr>Цель приезда на базу отдыха «Кучигер»</vt:lpstr>
      <vt:lpstr>Готовность посещения мероприятий анимационных программ</vt:lpstr>
      <vt:lpstr>Слайд 6</vt:lpstr>
      <vt:lpstr>Задачи проекта:  </vt:lpstr>
      <vt:lpstr>Исполнители проекта</vt:lpstr>
      <vt:lpstr>Концепции и идеи творческой работы, связанной с досугом отдыхающих</vt:lpstr>
      <vt:lpstr>Слайд 10</vt:lpstr>
      <vt:lpstr>Ожидаемые результаты реализации проекта </vt:lpstr>
      <vt:lpstr>Слайд 12</vt:lpstr>
      <vt:lpstr>Слайд 13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«СОЦИАЛЬНО-ДОСГОВАЯ ДЕЯТЕЛЬНОСТЬ КАК ФАКТОР РАЗВИТИЯ СЕЛЬСКОГО ТУРИЗМА (НА ПРИМЕРЕ БАЗЫ ОТДЫХА «КУЧИГЕР» КУРУМКАНСКОГО РАЙОНА РЕСПУБЛИКИ БУРЯТИЯ)».</dc:title>
  <dc:creator>1234</dc:creator>
  <cp:lastModifiedBy>Пользователь Windows</cp:lastModifiedBy>
  <cp:revision>11</cp:revision>
  <dcterms:created xsi:type="dcterms:W3CDTF">2015-09-23T03:50:03Z</dcterms:created>
  <dcterms:modified xsi:type="dcterms:W3CDTF">2019-05-06T07:20:47Z</dcterms:modified>
</cp:coreProperties>
</file>