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9"/>
  </p:notesMasterIdLst>
  <p:sldIdLst>
    <p:sldId id="256" r:id="rId2"/>
    <p:sldId id="258" r:id="rId3"/>
    <p:sldId id="265" r:id="rId4"/>
    <p:sldId id="267" r:id="rId5"/>
    <p:sldId id="260" r:id="rId6"/>
    <p:sldId id="261" r:id="rId7"/>
    <p:sldId id="264" r:id="rId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p:cViewPr varScale="1">
        <p:scale>
          <a:sx n="64" d="100"/>
          <a:sy n="64" d="100"/>
        </p:scale>
        <p:origin x="52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77FADD8-81B0-42C9-AB13-2AE1FBDCE55D}" type="datetimeFigureOut">
              <a:rPr lang="ru-RU"/>
              <a:pPr>
                <a:defRPr/>
              </a:pPr>
              <a:t>06.05.2019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FC0199C-288F-4D67-B13C-267F5BC47DEA}" type="slidenum">
              <a:rPr lang="ru-RU"/>
              <a:pPr>
                <a:defRPr/>
              </a:pPr>
              <a:t>‹#›</a:t>
            </a:fld>
            <a:endParaRPr lang="ru-RU"/>
          </a:p>
        </p:txBody>
      </p:sp>
    </p:spTree>
    <p:extLst>
      <p:ext uri="{BB962C8B-B14F-4D97-AF65-F5344CB8AC3E}">
        <p14:creationId xmlns:p14="http://schemas.microsoft.com/office/powerpoint/2010/main" val="25117428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29"/>
          <p:cNvSpPr>
            <a:spLocks noGrp="1"/>
          </p:cNvSpPr>
          <p:nvPr>
            <p:ph type="dt" sz="half" idx="10"/>
          </p:nvPr>
        </p:nvSpPr>
        <p:spPr/>
        <p:txBody>
          <a:bodyPr/>
          <a:lstStyle>
            <a:lvl1pPr>
              <a:defRPr/>
            </a:lvl1pPr>
          </a:lstStyle>
          <a:p>
            <a:pPr>
              <a:defRPr/>
            </a:pPr>
            <a:fld id="{B4D7812A-D93C-4919-8EAF-50AA89EDB3A2}" type="datetimeFigureOut">
              <a:rPr lang="ru-RU"/>
              <a:pPr>
                <a:defRPr/>
              </a:pPr>
              <a:t>06.05.2019</a:t>
            </a:fld>
            <a:endParaRPr lang="ru-RU"/>
          </a:p>
        </p:txBody>
      </p:sp>
      <p:sp>
        <p:nvSpPr>
          <p:cNvPr id="5" name="Нижний колонтитул 18"/>
          <p:cNvSpPr>
            <a:spLocks noGrp="1"/>
          </p:cNvSpPr>
          <p:nvPr>
            <p:ph type="ftr" sz="quarter" idx="11"/>
          </p:nvPr>
        </p:nvSpPr>
        <p:spPr/>
        <p:txBody>
          <a:bodyPr/>
          <a:lstStyle>
            <a:lvl1pPr>
              <a:defRPr/>
            </a:lvl1pPr>
          </a:lstStyle>
          <a:p>
            <a:pPr>
              <a:defRPr/>
            </a:pPr>
            <a:endParaRPr lang="ru-RU"/>
          </a:p>
        </p:txBody>
      </p:sp>
      <p:sp>
        <p:nvSpPr>
          <p:cNvPr id="6" name="Номер слайда 26"/>
          <p:cNvSpPr>
            <a:spLocks noGrp="1"/>
          </p:cNvSpPr>
          <p:nvPr>
            <p:ph type="sldNum" sz="quarter" idx="12"/>
          </p:nvPr>
        </p:nvSpPr>
        <p:spPr/>
        <p:txBody>
          <a:bodyPr/>
          <a:lstStyle>
            <a:lvl1pPr>
              <a:defRPr/>
            </a:lvl1pPr>
          </a:lstStyle>
          <a:p>
            <a:pPr>
              <a:defRPr/>
            </a:pPr>
            <a:fld id="{16A0D588-7D1A-4DC8-89FC-C96662FB89FC}"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FDD1AE8-1C08-4C67-A123-23388B66CFE1}" type="datetimeFigureOut">
              <a:rPr lang="ru-RU"/>
              <a:pPr>
                <a:defRPr/>
              </a:pPr>
              <a:t>06.05.2019</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C36626E6-9ADD-40AB-BBD1-751CB44C6FAA}"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CDD35448-2EF2-4A3D-8A83-CB1F74E5E8B7}" type="datetimeFigureOut">
              <a:rPr lang="ru-RU"/>
              <a:pPr>
                <a:defRPr/>
              </a:pPr>
              <a:t>06.05.2019</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B12B26EB-9E8C-4093-9A24-F1E576CAC8E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F3E0AAB6-0719-4DCE-B8B1-64107CAFD441}" type="datetimeFigureOut">
              <a:rPr lang="ru-RU"/>
              <a:pPr>
                <a:defRPr/>
              </a:pPr>
              <a:t>06.05.2019</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F96D27E5-B949-4E44-B60A-A684B5F955C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8D2F69E6-B4BB-4462-98FF-1A3AE2A6A2CF}" type="datetimeFigureOut">
              <a:rPr lang="ru-RU"/>
              <a:pPr>
                <a:defRPr/>
              </a:pPr>
              <a:t>06.05.2019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D5C32A7-D7A0-47FC-A929-11F6C01A56B6}"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F50AD34A-5B19-4EA0-8258-D3C83D1631C9}" type="datetimeFigureOut">
              <a:rPr lang="ru-RU"/>
              <a:pPr>
                <a:defRPr/>
              </a:pPr>
              <a:t>06.05.2019</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C0657400-3B59-40E9-A0D1-014B44447D9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DF405AF1-3B9D-4A4B-A23B-20E5CE8BECB3}" type="datetimeFigureOut">
              <a:rPr lang="ru-RU"/>
              <a:pPr>
                <a:defRPr/>
              </a:pPr>
              <a:t>06.05.2019</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8FEA14D2-7A0D-4A4B-8849-94AEE99775F5}"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750CE5B5-6E11-4300-B77A-FA36E150B376}" type="datetimeFigureOut">
              <a:rPr lang="ru-RU"/>
              <a:pPr>
                <a:defRPr/>
              </a:pPr>
              <a:t>06.05.2019</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8363D911-2D57-469F-8DD6-3ACB9A31850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8EAA1AD7-4F7B-4D3F-A7CC-C0F93569A490}" type="datetimeFigureOut">
              <a:rPr lang="ru-RU"/>
              <a:pPr>
                <a:defRPr/>
              </a:pPr>
              <a:t>06.05.2019</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BF53B3FD-BC14-4807-905C-329ECC7D479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D8449B5A-394B-46CD-B3A5-011EE5085CA4}" type="datetimeFigureOut">
              <a:rPr lang="ru-RU"/>
              <a:pPr>
                <a:defRPr/>
              </a:pPr>
              <a:t>06.05.2019</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52F3BFC9-8FD7-469F-B940-5DA4D88EB0D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ый треугольник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олилиния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E8D6005B-9CAE-4047-92CD-AADA9BF6BF49}" type="datetimeFigureOut">
              <a:rPr lang="ru-RU"/>
              <a:pPr>
                <a:defRPr/>
              </a:pPr>
              <a:t>06.05.2019</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A758A51A-B722-47FE-8C76-08DEE86954F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D8D97555-8C66-469B-B8F9-2957E607E509}" type="datetimeFigureOut">
              <a:rPr lang="ru-RU"/>
              <a:pPr>
                <a:defRPr/>
              </a:pPr>
              <a:t>06.05.2019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0FEC18D8-8D72-448D-B3EB-3A9FBB7C1F2E}"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45" r:id="rId1"/>
    <p:sldLayoutId id="2147483737" r:id="rId2"/>
    <p:sldLayoutId id="2147483746" r:id="rId3"/>
    <p:sldLayoutId id="2147483738" r:id="rId4"/>
    <p:sldLayoutId id="2147483739" r:id="rId5"/>
    <p:sldLayoutId id="2147483740" r:id="rId6"/>
    <p:sldLayoutId id="2147483741" r:id="rId7"/>
    <p:sldLayoutId id="2147483742" r:id="rId8"/>
    <p:sldLayoutId id="2147483747" r:id="rId9"/>
    <p:sldLayoutId id="2147483743" r:id="rId10"/>
    <p:sldLayoutId id="214748374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1357298"/>
            <a:ext cx="7851648" cy="1828800"/>
          </a:xfrm>
        </p:spPr>
        <p:txBody>
          <a:bodyPr/>
          <a:lstStyle/>
          <a:p>
            <a:pPr eaLnBrk="1" fontAlgn="auto" hangingPunct="1">
              <a:spcAft>
                <a:spcPts val="0"/>
              </a:spcAft>
              <a:defRPr/>
            </a:pPr>
            <a:r>
              <a:rPr lang="ru-RU" dirty="0" smtClean="0"/>
              <a:t>Речевое дыхание</a:t>
            </a:r>
            <a:endParaRPr lang="ru-RU" dirty="0"/>
          </a:p>
        </p:txBody>
      </p:sp>
      <p:sp>
        <p:nvSpPr>
          <p:cNvPr id="5123" name="Подзаголовок 2"/>
          <p:cNvSpPr>
            <a:spLocks noGrp="1"/>
          </p:cNvSpPr>
          <p:nvPr>
            <p:ph type="subTitle" idx="1"/>
          </p:nvPr>
        </p:nvSpPr>
        <p:spPr>
          <a:xfrm>
            <a:off x="533400" y="3228975"/>
            <a:ext cx="7854950" cy="1752600"/>
          </a:xfrm>
        </p:spPr>
        <p:txBody>
          <a:bodyPr/>
          <a:lstStyle/>
          <a:p>
            <a:pPr marR="0" eaLnBrk="1" hangingPunct="1"/>
            <a:endParaRPr lang="ru-R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357188" y="1143000"/>
          <a:ext cx="8358246" cy="5072099"/>
        </p:xfrm>
        <a:graphic>
          <a:graphicData uri="http://schemas.openxmlformats.org/drawingml/2006/table">
            <a:tbl>
              <a:tblPr firstRow="1" bandRow="1">
                <a:tableStyleId>{5C22544A-7EE6-4342-B048-85BDC9FD1C3A}</a:tableStyleId>
              </a:tblPr>
              <a:tblGrid>
                <a:gridCol w="4179123"/>
                <a:gridCol w="4179123"/>
              </a:tblGrid>
              <a:tr h="476529">
                <a:tc>
                  <a:txBody>
                    <a:bodyPr/>
                    <a:lstStyle/>
                    <a:p>
                      <a:r>
                        <a:rPr lang="ru-RU" dirty="0" smtClean="0"/>
                        <a:t>Физиологическое дыхание</a:t>
                      </a:r>
                      <a:endParaRPr lang="ru-RU" dirty="0"/>
                    </a:p>
                  </a:txBody>
                  <a:tcPr/>
                </a:tc>
                <a:tc>
                  <a:txBody>
                    <a:bodyPr/>
                    <a:lstStyle/>
                    <a:p>
                      <a:r>
                        <a:rPr lang="ru-RU" dirty="0" smtClean="0"/>
                        <a:t>Речевое дыхание</a:t>
                      </a:r>
                      <a:endParaRPr lang="ru-RU" dirty="0"/>
                    </a:p>
                  </a:txBody>
                  <a:tcPr/>
                </a:tc>
              </a:tr>
              <a:tr h="476529">
                <a:tc>
                  <a:txBody>
                    <a:bodyPr/>
                    <a:lstStyle/>
                    <a:p>
                      <a:r>
                        <a:rPr lang="ru-RU" dirty="0" smtClean="0"/>
                        <a:t>Фазы: вдох-выдох-пауза</a:t>
                      </a:r>
                      <a:endParaRPr lang="ru-RU" dirty="0"/>
                    </a:p>
                  </a:txBody>
                  <a:tcPr/>
                </a:tc>
                <a:tc>
                  <a:txBody>
                    <a:bodyPr/>
                    <a:lstStyle/>
                    <a:p>
                      <a:r>
                        <a:rPr lang="ru-RU" dirty="0" smtClean="0"/>
                        <a:t>Фазы: вдох-пауза-выдох</a:t>
                      </a:r>
                      <a:endParaRPr lang="ru-RU" dirty="0"/>
                    </a:p>
                  </a:txBody>
                  <a:tcPr/>
                </a:tc>
              </a:tr>
              <a:tr h="822503">
                <a:tc>
                  <a:txBody>
                    <a:bodyPr/>
                    <a:lstStyle/>
                    <a:p>
                      <a:r>
                        <a:rPr lang="ru-RU" dirty="0" smtClean="0"/>
                        <a:t>Происходит</a:t>
                      </a:r>
                      <a:r>
                        <a:rPr lang="ru-RU" baseline="0" dirty="0" smtClean="0"/>
                        <a:t> н</a:t>
                      </a:r>
                      <a:r>
                        <a:rPr lang="ru-RU" dirty="0" smtClean="0"/>
                        <a:t>епроизвольно, рефлекторно.</a:t>
                      </a:r>
                      <a:endParaRPr lang="ru-RU" dirty="0"/>
                    </a:p>
                  </a:txBody>
                  <a:tcPr/>
                </a:tc>
                <a:tc>
                  <a:txBody>
                    <a:bodyPr/>
                    <a:lstStyle/>
                    <a:p>
                      <a:r>
                        <a:rPr lang="ru-RU" dirty="0" smtClean="0"/>
                        <a:t>Происходит</a:t>
                      </a:r>
                      <a:r>
                        <a:rPr lang="ru-RU" baseline="0" dirty="0" smtClean="0"/>
                        <a:t> сознательно, контролируемо.</a:t>
                      </a:r>
                      <a:endParaRPr lang="ru-RU" dirty="0"/>
                    </a:p>
                  </a:txBody>
                  <a:tcPr/>
                </a:tc>
              </a:tr>
              <a:tr h="1175003">
                <a:tc>
                  <a:txBody>
                    <a:bodyPr/>
                    <a:lstStyle/>
                    <a:p>
                      <a:r>
                        <a:rPr lang="ru-RU" dirty="0" smtClean="0"/>
                        <a:t>Назначение:</a:t>
                      </a:r>
                      <a:r>
                        <a:rPr lang="ru-RU" baseline="0" dirty="0" smtClean="0"/>
                        <a:t> осуществление газового обмена.</a:t>
                      </a:r>
                      <a:endParaRPr lang="ru-RU" dirty="0"/>
                    </a:p>
                  </a:txBody>
                  <a:tcPr/>
                </a:tc>
                <a:tc>
                  <a:txBody>
                    <a:bodyPr/>
                    <a:lstStyle/>
                    <a:p>
                      <a:r>
                        <a:rPr lang="ru-RU" dirty="0" smtClean="0"/>
                        <a:t>Назначение:</a:t>
                      </a:r>
                      <a:r>
                        <a:rPr lang="ru-RU" baseline="0" dirty="0" smtClean="0"/>
                        <a:t> является основой голосообразования, формирования речевых звуков.</a:t>
                      </a:r>
                      <a:endParaRPr lang="ru-RU" dirty="0"/>
                    </a:p>
                  </a:txBody>
                  <a:tcPr/>
                </a:tc>
              </a:tr>
              <a:tr h="476529">
                <a:tc>
                  <a:txBody>
                    <a:bodyPr/>
                    <a:lstStyle/>
                    <a:p>
                      <a:r>
                        <a:rPr lang="ru-RU" dirty="0" smtClean="0"/>
                        <a:t>Вдох и выдох через нос.</a:t>
                      </a:r>
                      <a:endParaRPr lang="ru-RU" dirty="0"/>
                    </a:p>
                  </a:txBody>
                  <a:tcPr/>
                </a:tc>
                <a:tc>
                  <a:txBody>
                    <a:bodyPr/>
                    <a:lstStyle/>
                    <a:p>
                      <a:r>
                        <a:rPr lang="ru-RU" dirty="0" smtClean="0"/>
                        <a:t>Вдох и выдох через рот.</a:t>
                      </a:r>
                      <a:endParaRPr lang="ru-RU" dirty="0"/>
                    </a:p>
                  </a:txBody>
                  <a:tcPr/>
                </a:tc>
              </a:tr>
              <a:tr h="822503">
                <a:tc>
                  <a:txBody>
                    <a:bodyPr/>
                    <a:lstStyle/>
                    <a:p>
                      <a:r>
                        <a:rPr lang="ru-RU" dirty="0" smtClean="0"/>
                        <a:t>Время,</a:t>
                      </a:r>
                      <a:r>
                        <a:rPr lang="ru-RU" baseline="0" dirty="0" smtClean="0"/>
                        <a:t> затраченное на в</a:t>
                      </a:r>
                      <a:r>
                        <a:rPr lang="ru-RU" dirty="0" smtClean="0"/>
                        <a:t>дох и выдох  примерно одинаковое(4:5).</a:t>
                      </a:r>
                      <a:endParaRPr lang="ru-RU" dirty="0"/>
                    </a:p>
                  </a:txBody>
                  <a:tcPr/>
                </a:tc>
                <a:tc>
                  <a:txBody>
                    <a:bodyPr/>
                    <a:lstStyle/>
                    <a:p>
                      <a:r>
                        <a:rPr lang="ru-RU" dirty="0" smtClean="0"/>
                        <a:t>Выдох длиннее</a:t>
                      </a:r>
                      <a:r>
                        <a:rPr lang="ru-RU" baseline="0" dirty="0" smtClean="0"/>
                        <a:t> вдоха(1:2или 1:3)</a:t>
                      </a:r>
                      <a:endParaRPr lang="ru-RU" dirty="0"/>
                    </a:p>
                  </a:txBody>
                  <a:tcPr/>
                </a:tc>
              </a:tr>
              <a:tr h="822503">
                <a:tc>
                  <a:txBody>
                    <a:bodyPr/>
                    <a:lstStyle/>
                    <a:p>
                      <a:r>
                        <a:rPr lang="ru-RU" dirty="0" smtClean="0"/>
                        <a:t>Смена фаз дыхания однообразно-ритмическая.</a:t>
                      </a:r>
                      <a:endParaRPr lang="ru-RU" dirty="0"/>
                    </a:p>
                  </a:txBody>
                  <a:tcPr/>
                </a:tc>
                <a:tc>
                  <a:txBody>
                    <a:bodyPr/>
                    <a:lstStyle/>
                    <a:p>
                      <a:r>
                        <a:rPr lang="ru-RU" dirty="0" smtClean="0"/>
                        <a:t>В смене фаз дыхания ритмической</a:t>
                      </a:r>
                      <a:r>
                        <a:rPr lang="ru-RU" baseline="0" dirty="0" smtClean="0"/>
                        <a:t> последовательности нет.</a:t>
                      </a:r>
                      <a:endParaRPr lang="ru-RU"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2910" y="1571612"/>
            <a:ext cx="7143800" cy="3477875"/>
          </a:xfrm>
          <a:prstGeom prst="rect">
            <a:avLst/>
          </a:prstGeom>
        </p:spPr>
        <p:txBody>
          <a:bodyPr wrap="square">
            <a:spAutoFit/>
          </a:bodyPr>
          <a:lstStyle/>
          <a:p>
            <a:r>
              <a:rPr lang="ru-RU" sz="4400" dirty="0">
                <a:solidFill>
                  <a:schemeClr val="tx2"/>
                </a:solidFill>
              </a:rPr>
              <a:t>Рекомендации по проведению дыхательной </a:t>
            </a:r>
            <a:r>
              <a:rPr lang="ru-RU" sz="4400" dirty="0" smtClean="0">
                <a:solidFill>
                  <a:schemeClr val="tx2"/>
                </a:solidFill>
              </a:rPr>
              <a:t>гимнастики.</a:t>
            </a:r>
            <a:r>
              <a:rPr lang="ru-RU" sz="4400" dirty="0">
                <a:solidFill>
                  <a:schemeClr val="tx2"/>
                </a:solidFill>
              </a:rPr>
              <a:t/>
            </a:r>
            <a:br>
              <a:rPr lang="ru-RU" sz="4400" dirty="0">
                <a:solidFill>
                  <a:schemeClr val="tx2"/>
                </a:solidFill>
              </a:rPr>
            </a:br>
            <a:r>
              <a:rPr lang="ru-RU" sz="4400" dirty="0">
                <a:solidFill>
                  <a:schemeClr val="tx2"/>
                </a:solidFill>
              </a:rPr>
              <a:t/>
            </a:r>
            <a:br>
              <a:rPr lang="ru-RU" sz="4400" dirty="0">
                <a:solidFill>
                  <a:schemeClr val="tx2"/>
                </a:solidFill>
              </a:rPr>
            </a:br>
            <a:endParaRPr lang="ru-RU" sz="4400" dirty="0">
              <a:solidFill>
                <a:schemeClr val="tx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1000108"/>
            <a:ext cx="7858180" cy="4893647"/>
          </a:xfrm>
          <a:prstGeom prst="rect">
            <a:avLst/>
          </a:prstGeom>
        </p:spPr>
        <p:txBody>
          <a:bodyPr wrap="square">
            <a:spAutoFit/>
          </a:bodyPr>
          <a:lstStyle/>
          <a:p>
            <a:pPr marL="342900" indent="-342900">
              <a:buAutoNum type="arabicPeriod"/>
            </a:pPr>
            <a:r>
              <a:rPr lang="ru-RU" sz="2400" dirty="0" smtClean="0">
                <a:solidFill>
                  <a:schemeClr val="tx2"/>
                </a:solidFill>
              </a:rPr>
              <a:t>Перед </a:t>
            </a:r>
            <a:r>
              <a:rPr lang="ru-RU" sz="2400" dirty="0">
                <a:solidFill>
                  <a:schemeClr val="tx2"/>
                </a:solidFill>
              </a:rPr>
              <a:t>проведением дыхательной гимнастики необходимо вытереть пыль в помещении, проветрить </a:t>
            </a:r>
            <a:r>
              <a:rPr lang="ru-RU" sz="2400" dirty="0" smtClean="0">
                <a:solidFill>
                  <a:schemeClr val="tx2"/>
                </a:solidFill>
              </a:rPr>
              <a:t>его.</a:t>
            </a:r>
          </a:p>
          <a:p>
            <a:pPr marL="342900" indent="-342900">
              <a:buAutoNum type="arabicPeriod"/>
            </a:pPr>
            <a:r>
              <a:rPr lang="ru-RU" sz="2400" dirty="0" smtClean="0">
                <a:solidFill>
                  <a:schemeClr val="tx2"/>
                </a:solidFill>
              </a:rPr>
              <a:t> </a:t>
            </a:r>
            <a:r>
              <a:rPr lang="ru-RU" sz="2400" dirty="0">
                <a:solidFill>
                  <a:schemeClr val="tx2"/>
                </a:solidFill>
              </a:rPr>
              <a:t>Дыхательную гимнастику не рекомендуется проводить </a:t>
            </a:r>
            <a:r>
              <a:rPr lang="ru-RU" sz="2400" dirty="0" smtClean="0">
                <a:solidFill>
                  <a:schemeClr val="tx2"/>
                </a:solidFill>
              </a:rPr>
              <a:t>после приёма пищи. </a:t>
            </a:r>
            <a:r>
              <a:rPr lang="ru-RU" sz="2400" dirty="0">
                <a:solidFill>
                  <a:schemeClr val="tx2"/>
                </a:solidFill>
              </a:rPr>
              <a:t>Лучше, чтобы между занятиями и последним приемом пищи прошел хотя бы час, еще лучше, если занятия проводятся натощак.</a:t>
            </a:r>
            <a:r>
              <a:rPr lang="ru-RU" sz="2400" dirty="0" smtClean="0">
                <a:solidFill>
                  <a:schemeClr val="tx2"/>
                </a:solidFill>
              </a:rPr>
              <a:t> </a:t>
            </a:r>
          </a:p>
          <a:p>
            <a:pPr marL="342900" indent="-342900">
              <a:buAutoNum type="arabicPeriod"/>
            </a:pPr>
            <a:r>
              <a:rPr lang="ru-RU" sz="2400" dirty="0" smtClean="0">
                <a:solidFill>
                  <a:schemeClr val="tx2"/>
                </a:solidFill>
              </a:rPr>
              <a:t> </a:t>
            </a:r>
            <a:r>
              <a:rPr lang="ru-RU" sz="2400" dirty="0">
                <a:solidFill>
                  <a:schemeClr val="tx2"/>
                </a:solidFill>
              </a:rPr>
              <a:t>Упражнения рекомендуется выполнять в свободной одежде, которая не стесняет движения</a:t>
            </a:r>
            <a:r>
              <a:rPr lang="ru-RU" sz="2400" dirty="0" smtClean="0">
                <a:solidFill>
                  <a:schemeClr val="tx2"/>
                </a:solidFill>
              </a:rPr>
              <a:t>.</a:t>
            </a:r>
          </a:p>
          <a:p>
            <a:pPr marL="342900" indent="-342900">
              <a:buAutoNum type="arabicPeriod"/>
            </a:pPr>
            <a:r>
              <a:rPr lang="ru-RU" sz="2400" dirty="0" smtClean="0">
                <a:solidFill>
                  <a:schemeClr val="tx2"/>
                </a:solidFill>
              </a:rPr>
              <a:t>Необходимо </a:t>
            </a:r>
            <a:r>
              <a:rPr lang="ru-RU" sz="2400" dirty="0">
                <a:solidFill>
                  <a:schemeClr val="tx2"/>
                </a:solidFill>
              </a:rPr>
              <a:t>следить за тем, чтобы во время выполнения упражнений не напрягались мышцы рук, шеи, груди.</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3153540"/>
          </a:xfrm>
        </p:spPr>
        <p:txBody>
          <a:bodyPr/>
          <a:lstStyle/>
          <a:p>
            <a:pPr eaLnBrk="1" fontAlgn="auto" hangingPunct="1">
              <a:spcAft>
                <a:spcPts val="0"/>
              </a:spcAft>
              <a:defRPr/>
            </a:pPr>
            <a:r>
              <a:rPr lang="ru-RU" dirty="0" smtClean="0"/>
              <a:t>Игры  и упражнения на развитие речевого дыхания.</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305800" cy="5286412"/>
          </a:xfrm>
        </p:spPr>
        <p:txBody>
          <a:bodyPr>
            <a:noAutofit/>
          </a:bodyPr>
          <a:lstStyle/>
          <a:p>
            <a:pPr eaLnBrk="1" fontAlgn="auto" hangingPunct="1">
              <a:spcAft>
                <a:spcPts val="0"/>
              </a:spcAft>
              <a:defRPr/>
            </a:pP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dirty="0" smtClean="0"/>
              <a:t/>
            </a:r>
            <a:br>
              <a:rPr lang="ru-RU" sz="2400" dirty="0" smtClean="0"/>
            </a:br>
            <a:r>
              <a:rPr lang="ru-RU" sz="2400" b="1" dirty="0" smtClean="0"/>
              <a:t>1. Свеча.</a:t>
            </a:r>
            <a:br>
              <a:rPr lang="ru-RU" sz="2400" b="1" dirty="0" smtClean="0"/>
            </a:br>
            <a:r>
              <a:rPr lang="ru-RU" sz="2400" b="1" dirty="0" smtClean="0"/>
              <a:t>2. Узнай по запаху.</a:t>
            </a:r>
            <a:br>
              <a:rPr lang="ru-RU" sz="2400" b="1" dirty="0" smtClean="0"/>
            </a:br>
            <a:r>
              <a:rPr lang="ru-RU" sz="2400" b="1" dirty="0" smtClean="0"/>
              <a:t>3. Костёр.</a:t>
            </a:r>
            <a:br>
              <a:rPr lang="ru-RU" sz="2400" b="1" dirty="0" smtClean="0"/>
            </a:br>
            <a:r>
              <a:rPr lang="ru-RU" sz="2400" b="1" dirty="0" smtClean="0"/>
              <a:t>4.Чей пароход гудит  дольше.</a:t>
            </a:r>
            <a:br>
              <a:rPr lang="ru-RU" sz="2400" b="1" dirty="0" smtClean="0"/>
            </a:br>
            <a:r>
              <a:rPr lang="ru-RU" sz="2400" b="1" dirty="0" smtClean="0"/>
              <a:t>5. Погрей руки.</a:t>
            </a:r>
            <a:br>
              <a:rPr lang="ru-RU" sz="2400" b="1" dirty="0" smtClean="0"/>
            </a:br>
            <a:r>
              <a:rPr lang="ru-RU" sz="2400" b="1" dirty="0" smtClean="0"/>
              <a:t>6. Листья шелестят.</a:t>
            </a:r>
            <a:br>
              <a:rPr lang="ru-RU" sz="2400" b="1" dirty="0" smtClean="0"/>
            </a:br>
            <a:r>
              <a:rPr lang="ru-RU" sz="2400" b="1" dirty="0" smtClean="0"/>
              <a:t>7. Чья птичка улетит дальше.</a:t>
            </a:r>
            <a:br>
              <a:rPr lang="ru-RU" sz="2400" b="1" dirty="0" smtClean="0"/>
            </a:br>
            <a:r>
              <a:rPr lang="ru-RU" sz="2400" b="1" dirty="0" smtClean="0"/>
              <a:t>8. Покатай карандаш.</a:t>
            </a:r>
            <a:br>
              <a:rPr lang="ru-RU" sz="2400" b="1" dirty="0" smtClean="0"/>
            </a:br>
            <a:r>
              <a:rPr lang="ru-RU" sz="2400" b="1" dirty="0" smtClean="0"/>
              <a:t>9. Трубочка.</a:t>
            </a:r>
            <a:br>
              <a:rPr lang="ru-RU" sz="2400" b="1" dirty="0" smtClean="0"/>
            </a:br>
            <a:r>
              <a:rPr lang="ru-RU" sz="2400" b="1" dirty="0" smtClean="0"/>
              <a:t>10. Снежинки летят.</a:t>
            </a:r>
            <a:br>
              <a:rPr lang="ru-RU" sz="2400" b="1" dirty="0" smtClean="0"/>
            </a:br>
            <a:r>
              <a:rPr lang="ru-RU" sz="2400" b="1" dirty="0" smtClean="0"/>
              <a:t>11. Угадай кто спрятался?</a:t>
            </a:r>
            <a:br>
              <a:rPr lang="ru-RU" sz="2400" b="1" dirty="0" smtClean="0"/>
            </a:br>
            <a:r>
              <a:rPr lang="ru-RU" sz="2400" b="1" dirty="0" smtClean="0"/>
              <a:t>12. Кто забьёт больше голов?</a:t>
            </a:r>
            <a:br>
              <a:rPr lang="ru-RU" sz="2400" b="1" dirty="0" smtClean="0"/>
            </a:br>
            <a:r>
              <a:rPr lang="ru-RU" sz="2400" b="1" dirty="0" smtClean="0"/>
              <a:t>13. Загони машину в гараж.</a:t>
            </a:r>
            <a:br>
              <a:rPr lang="ru-RU" sz="2400" b="1" dirty="0" smtClean="0"/>
            </a:br>
            <a:r>
              <a:rPr lang="ru-RU" sz="2400" b="1" dirty="0" smtClean="0"/>
              <a:t>14. Вертушки.  </a:t>
            </a:r>
            <a:br>
              <a:rPr lang="ru-RU" sz="2400" b="1" dirty="0" smtClean="0"/>
            </a:br>
            <a:r>
              <a:rPr lang="ru-RU" sz="2400" b="1" dirty="0" smtClean="0"/>
              <a:t>15. Свистки. Губные гармошки.</a:t>
            </a:r>
            <a:endParaRPr lang="ru-RU" sz="2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000108"/>
            <a:ext cx="8305800" cy="4010796"/>
          </a:xfrm>
        </p:spPr>
        <p:txBody>
          <a:bodyPr/>
          <a:lstStyle/>
          <a:p>
            <a:pPr eaLnBrk="1" fontAlgn="auto" hangingPunct="1">
              <a:spcAft>
                <a:spcPts val="0"/>
              </a:spcAft>
              <a:defRPr/>
            </a:pPr>
            <a:r>
              <a:rPr lang="ru-RU" sz="2800" b="1" dirty="0" smtClean="0"/>
              <a:t>16.  «Фокус»</a:t>
            </a:r>
            <a:br>
              <a:rPr lang="ru-RU" sz="2800" b="1" dirty="0" smtClean="0"/>
            </a:br>
            <a:r>
              <a:rPr lang="ru-RU" sz="2800" b="1" dirty="0" smtClean="0"/>
              <a:t>17.  «Фасолевые гонки»</a:t>
            </a:r>
            <a:br>
              <a:rPr lang="ru-RU" sz="2800" b="1" dirty="0" smtClean="0"/>
            </a:br>
            <a:r>
              <a:rPr lang="ru-RU" sz="2800" b="1" dirty="0" smtClean="0"/>
              <a:t>18.   «Кораблик»</a:t>
            </a:r>
            <a:br>
              <a:rPr lang="ru-RU" sz="2800" b="1" dirty="0" smtClean="0"/>
            </a:br>
            <a:r>
              <a:rPr lang="ru-RU" sz="2800" b="1" dirty="0" smtClean="0"/>
              <a:t>19.  «Горох против орехов»</a:t>
            </a:r>
            <a:br>
              <a:rPr lang="ru-RU" sz="2800" b="1" dirty="0" smtClean="0"/>
            </a:br>
            <a:r>
              <a:rPr lang="ru-RU" sz="2800" b="1" dirty="0" smtClean="0"/>
              <a:t>20.  «Мыльные пузыри»</a:t>
            </a:r>
            <a:br>
              <a:rPr lang="ru-RU" sz="2800" b="1" dirty="0" smtClean="0"/>
            </a:br>
            <a:r>
              <a:rPr lang="ru-RU" sz="2800" b="1" dirty="0" smtClean="0"/>
              <a:t>21. « Новогодние трубочки-шутки »</a:t>
            </a:r>
            <a:br>
              <a:rPr lang="ru-RU" sz="2800" b="1" dirty="0" smtClean="0"/>
            </a:br>
            <a:r>
              <a:rPr lang="ru-RU" sz="2800" b="1" dirty="0" smtClean="0"/>
              <a:t>22. «Кто дальше загонит мяч»</a:t>
            </a:r>
            <a:endParaRPr lang="ru-RU"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136</TotalTime>
  <Words>174</Words>
  <Application>Microsoft Office PowerPoint</Application>
  <PresentationFormat>Экран (4:3)</PresentationFormat>
  <Paragraphs>23</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Calibri</vt:lpstr>
      <vt:lpstr>Constantia</vt:lpstr>
      <vt:lpstr>Wingdings 2</vt:lpstr>
      <vt:lpstr>Поток</vt:lpstr>
      <vt:lpstr>Речевое дыхание</vt:lpstr>
      <vt:lpstr>Презентация PowerPoint</vt:lpstr>
      <vt:lpstr>Презентация PowerPoint</vt:lpstr>
      <vt:lpstr>Презентация PowerPoint</vt:lpstr>
      <vt:lpstr>Игры  и упражнения на развитие речевого дыхания.</vt:lpstr>
      <vt:lpstr>      1. Свеча. 2. Узнай по запаху. 3. Костёр. 4.Чей пароход гудит  дольше. 5. Погрей руки. 6. Листья шелестят. 7. Чья птичка улетит дальше. 8. Покатай карандаш. 9. Трубочка. 10. Снежинки летят. 11. Угадай кто спрятался? 12. Кто забьёт больше голов? 13. Загони машину в гараж. 14. Вертушки.   15. Свистки. Губные гармошки.</vt:lpstr>
      <vt:lpstr>16.  «Фокус» 17.  «Фасолевые гонки» 18.   «Кораблик» 19.  «Горох против орехов» 20.  «Мыльные пузыри» 21. « Новогодние трубочки-шутки » 22. «Кто дальше загонит мяч»</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Речевое дыхание</dc:title>
  <dc:creator>Эвелина</dc:creator>
  <cp:lastModifiedBy>Пользователь Windows</cp:lastModifiedBy>
  <cp:revision>18</cp:revision>
  <dcterms:modified xsi:type="dcterms:W3CDTF">2019-05-06T17:13:29Z</dcterms:modified>
</cp:coreProperties>
</file>