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91" r:id="rId4"/>
    <p:sldId id="292" r:id="rId5"/>
    <p:sldId id="293" r:id="rId6"/>
    <p:sldId id="294" r:id="rId7"/>
    <p:sldId id="296" r:id="rId8"/>
    <p:sldId id="301" r:id="rId9"/>
    <p:sldId id="295" r:id="rId10"/>
    <p:sldId id="316" r:id="rId11"/>
    <p:sldId id="298" r:id="rId12"/>
    <p:sldId id="300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5" r:id="rId26"/>
    <p:sldId id="288" r:id="rId27"/>
    <p:sldId id="318" r:id="rId28"/>
    <p:sldId id="269" r:id="rId29"/>
    <p:sldId id="271" r:id="rId30"/>
    <p:sldId id="272" r:id="rId31"/>
    <p:sldId id="273" r:id="rId32"/>
    <p:sldId id="328" r:id="rId33"/>
    <p:sldId id="274" r:id="rId34"/>
    <p:sldId id="275" r:id="rId35"/>
    <p:sldId id="329" r:id="rId36"/>
    <p:sldId id="330" r:id="rId37"/>
    <p:sldId id="331" r:id="rId38"/>
    <p:sldId id="332" r:id="rId39"/>
    <p:sldId id="276" r:id="rId40"/>
    <p:sldId id="277" r:id="rId41"/>
    <p:sldId id="279" r:id="rId42"/>
    <p:sldId id="280" r:id="rId43"/>
    <p:sldId id="281" r:id="rId44"/>
    <p:sldId id="282" r:id="rId45"/>
    <p:sldId id="320" r:id="rId46"/>
    <p:sldId id="322" r:id="rId47"/>
    <p:sldId id="323" r:id="rId48"/>
    <p:sldId id="324" r:id="rId49"/>
    <p:sldId id="326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4660"/>
  </p:normalViewPr>
  <p:slideViewPr>
    <p:cSldViewPr>
      <p:cViewPr varScale="1">
        <p:scale>
          <a:sx n="46" d="100"/>
          <a:sy n="46" d="100"/>
        </p:scale>
        <p:origin x="-96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9000"/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35FC-7053-456C-A6E1-F963FA5381EE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94D3A-8E0A-4426-AC7E-0205C04BC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30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29.xml"/><Relationship Id="rId4" Type="http://schemas.openxmlformats.org/officeDocument/2006/relationships/image" Target="../media/image1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5;&#1076;&#1077;&#1085;.&#1075;&#1080;&#1075;&#1088;&#1086;&#1084;&#1077;&#1090;&#1088;.avi" TargetMode="Externa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042" y="1022137"/>
            <a:ext cx="7175351" cy="3630999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rgbClr val="002060"/>
                </a:solidFill>
              </a:rPr>
              <a:t>Урок </a:t>
            </a:r>
            <a:r>
              <a:rPr lang="ru-RU" sz="8000" b="1" dirty="0" smtClean="0">
                <a:solidFill>
                  <a:srgbClr val="002060"/>
                </a:solidFill>
              </a:rPr>
              <a:t> физики</a:t>
            </a:r>
            <a:br>
              <a:rPr lang="ru-RU" sz="8000" b="1" dirty="0" smtClean="0">
                <a:solidFill>
                  <a:srgbClr val="002060"/>
                </a:solidFill>
              </a:rPr>
            </a:br>
            <a:r>
              <a:rPr lang="ru-RU" sz="8000" b="1" dirty="0" smtClean="0">
                <a:solidFill>
                  <a:srgbClr val="002060"/>
                </a:solidFill>
              </a:rPr>
              <a:t> </a:t>
            </a:r>
            <a:r>
              <a:rPr lang="ru-RU" sz="8000" b="1" dirty="0">
                <a:solidFill>
                  <a:srgbClr val="002060"/>
                </a:solidFill>
              </a:rPr>
              <a:t>в </a:t>
            </a:r>
            <a:r>
              <a:rPr lang="ru-RU" sz="8000" b="1" dirty="0" smtClean="0">
                <a:solidFill>
                  <a:srgbClr val="002060"/>
                </a:solidFill>
              </a:rPr>
              <a:t>8г </a:t>
            </a:r>
            <a:r>
              <a:rPr lang="ru-RU" sz="8000" b="1" dirty="0">
                <a:solidFill>
                  <a:srgbClr val="002060"/>
                </a:solidFill>
              </a:rPr>
              <a:t>классе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Маршрутный лист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Маршрутный лист</a:t>
            </a:r>
          </a:p>
          <a:p>
            <a:r>
              <a:rPr lang="ru-RU" dirty="0"/>
              <a:t>ученика 8г класса МБОУ СОШ №1 с. Ермолаево</a:t>
            </a:r>
          </a:p>
          <a:p>
            <a:r>
              <a:rPr lang="ru-RU" dirty="0"/>
              <a:t>_____________________________________________</a:t>
            </a:r>
          </a:p>
          <a:p>
            <a:r>
              <a:rPr lang="ru-RU" dirty="0"/>
              <a:t>по уроку: «Влажность воздуха»</a:t>
            </a:r>
          </a:p>
          <a:p>
            <a:r>
              <a:rPr lang="ru-RU" dirty="0"/>
              <a:t>№	Этапы	Баллы</a:t>
            </a:r>
          </a:p>
          <a:p>
            <a:r>
              <a:rPr lang="ru-RU" dirty="0"/>
              <a:t>1.	Разминка. Проверочный </a:t>
            </a:r>
            <a:r>
              <a:rPr lang="ru-RU" dirty="0" smtClean="0"/>
              <a:t>тест</a:t>
            </a:r>
          </a:p>
          <a:p>
            <a:r>
              <a:rPr lang="ru-RU" dirty="0" smtClean="0"/>
              <a:t>2.        Работа с таблицей</a:t>
            </a:r>
            <a:r>
              <a:rPr lang="ru-RU" dirty="0"/>
              <a:t>	</a:t>
            </a:r>
          </a:p>
          <a:p>
            <a:r>
              <a:rPr lang="ru-RU" dirty="0" smtClean="0"/>
              <a:t>3.</a:t>
            </a:r>
            <a:r>
              <a:rPr lang="ru-RU" dirty="0"/>
              <a:t>	Фронтальный эксперимент	</a:t>
            </a:r>
          </a:p>
          <a:p>
            <a:r>
              <a:rPr lang="ru-RU" dirty="0" smtClean="0"/>
              <a:t>4.</a:t>
            </a:r>
            <a:r>
              <a:rPr lang="ru-RU" dirty="0"/>
              <a:t>	Практическая задача 	</a:t>
            </a:r>
          </a:p>
          <a:p>
            <a:r>
              <a:rPr lang="ru-RU" dirty="0" smtClean="0"/>
              <a:t>5.</a:t>
            </a:r>
            <a:r>
              <a:rPr lang="ru-RU" dirty="0"/>
              <a:t>	Задача на соответствие	</a:t>
            </a:r>
          </a:p>
          <a:p>
            <a:r>
              <a:rPr lang="ru-RU" dirty="0"/>
              <a:t>	</a:t>
            </a:r>
          </a:p>
          <a:p>
            <a:r>
              <a:rPr lang="ru-RU" dirty="0"/>
              <a:t>	Итого:	</a:t>
            </a:r>
          </a:p>
          <a:p>
            <a:r>
              <a:rPr lang="ru-RU" dirty="0"/>
              <a:t>       Максимальное количество  баллов:  </a:t>
            </a:r>
            <a:r>
              <a:rPr lang="ru-RU" dirty="0" smtClean="0"/>
              <a:t>23</a:t>
            </a:r>
            <a:endParaRPr lang="ru-RU" dirty="0"/>
          </a:p>
          <a:p>
            <a:r>
              <a:rPr lang="ru-RU" dirty="0"/>
              <a:t>      </a:t>
            </a:r>
            <a:r>
              <a:rPr lang="ru-RU" dirty="0" smtClean="0"/>
              <a:t>23-19  баллов </a:t>
            </a:r>
            <a:r>
              <a:rPr lang="ru-RU" dirty="0"/>
              <a:t>- оценка «5»</a:t>
            </a:r>
          </a:p>
          <a:p>
            <a:r>
              <a:rPr lang="ru-RU" dirty="0"/>
              <a:t>      </a:t>
            </a:r>
            <a:r>
              <a:rPr lang="ru-RU" dirty="0" smtClean="0"/>
              <a:t>18- 14 баллов </a:t>
            </a:r>
            <a:r>
              <a:rPr lang="ru-RU" dirty="0"/>
              <a:t>- оценка «4»</a:t>
            </a:r>
          </a:p>
          <a:p>
            <a:r>
              <a:rPr lang="ru-RU" dirty="0"/>
              <a:t>      </a:t>
            </a:r>
            <a:r>
              <a:rPr lang="ru-RU" dirty="0" smtClean="0"/>
              <a:t>13-10  </a:t>
            </a:r>
            <a:r>
              <a:rPr lang="ru-RU" dirty="0"/>
              <a:t>баллов - оценка «3» (ставится по </a:t>
            </a:r>
            <a:r>
              <a:rPr lang="ru-RU" dirty="0" smtClean="0"/>
              <a:t>желанию)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78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415872"/>
              </p:ext>
            </p:extLst>
          </p:nvPr>
        </p:nvGraphicFramePr>
        <p:xfrm>
          <a:off x="1115614" y="2492896"/>
          <a:ext cx="7056784" cy="2304256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1175830"/>
                <a:gridCol w="1175830"/>
                <a:gridCol w="1175830"/>
                <a:gridCol w="1175830"/>
                <a:gridCol w="1176732"/>
                <a:gridCol w="1176732"/>
              </a:tblGrid>
              <a:tr h="1152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6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</a:tr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+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+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+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-</a:t>
                      </a:r>
                      <a:endParaRPr lang="ru-RU" sz="3200" b="1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61472"/>
            <a:ext cx="922954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каждый правильный ответ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>
            <a:normAutofit/>
          </a:bodyPr>
          <a:lstStyle/>
          <a:p>
            <a:pPr marL="1828800" lvl="4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«Тучки небесные,</a:t>
            </a:r>
          </a:p>
          <a:p>
            <a:pPr marL="1828800" lvl="4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вечные странники…»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43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Облака</a:t>
            </a:r>
            <a:endParaRPr lang="ru-RU" dirty="0"/>
          </a:p>
        </p:txBody>
      </p:sp>
      <p:pic>
        <p:nvPicPr>
          <p:cNvPr id="4" name="Объект 3" descr="облак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772816"/>
            <a:ext cx="7344815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693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«Под голубыми небесами великолепными коврами блестя на солнце…»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1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</a:t>
            </a:r>
            <a:endParaRPr lang="ru-RU" dirty="0"/>
          </a:p>
        </p:txBody>
      </p:sp>
      <p:pic>
        <p:nvPicPr>
          <p:cNvPr id="2050" name="Picture 2" descr="C:\Users\Аделя\Desktop\Урок 19 ноября Влажность воздуха\Презентация к уроку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76875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76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0" lvl="3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«Приди на рассвете на склон косогора, над зябкой рекою дымится прохлада»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Туман</a:t>
            </a:r>
            <a:endParaRPr lang="ru-RU" dirty="0"/>
          </a:p>
        </p:txBody>
      </p:sp>
      <p:pic>
        <p:nvPicPr>
          <p:cNvPr id="3074" name="Picture 2" descr="C:\Users\Аделя\Desktop\Урок 19 ноября Влажность воздуха\Презентация к уроку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1916832"/>
            <a:ext cx="676875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35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«Когда в солнечное утро пойдёшь в лес, то на полях, в траве, видны алмазы, подойдёшь ближе разглядишь, и увидишь, что это…»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8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Роса</a:t>
            </a:r>
            <a:endParaRPr lang="ru-RU" dirty="0"/>
          </a:p>
        </p:txBody>
      </p:sp>
      <p:pic>
        <p:nvPicPr>
          <p:cNvPr id="4098" name="Picture 2" descr="C:\Users\Аделя\Desktop\Урок 19 ноября Влажность воздуха\Презентация к уроку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65666"/>
            <a:ext cx="4007435" cy="317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еля\Desktop\Урок 19 ноября Влажность воздуха\Презентация к уроку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003" y="2708920"/>
            <a:ext cx="415069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65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85614"/>
            <a:ext cx="7737793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Начинаем наш урок!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41194" y="1310185"/>
            <a:ext cx="8407270" cy="53635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      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Прозвенел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звонок весёлый.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Вы начать урок готовы?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Будем слушать, рассуждать,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И друг другу помогать.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На уроке будь старательным!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Будь спокойным и внимательным!</a:t>
            </a:r>
          </a:p>
          <a:p>
            <a:pPr marL="0" indent="0">
              <a:buNone/>
            </a:pP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9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«Он бывает: слепой, обложной, 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моросящий, ливневый…»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6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Дождь</a:t>
            </a:r>
            <a:endParaRPr lang="ru-RU" dirty="0"/>
          </a:p>
        </p:txBody>
      </p:sp>
      <p:pic>
        <p:nvPicPr>
          <p:cNvPr id="5122" name="Picture 2" descr="C:\Users\Аделя\Desktop\Урок 19 ноября Влажность воздуха\Презентация к уроку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48072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59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«Белая берёза под моим окном, принакрылась снегом, точно серебром…»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1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Иней</a:t>
            </a:r>
            <a:endParaRPr lang="ru-RU" dirty="0"/>
          </a:p>
        </p:txBody>
      </p:sp>
      <p:pic>
        <p:nvPicPr>
          <p:cNvPr id="5" name="Объект 4" descr="ине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556792"/>
            <a:ext cx="6840760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892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объединяет эти явления?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кластер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81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836712"/>
            <a:ext cx="8786874" cy="475252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«Влажность воздуха. </a:t>
            </a:r>
            <a:b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Способы определения </a:t>
            </a:r>
            <a:b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влажности воздуха».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Почему очки запотевают, когда заходишь из холодного помещения в тёплое?</a:t>
            </a:r>
            <a:endParaRPr lang="ru-RU" dirty="0"/>
          </a:p>
        </p:txBody>
      </p:sp>
      <p:pic>
        <p:nvPicPr>
          <p:cNvPr id="2050" name="Picture 2" descr="http://o-linza.ru/wp-content/uploads/2014/10/Zapotevshie-o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04867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6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3932"/>
            <a:ext cx="8196663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61896"/>
            <a:ext cx="310976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1746" y="3933056"/>
            <a:ext cx="4212623" cy="23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61896"/>
            <a:ext cx="30243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85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Courier New" pitchFamily="49" charset="0"/>
                <a:ea typeface="+mn-ea"/>
                <a:cs typeface="Courier New" pitchFamily="49" charset="0"/>
              </a:rPr>
              <a:t>Приборы для определения относительной влажности воздуха</a:t>
            </a:r>
          </a:p>
        </p:txBody>
      </p:sp>
      <p:pic>
        <p:nvPicPr>
          <p:cNvPr id="5" name="Рисунок 4" descr="{172F8120-3773-4560-853F-CE7BCA4D5FE1}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428992" y="2928934"/>
            <a:ext cx="172383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{1F88EE03-99FA-4FD1-B468-15EC6B29D306}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929322" y="3643314"/>
            <a:ext cx="2847980" cy="280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{98F21668-5C5B-4929-8C01-78644BE5A62E}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43" t="5000" r="17857" b="8000"/>
          <a:stretch>
            <a:fillRect/>
          </a:stretch>
        </p:blipFill>
        <p:spPr>
          <a:xfrm>
            <a:off x="285720" y="2428868"/>
            <a:ext cx="2051995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>
            <a:hlinkClick r:id="rId5" action="ppaction://hlinksldjump"/>
          </p:cNvPr>
          <p:cNvSpPr/>
          <p:nvPr/>
        </p:nvSpPr>
        <p:spPr>
          <a:xfrm>
            <a:off x="142844" y="1571612"/>
            <a:ext cx="2500330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Волосной гигрометр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3000364" y="2071678"/>
            <a:ext cx="2571768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Психрометр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5929322" y="2714620"/>
            <a:ext cx="2857520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Конденсационный гигрометр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Courier New" pitchFamily="49" charset="0"/>
                <a:ea typeface="+mn-ea"/>
                <a:cs typeface="Courier New" pitchFamily="49" charset="0"/>
              </a:rPr>
              <a:t>Волосной гигрометр</a:t>
            </a:r>
          </a:p>
        </p:txBody>
      </p:sp>
      <p:pic>
        <p:nvPicPr>
          <p:cNvPr id="4" name="Содержимое 3" descr="{98F21668-5C5B-4929-8C01-78644BE5A62E}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0" t="4375" r="17187" b="8125"/>
          <a:stretch>
            <a:fillRect/>
          </a:stretch>
        </p:blipFill>
        <p:spPr>
          <a:xfrm>
            <a:off x="2143108" y="1142984"/>
            <a:ext cx="4214842" cy="344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31.thumb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tretch>
            <a:fillRect/>
          </a:stretch>
        </p:blipFill>
        <p:spPr>
          <a:xfrm>
            <a:off x="6429388" y="3286124"/>
            <a:ext cx="2549966" cy="2678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0050002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tretch>
            <a:fillRect/>
          </a:stretch>
        </p:blipFill>
        <p:spPr>
          <a:xfrm>
            <a:off x="142844" y="1000108"/>
            <a:ext cx="1643074" cy="2668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42844" y="4714884"/>
            <a:ext cx="5929354" cy="178595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Принцип действия волосного гигрометра основан на свойстве обезжиренного волоса ( человека или животного)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изменять свою длину в зависимости от влажности воздуха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 котором он находится.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8072462" y="6286520"/>
            <a:ext cx="857256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604448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Читаем!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ds23ishim.ru/sites/default/files/pages/foto/malchik_i_devochka_s_knigoy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91497"/>
            <a:ext cx="6427877" cy="468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11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8072462" y="6357958"/>
            <a:ext cx="857256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hlinkClick r:id="rId3" action="ppaction://hlinkfile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85728"/>
            <a:ext cx="821537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Courier New" pitchFamily="49" charset="0"/>
                <a:ea typeface="+mn-ea"/>
                <a:cs typeface="Courier New" pitchFamily="49" charset="0"/>
              </a:rPr>
              <a:t>Психрометр</a:t>
            </a:r>
          </a:p>
        </p:txBody>
      </p:sp>
      <p:pic>
        <p:nvPicPr>
          <p:cNvPr id="6" name="Рисунок 5" descr="http://class-fizika.narod.ru/8_class/8_urok/8_agreg/3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571480"/>
            <a:ext cx="1071570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{172F8120-3773-4560-853F-CE7BCA4D5FE1}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928934"/>
            <a:ext cx="2214578" cy="3395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357290" y="642918"/>
            <a:ext cx="7500958" cy="20002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 психрометре есть два термометра.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Один - обычный, его называют сухим.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Он измеряет температуру окружающего воздуха. Колба другого термометра обмотана тканевым фитилем и опущена в емкость с водой. Второй термометр показывает не температуру воздуха, 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температуру влажного фитиля, отсюда и название увлажненный термометр.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714614" y="2786064"/>
          <a:ext cx="6215103" cy="3904787"/>
        </p:xfrm>
        <a:graphic>
          <a:graphicData uri="http://schemas.openxmlformats.org/drawingml/2006/table">
            <a:tbl>
              <a:tblPr/>
              <a:tblGrid>
                <a:gridCol w="986889"/>
                <a:gridCol w="492560"/>
                <a:gridCol w="492560"/>
                <a:gridCol w="492560"/>
                <a:gridCol w="492560"/>
                <a:gridCol w="492560"/>
                <a:gridCol w="492560"/>
                <a:gridCol w="492560"/>
                <a:gridCol w="492560"/>
                <a:gridCol w="402896"/>
                <a:gridCol w="442419"/>
                <a:gridCol w="442419"/>
              </a:tblGrid>
              <a:tr h="26906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Показания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сухого </a:t>
                      </a: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термо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метра, °С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Разность показаний  сухого и влажного термометра, °С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2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461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937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54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937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1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Относительная влажность, %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11">
                <a:tc>
                  <a:txBody>
                    <a:bodyPr/>
                    <a:lstStyle/>
                    <a:p>
                      <a:pPr marR="1587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87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240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  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8439">
                <a:tc>
                  <a:txBody>
                    <a:bodyPr/>
                    <a:lstStyle/>
                    <a:p>
                      <a:pPr marR="1555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55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524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37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87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87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524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—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87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4922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240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30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240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55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612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240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83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6694">
                <a:tc>
                  <a:txBody>
                    <a:bodyPr/>
                    <a:lstStyle/>
                    <a:p>
                      <a:pPr marR="15557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730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5240"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466" marR="20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71" y="404664"/>
            <a:ext cx="8715436" cy="15841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Фронтальный эксперимент: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«Определение влажности воздуха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кабинете физики»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492896"/>
            <a:ext cx="5688633" cy="378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78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868346"/>
          </a:xfrm>
        </p:spPr>
        <p:txBody>
          <a:bodyPr>
            <a:noAutofit/>
          </a:bodyPr>
          <a:lstStyle/>
          <a:p>
            <a:endParaRPr lang="ru-RU" sz="3600" b="1" dirty="0" smtClean="0">
              <a:solidFill>
                <a:srgbClr val="0070C0"/>
              </a:solidFill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714488"/>
          <a:ext cx="8072496" cy="28798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15716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Показание сухого термометра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6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сух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 °С </a:t>
                      </a:r>
                      <a:endParaRPr lang="ru-RU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Показание влажного термометра 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8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вл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 °С 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Разность показаний термометров 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ru-RU" sz="1800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 °C 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Относительная влажность воздуха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b="0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φ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, % 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9570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2285984" y="1857364"/>
            <a:ext cx="3857652" cy="31432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286256"/>
            <a:ext cx="4000528" cy="3682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Зона комфорта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785786" cy="57150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60%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-1714544" y="3500438"/>
            <a:ext cx="5286412" cy="15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85786" y="6000768"/>
            <a:ext cx="7500990" cy="15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одержимое 2"/>
          <p:cNvSpPr txBox="1">
            <a:spLocks/>
          </p:cNvSpPr>
          <p:nvPr/>
        </p:nvSpPr>
        <p:spPr>
          <a:xfrm>
            <a:off x="0" y="4643446"/>
            <a:ext cx="785786" cy="571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40%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928794" y="6143644"/>
            <a:ext cx="857256" cy="571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°С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786446" y="6072206"/>
            <a:ext cx="857256" cy="571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°С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>
            <a:off x="928662" y="1857364"/>
            <a:ext cx="5715040" cy="15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858414" y="3714752"/>
            <a:ext cx="4571238" cy="794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762" y="3714752"/>
            <a:ext cx="4571238" cy="794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928662" y="5000636"/>
            <a:ext cx="5715040" cy="15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Улыбающееся лицо 32"/>
          <p:cNvSpPr/>
          <p:nvPr/>
        </p:nvSpPr>
        <p:spPr>
          <a:xfrm>
            <a:off x="3214678" y="2071678"/>
            <a:ext cx="2071702" cy="1928826"/>
          </a:xfrm>
          <a:prstGeom prst="smileyFace">
            <a:avLst>
              <a:gd name="adj" fmla="val 4653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1571604" y="142852"/>
            <a:ext cx="7215238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urier New" pitchFamily="49" charset="0"/>
                <a:ea typeface="+mj-ea"/>
                <a:cs typeface="Courier New" pitchFamily="49" charset="0"/>
              </a:rPr>
              <a:t>Зона комфорта для человека.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ea typeface="+mj-ea"/>
              <a:cs typeface="Courier New" pitchFamily="49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6929454" y="6215082"/>
            <a:ext cx="2071670" cy="368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urier New" pitchFamily="49" charset="0"/>
                <a:ea typeface="+mj-ea"/>
                <a:cs typeface="Courier New" pitchFamily="49" charset="0"/>
              </a:rPr>
              <a:t>температура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ea typeface="+mj-ea"/>
              <a:cs typeface="Courier New" pitchFamily="49" charset="0"/>
            </a:endParaRPr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0" y="500042"/>
            <a:ext cx="2071670" cy="368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urier New" pitchFamily="49" charset="0"/>
                <a:ea typeface="+mj-ea"/>
                <a:cs typeface="Courier New" pitchFamily="49" charset="0"/>
              </a:rPr>
              <a:t>влажность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ea typeface="+mj-ea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Задания из ЕГЭ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9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ри­сун­ке пред­став­ле­ны два тер­мо­мет­ра, ис­поль­зу­е­мые для опре­де­ле­ния от­но­си­тель­ной влаж­но­сти воз­ду­ха с по­мо­щью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пси­хро­мет­ри­че­ской таб­ли­цы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в ко­то­рой влаж­ность ука­за­на в про­цен­тах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Какой была от­но­си­тель­ная влаж­ность воз­ду­ха в тот мо­мент, когда про­во­ди­лась съем­ка?</a:t>
            </a:r>
          </a:p>
        </p:txBody>
      </p:sp>
      <p:pic>
        <p:nvPicPr>
          <p:cNvPr id="18" name="Объект 17" descr="http://phys.reshuege.ru/get_file?id=268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27784" y="2276872"/>
            <a:ext cx="33147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39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 вариант: 61% ответ 2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 вариант: 59% ответ 1</a:t>
            </a:r>
          </a:p>
          <a:p>
            <a:pPr marL="0" indent="0"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68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Тест – соответствие № 1 Б</a:t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соответствие между физическими величинами и приборами, которыми они измеряются.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ФИЗИЧЕСКАЯ ВЕЛИЧИНА                       ПРИБОР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А) Относительная влажность воздуха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Гигрометр конденсационный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Динамометр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Б) Абсолютная влажность воздуха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Манометр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Термометр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						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Психрометр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А       Б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90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 вариант: 1А - 31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1Б - 51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2 вариант: 2А - 34</a:t>
            </a:r>
          </a:p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 2Б - 52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8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Интересные явления, связанные с водяным паром в воздухе.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Рисунок 3" descr="облака2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5286380" y="1357298"/>
            <a:ext cx="367864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обла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4214818"/>
            <a:ext cx="3597151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14282" y="1285860"/>
            <a:ext cx="4857784" cy="507209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Облака</a:t>
            </a:r>
            <a:r>
              <a:rPr lang="ru-RU" sz="2800" b="1" dirty="0" smtClean="0"/>
              <a:t> </a:t>
            </a:r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</a:rPr>
              <a:t>— </a:t>
            </a:r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взвешенные в атмосфере продукты конденсации водяного пара, видимые на небе с поверхности земли.</a:t>
            </a:r>
          </a:p>
          <a:p>
            <a:pPr>
              <a:buNone/>
            </a:pPr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Облака состоят из мельчайших капель воды и/или кристаллов льда (называемых </a:t>
            </a:r>
            <a:r>
              <a:rPr lang="ru-RU" sz="1700" b="1" i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облачными элементами</a:t>
            </a:r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).Капельные облачные элементы наблюдаются при температуре воздуха в облаке выше −10 °C; от −10 до −15 °C облака имеют смешанный состав (капли и кристаллы), а при температуре в облаке ниже −15 °C — кристаллические.</a:t>
            </a:r>
          </a:p>
          <a:p>
            <a:pPr algn="just">
              <a:buNone/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pPr algn="ctr"/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Найди ошибку</a:t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99"/>
                </a:solidFill>
              </a:rPr>
              <a:t>Процесс перехода вещества в газообразное состояние, происходящий с поверхности жидкости называется плавление.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2483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Интересные явления, связанные с водяным паром в воздухе.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57818" y="1142984"/>
            <a:ext cx="3571900" cy="2340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57818" y="3786189"/>
            <a:ext cx="3571900" cy="2887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85720" y="1142984"/>
            <a:ext cx="4786346" cy="54292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Туман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— атмосферное явление, скопление в воздухе мельчайших продуктов конденсации водяного пара (при температуре воздуха выше −10° это мельчайшие капельки воды, при −10…-15° — смесь капелек воды и кристалликов льда, при температуре ниже −15° — кристаллики льда, сверкающие в солнечных лучах или в свете луны и фонарей).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Относительная влажность воздуха при туманах обычно близка к 100 % (по крайней мере, превышает 85-90 %).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Интересные явления, связанные с водяным паром в воздухе.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14282" y="1285860"/>
            <a:ext cx="4929222" cy="535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26134" y="1214422"/>
            <a:ext cx="3401896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роса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3786190"/>
            <a:ext cx="3568083" cy="2678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142844" y="1357298"/>
            <a:ext cx="4857784" cy="507209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200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Роса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—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вид атмосферных осадков, образующихся на поверхности земли, растениях, предметах, крышах зданий, автомобилях и других предметах.</a:t>
            </a:r>
          </a:p>
          <a:p>
            <a:pPr marL="342900" lvl="0" indent="-342900">
              <a:lnSpc>
                <a:spcPct val="120000"/>
              </a:lnSpc>
              <a:spcBef>
                <a:spcPct val="20000"/>
              </a:spcBef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Из-за охлаждения воздуха водяной пар конденсируется на объектах вблизи земли и превращается в капли воды. Это происходит обычно ночью. В пустынных регионах роса является важным источником влаги для растительности.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Интересные явления, связанные с водяным паром в воздухе.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85720" y="1285860"/>
            <a:ext cx="4857784" cy="535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Рисунок 5" descr="иней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57818" y="1214422"/>
            <a:ext cx="3524274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57818" y="4143380"/>
            <a:ext cx="3540617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85720" y="1285860"/>
            <a:ext cx="4572032" cy="507209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Иней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— один из видов    нарастающих твёрдых атмосферных осадков. Представляет собой тонкий слой кристаллического льда различной мощности. Кристаллы инея при слабых морозах имеют форму шестиугольных призм, при умеренных - пластинок, а при сильных - тупоконечных игл.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Иней образуется путём десублимации водяного пара из воздуха на различных поверхностях.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Интересные явления, связанные с водяным паром в воздухе.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42844" y="1285860"/>
            <a:ext cx="5000660" cy="535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ru-RU" sz="3200" b="1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Рисунок 9" descr="еффект прандтля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57950" y="1000108"/>
            <a:ext cx="200026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еффект прандтл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3357562"/>
            <a:ext cx="3429024" cy="3333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85720" y="1357298"/>
            <a:ext cx="4429156" cy="485778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Эффект Прандтля —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Глоерта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явление, заключающееся в возникновении облака позади объекта, летящего на околозвуковой скорости в условиях повышенной влажности воздуха. Чаще всего наблюдается у самолётов. При очень высокой влажности этот эффект возникает также при полётах на меньших скоростях.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40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Интересные явления, связанные с водяным паром в воздухе.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42844" y="1285860"/>
            <a:ext cx="5000660" cy="535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ru-RU" sz="3200" b="1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Рисунок 5" descr="паргелий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72132" y="1142984"/>
            <a:ext cx="2947999" cy="2447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аргели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3786190"/>
            <a:ext cx="4143372" cy="276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42844" y="1357298"/>
            <a:ext cx="4214842" cy="507209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Паргелий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(от др.-греч.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παρα-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ἥλιος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«солнце» — ложное солнце) — один из видов гало, выглядит как светлое радужное пятно на уровне солнца. Возникает вследствие преломления солнечного света в анизотропно ориентированных кристалликах льда, парящих в атмосфере.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17419" y="2272145"/>
            <a:ext cx="6551880" cy="12379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br>
              <a:rPr lang="ru-RU" sz="31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§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1)упр.9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1,2,3),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   вопросы.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2)задание№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стр.43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3)задачи №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1150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-1152 по </a:t>
            </a:r>
            <a:r>
              <a:rPr lang="ru-RU" sz="3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Лукашику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Практическое задание для желающих: определить влажность воздуха дома и подумать, может ли она быть различной в разных комнатах.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458574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Занимательные </a:t>
            </a:r>
            <a:r>
              <a:rPr lang="ru-RU" dirty="0"/>
              <a:t>опыты можно найти в </a:t>
            </a:r>
            <a:r>
              <a:rPr lang="ru-RU" dirty="0" smtClean="0"/>
              <a:t>книге </a:t>
            </a:r>
          </a:p>
          <a:p>
            <a:r>
              <a:rPr lang="ru-RU" dirty="0" smtClean="0"/>
              <a:t>«</a:t>
            </a:r>
            <a:r>
              <a:rPr lang="ru-RU" dirty="0"/>
              <a:t>Занимательная физика» Перельмана и других ,а также на сайтах  http://vpl54.narod.ru/FOKUS.html,  http://www.lmagic.info</a:t>
            </a:r>
          </a:p>
        </p:txBody>
      </p:sp>
    </p:spTree>
    <p:extLst>
      <p:ext uri="{BB962C8B-B14F-4D97-AF65-F5344CB8AC3E}">
        <p14:creationId xmlns:p14="http://schemas.microsoft.com/office/powerpoint/2010/main" val="28741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181" y="1265552"/>
            <a:ext cx="7913419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Понравился ли тебе урок? </a:t>
            </a:r>
            <a:endParaRPr lang="ru-RU" dirty="0"/>
          </a:p>
        </p:txBody>
      </p:sp>
      <p:pic>
        <p:nvPicPr>
          <p:cNvPr id="4" name="Рисунок 3" descr="C:\Users\Аделя\Desktop\улыбка.jpg"/>
          <p:cNvPicPr/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708921"/>
            <a:ext cx="1728192" cy="1728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деля\Desktop\улыбка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708921"/>
            <a:ext cx="1638829" cy="1684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Аделя\Desktop\улыбка.jpg"/>
          <p:cNvPicPr/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1728192" cy="17281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71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590686"/>
              </p:ext>
            </p:extLst>
          </p:nvPr>
        </p:nvGraphicFramePr>
        <p:xfrm>
          <a:off x="457200" y="1052736"/>
          <a:ext cx="8229600" cy="475055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7505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строка – одно существительное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строка – два прилагательных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строка – три глагола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строка – крылатая фраза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строка – одно существительное, которое выражает суть.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670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влажности воздуха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853220"/>
              </p:ext>
            </p:extLst>
          </p:nvPr>
        </p:nvGraphicFramePr>
        <p:xfrm>
          <a:off x="457200" y="2060848"/>
          <a:ext cx="8229600" cy="4567123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56712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Влажность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Абсолютная, относительная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Измеряется, учитывается, регулируется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4.Влияет на самочувствие и жизнедеятельность людей.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</a:t>
                      </a:r>
                      <a:r>
                        <a:rPr lang="ru-RU" sz="2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Вода.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229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altLang="ru-RU" dirty="0" smtClean="0"/>
          </a:p>
        </p:txBody>
      </p:sp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2382">
            <a:off x="-260963" y="2252791"/>
            <a:ext cx="9429751" cy="41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9938" y="980728"/>
            <a:ext cx="55482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Вот и кончился урок.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Снова прозвенел звонок,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Отдыхать мы можем смело,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потом опять за дело.</a:t>
            </a:r>
          </a:p>
        </p:txBody>
      </p:sp>
    </p:spTree>
    <p:extLst>
      <p:ext uri="{BB962C8B-B14F-4D97-AF65-F5344CB8AC3E}">
        <p14:creationId xmlns:p14="http://schemas.microsoft.com/office/powerpoint/2010/main" val="91772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sz="4400" dirty="0" smtClean="0">
                <a:solidFill>
                  <a:srgbClr val="000099"/>
                </a:solidFill>
              </a:rPr>
              <a:t>Испарение происходит при конкретной температуре.</a:t>
            </a:r>
            <a:r>
              <a:rPr lang="ru-RU" sz="4400" dirty="0" smtClean="0"/>
              <a:t> 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764704"/>
            <a:ext cx="8229600" cy="172819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0" cap="none" spc="-360" normalizeH="0" baseline="0" noProof="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Impact"/>
                <a:ea typeface="+mj-ea"/>
                <a:cs typeface="+mj-cs"/>
              </a:rPr>
              <a:t>Найди ошибку</a:t>
            </a:r>
            <a:br>
              <a:rPr kumimoji="0" lang="ru-RU" sz="6000" b="0" i="0" u="none" strike="noStrike" kern="10" cap="none" spc="-360" normalizeH="0" baseline="0" noProof="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Impact"/>
                <a:ea typeface="+mj-ea"/>
                <a:cs typeface="+mj-cs"/>
              </a:rPr>
            </a:b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6410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Найди ошибку</a:t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kern="10" spc="-360" dirty="0" smtClean="0">
              <a:ln w="12700">
                <a:solidFill>
                  <a:srgbClr val="660066"/>
                </a:solidFill>
                <a:round/>
                <a:headEnd/>
                <a:tailEnd/>
              </a:ln>
              <a:solidFill>
                <a:srgbClr val="00FFCC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r>
              <a:rPr lang="ru-RU" sz="4400" dirty="0" smtClean="0">
                <a:solidFill>
                  <a:srgbClr val="000099"/>
                </a:solidFill>
              </a:rPr>
              <a:t>При испарении поверхность жидкости «покидают» молекулы с наибольшей                         кинетической энергией.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711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Найди ошибку</a:t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kern="10" spc="-360" dirty="0" smtClean="0">
              <a:ln w="12700">
                <a:solidFill>
                  <a:srgbClr val="660066"/>
                </a:solidFill>
                <a:round/>
                <a:headEnd/>
                <a:tailEnd/>
              </a:ln>
              <a:solidFill>
                <a:srgbClr val="00FFCC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r>
              <a:rPr lang="ru-RU" sz="4400" dirty="0" smtClean="0">
                <a:solidFill>
                  <a:srgbClr val="000099"/>
                </a:solidFill>
              </a:rPr>
              <a:t>Испарение происходит тем быстрее, чем выше температура.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5876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000" kern="10" spc="-36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0099"/>
                </a:solidFill>
              </a:rPr>
              <a:t>Скорость испарения жидкости зависит от площади её поверхности.</a:t>
            </a:r>
            <a:r>
              <a:rPr lang="ru-RU" sz="4400" dirty="0" smtClean="0"/>
              <a:t> 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8564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0" cap="none" spc="-360" normalizeH="0" baseline="0" noProof="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Impact"/>
                <a:ea typeface="+mj-ea"/>
                <a:cs typeface="+mj-cs"/>
              </a:rPr>
              <a:t>Найди ошибку</a:t>
            </a:r>
            <a:br>
              <a:rPr kumimoji="0" lang="ru-RU" sz="6000" b="0" i="0" u="none" strike="noStrike" kern="10" cap="none" spc="-360" normalizeH="0" baseline="0" noProof="0" dirty="0" smtClean="0">
                <a:ln w="12700">
                  <a:solidFill>
                    <a:srgbClr val="660066"/>
                  </a:solidFill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Impact"/>
                <a:ea typeface="+mj-ea"/>
                <a:cs typeface="+mj-cs"/>
              </a:rPr>
            </a:b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44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kern="10" spc="-360" dirty="0" smtClean="0">
                <a:ln w="12700" cmpd="sng">
                  <a:solidFill>
                    <a:srgbClr val="660066"/>
                  </a:solidFill>
                  <a:prstDash val="solid"/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Найди ошибку</a:t>
            </a:r>
            <a:br>
              <a:rPr lang="ru-RU" sz="6000" kern="10" spc="-360" dirty="0" smtClean="0">
                <a:ln w="12700" cmpd="sng">
                  <a:solidFill>
                    <a:srgbClr val="660066"/>
                  </a:solidFill>
                  <a:prstDash val="solid"/>
                  <a:round/>
                  <a:headEnd/>
                  <a:tailEnd/>
                </a:ln>
                <a:solidFill>
                  <a:srgbClr val="00FFCC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0099"/>
                </a:solidFill>
              </a:rPr>
              <a:t>При испарении температура жидкости повышается.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051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1002</Words>
  <Application>Microsoft Office PowerPoint</Application>
  <PresentationFormat>Экран (4:3)</PresentationFormat>
  <Paragraphs>360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Урок  физики  в 8г классе</vt:lpstr>
      <vt:lpstr>Начинаем наш урок!</vt:lpstr>
      <vt:lpstr>Мы Читаем!</vt:lpstr>
      <vt:lpstr>Найди ошибку </vt:lpstr>
      <vt:lpstr>     </vt:lpstr>
      <vt:lpstr>Найди ошибку </vt:lpstr>
      <vt:lpstr>Найди ошибку </vt:lpstr>
      <vt:lpstr>     </vt:lpstr>
      <vt:lpstr>Найди ошибку </vt:lpstr>
      <vt:lpstr>Маршрутный лист</vt:lpstr>
      <vt:lpstr>Ответы</vt:lpstr>
      <vt:lpstr>Презентация PowerPoint</vt:lpstr>
      <vt:lpstr>Облака</vt:lpstr>
      <vt:lpstr>Презентация PowerPoint</vt:lpstr>
      <vt:lpstr>Снег</vt:lpstr>
      <vt:lpstr>Презентация PowerPoint</vt:lpstr>
      <vt:lpstr>Туман</vt:lpstr>
      <vt:lpstr>Презентация PowerPoint</vt:lpstr>
      <vt:lpstr>Роса</vt:lpstr>
      <vt:lpstr>Презентация PowerPoint</vt:lpstr>
      <vt:lpstr>Дождь</vt:lpstr>
      <vt:lpstr>Презентация PowerPoint</vt:lpstr>
      <vt:lpstr>Иней</vt:lpstr>
      <vt:lpstr>Что объединяет эти явления?</vt:lpstr>
      <vt:lpstr>Тема урока: «Влажность воздуха.  Способы определения  влажности воздуха».</vt:lpstr>
      <vt:lpstr>Презентация PowerPoint</vt:lpstr>
      <vt:lpstr>Физкультминутка</vt:lpstr>
      <vt:lpstr>Приборы для определения относительной влажности воздуха</vt:lpstr>
      <vt:lpstr>Волосной гигрометр</vt:lpstr>
      <vt:lpstr>Презентация PowerPoint</vt:lpstr>
      <vt:lpstr>Психрометр</vt:lpstr>
      <vt:lpstr>Фронтальный эксперимент: «Определение влажности воздуха в кабинете физики»</vt:lpstr>
      <vt:lpstr>Презентация PowerPoint</vt:lpstr>
      <vt:lpstr>Зона комфорта</vt:lpstr>
      <vt:lpstr>  Задания из ЕГЭ A 9 На ри­сун­ке пред­став­ле­ны два тер­мо­мет­ра, ис­поль­зу­е­мые для опре­де­ле­ния от­но­си­тель­ной влаж­но­сти воз­ду­ха с по­мо­щью пси­хро­мет­ри­че­ской таб­ли­цы, в ко­то­рой влаж­ность ука­за­на в про­цен­тах.  Какой была от­но­си­тель­ная влаж­ность воз­ду­ха в тот мо­мент, когда про­во­ди­лась съем­ка?</vt:lpstr>
      <vt:lpstr>Ответы</vt:lpstr>
      <vt:lpstr>Тест – соответствие № 1 Б </vt:lpstr>
      <vt:lpstr>Ответы на тест</vt:lpstr>
      <vt:lpstr>Интересные явления, связанные с водяным паром в воздухе.</vt:lpstr>
      <vt:lpstr>Интересные явления, связанные с водяным паром в воздухе.</vt:lpstr>
      <vt:lpstr>Интересные явления, связанные с водяным паром в воздухе.</vt:lpstr>
      <vt:lpstr>Интересные явления, связанные с водяным паром в воздухе.</vt:lpstr>
      <vt:lpstr>Интересные явления, связанные с водяным паром в воздухе.</vt:lpstr>
      <vt:lpstr>Интересные явления, связанные с водяным паром в воздухе.</vt:lpstr>
      <vt:lpstr>Домашнее задание. § 19; 1)упр.9 (1,2,3), ответьте на    вопросы. 2)задание№3 на стр.43 3)задачи №1150-1152 по Лукашику Практическое задание для желающих: определить влажность воздуха дома и подумать, может ли она быть различной в разных комнатах.   </vt:lpstr>
      <vt:lpstr> Понравился ли тебе урок? </vt:lpstr>
      <vt:lpstr>Синквейн</vt:lpstr>
      <vt:lpstr>Синквейн о влажности воздуха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оророрро</dc:creator>
  <cp:lastModifiedBy>User</cp:lastModifiedBy>
  <cp:revision>169</cp:revision>
  <dcterms:created xsi:type="dcterms:W3CDTF">2011-01-29T18:30:26Z</dcterms:created>
  <dcterms:modified xsi:type="dcterms:W3CDTF">2019-05-06T11:47:19Z</dcterms:modified>
</cp:coreProperties>
</file>