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EF6"/>
    <a:srgbClr val="080B9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7.xlsx"/><Relationship Id="rId1" Type="http://schemas.openxmlformats.org/officeDocument/2006/relationships/themeOverride" Target="../theme/themeOverride5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9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конструктор Lego Boost?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5</c:v>
                </c:pt>
              </c:numCache>
            </c:numRef>
          </c:val>
        </c:ser>
        <c:dLbls>
          <c:showVal val="1"/>
        </c:dLbls>
        <c:shape val="cylinder"/>
        <c:axId val="35328768"/>
        <c:axId val="34981376"/>
        <c:axId val="0"/>
      </c:bar3DChart>
      <c:catAx>
        <c:axId val="35328768"/>
        <c:scaling>
          <c:orientation val="minMax"/>
        </c:scaling>
        <c:axPos val="b"/>
        <c:tickLblPos val="nextTo"/>
        <c:crossAx val="34981376"/>
        <c:crosses val="autoZero"/>
        <c:auto val="1"/>
        <c:lblAlgn val="ctr"/>
        <c:lblOffset val="100"/>
      </c:catAx>
      <c:valAx>
        <c:axId val="34981376"/>
        <c:scaling>
          <c:orientation val="minMax"/>
        </c:scaling>
        <c:axPos val="l"/>
        <c:majorGridlines/>
        <c:numFmt formatCode="General" sourceLinked="1"/>
        <c:tickLblPos val="nextTo"/>
        <c:crossAx val="3532876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Нравится ли вам конструктор </a:t>
            </a:r>
            <a:r>
              <a:rPr lang="en-US"/>
              <a:t>Lego Boost</a:t>
            </a:r>
            <a:r>
              <a:rPr lang="ru-RU"/>
              <a:t>?</a:t>
            </a:r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6.4033241589508932E-2"/>
          <c:y val="0.25766312703606409"/>
          <c:w val="0.61683492813229768"/>
          <c:h val="0.575802688590156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Нравится ли вам конструктор Lego Boost?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5</c:v>
                </c:pt>
              </c:numCache>
            </c:numRef>
          </c:val>
        </c:ser>
        <c:dLbls/>
        <c:shape val="cylinder"/>
        <c:axId val="74562176"/>
        <c:axId val="74563968"/>
        <c:axId val="0"/>
      </c:bar3DChart>
      <c:catAx>
        <c:axId val="74562176"/>
        <c:scaling>
          <c:orientation val="minMax"/>
        </c:scaling>
        <c:axPos val="b"/>
        <c:tickLblPos val="nextTo"/>
        <c:crossAx val="74563968"/>
        <c:crosses val="autoZero"/>
        <c:auto val="1"/>
        <c:lblAlgn val="ctr"/>
        <c:lblOffset val="100"/>
      </c:catAx>
      <c:valAx>
        <c:axId val="74563968"/>
        <c:scaling>
          <c:orientation val="minMax"/>
        </c:scaling>
        <c:axPos val="l"/>
        <c:majorGridlines/>
        <c:numFmt formatCode="General" sourceLinked="1"/>
        <c:tickLblPos val="nextTo"/>
        <c:crossAx val="74562176"/>
        <c:crosses val="autoZero"/>
        <c:crossBetween val="between"/>
      </c:valAx>
    </c:plotArea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 свободное от учебы время чем бы Вы предпочли заняться:</a:t>
            </a:r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4.8550868729399892E-2"/>
          <c:y val="0.19718235292958858"/>
          <c:w val="0.59678620866262988"/>
          <c:h val="0.4489804109678093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 свободное от учебы время чем бы Вы выбрали заняться: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elete val="1"/>
          </c:dLbls>
          <c:cat>
            <c:strRef>
              <c:f>Лист1!$A$2:$A$6</c:f>
              <c:strCache>
                <c:ptCount val="5"/>
                <c:pt idx="0">
                  <c:v>Гулять.</c:v>
                </c:pt>
                <c:pt idx="1">
                  <c:v>Играть в компьютерные игры.</c:v>
                </c:pt>
                <c:pt idx="2">
                  <c:v>Смотреть телевизор.</c:v>
                </c:pt>
                <c:pt idx="3">
                  <c:v>Рисовать.</c:v>
                </c:pt>
                <c:pt idx="4">
                  <c:v>Собирать Lego.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4</c:v>
                </c:pt>
                <c:pt idx="2">
                  <c:v>1</c:v>
                </c:pt>
                <c:pt idx="3">
                  <c:v>2</c:v>
                </c:pt>
                <c:pt idx="4">
                  <c:v>15</c:v>
                </c:pt>
              </c:numCache>
            </c:numRef>
          </c:val>
        </c:ser>
        <c:dLbls/>
        <c:shape val="cylinder"/>
        <c:axId val="74576256"/>
        <c:axId val="74577792"/>
        <c:axId val="0"/>
      </c:bar3DChart>
      <c:catAx>
        <c:axId val="74576256"/>
        <c:scaling>
          <c:orientation val="minMax"/>
        </c:scaling>
        <c:axPos val="b"/>
        <c:tickLblPos val="nextTo"/>
        <c:crossAx val="74577792"/>
        <c:crosses val="autoZero"/>
        <c:auto val="1"/>
        <c:lblAlgn val="ctr"/>
        <c:lblOffset val="100"/>
      </c:catAx>
      <c:valAx>
        <c:axId val="74577792"/>
        <c:scaling>
          <c:orientation val="minMax"/>
        </c:scaling>
        <c:axPos val="l"/>
        <c:majorGridlines/>
        <c:numFmt formatCode="General" sourceLinked="1"/>
        <c:tickLblPos val="nextTo"/>
        <c:crossAx val="74576256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63480103103703978"/>
          <c:y val="0.44424012955827324"/>
          <c:w val="0.34726174923201869"/>
          <c:h val="0.51393131177751716"/>
        </c:manualLayout>
      </c:layout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view3D>
      <c:rAngAx val="1"/>
    </c:view3D>
    <c:plotArea>
      <c:layout>
        <c:manualLayout>
          <c:layoutTarget val="inner"/>
          <c:xMode val="edge"/>
          <c:yMode val="edge"/>
          <c:x val="0.11936381419717643"/>
          <c:y val="0.23939320362253658"/>
          <c:w val="0.55066155681559781"/>
          <c:h val="0.5758123649343621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Хотели бы Вы получить в подарок Lego Boost ?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5</c:v>
                </c:pt>
              </c:numCache>
            </c:numRef>
          </c:val>
        </c:ser>
        <c:dLbls/>
        <c:shape val="cylinder"/>
        <c:axId val="54058368"/>
        <c:axId val="77108352"/>
        <c:axId val="0"/>
      </c:bar3DChart>
      <c:catAx>
        <c:axId val="54058368"/>
        <c:scaling>
          <c:orientation val="minMax"/>
        </c:scaling>
        <c:axPos val="b"/>
        <c:tickLblPos val="nextTo"/>
        <c:crossAx val="77108352"/>
        <c:crosses val="autoZero"/>
        <c:auto val="1"/>
        <c:lblAlgn val="ctr"/>
        <c:lblOffset val="100"/>
      </c:catAx>
      <c:valAx>
        <c:axId val="77108352"/>
        <c:scaling>
          <c:orientation val="minMax"/>
        </c:scaling>
        <c:axPos val="l"/>
        <c:majorGridlines/>
        <c:numFmt formatCode="General" sourceLinked="1"/>
        <c:tickLblPos val="nextTo"/>
        <c:crossAx val="5405836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6.9089238845144382E-2"/>
          <c:y val="6.8376068376068383E-2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3.7641934342896151E-2"/>
          <c:y val="0.30822262601790168"/>
          <c:w val="0.62573659616051758"/>
          <c:h val="0.5409968369338449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Вы считаете полезно Lego Boost или нет?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</c:v>
                </c:pt>
                <c:pt idx="1">
                  <c:v>0</c:v>
                </c:pt>
              </c:numCache>
            </c:numRef>
          </c:val>
        </c:ser>
        <c:dLbls/>
        <c:shape val="cylinder"/>
        <c:axId val="75603328"/>
        <c:axId val="75605120"/>
        <c:axId val="0"/>
      </c:bar3DChart>
      <c:catAx>
        <c:axId val="75603328"/>
        <c:scaling>
          <c:orientation val="minMax"/>
        </c:scaling>
        <c:axPos val="b"/>
        <c:tickLblPos val="nextTo"/>
        <c:crossAx val="75605120"/>
        <c:crosses val="autoZero"/>
        <c:auto val="1"/>
        <c:lblAlgn val="ctr"/>
        <c:lblOffset val="100"/>
      </c:catAx>
      <c:valAx>
        <c:axId val="75605120"/>
        <c:scaling>
          <c:orientation val="minMax"/>
        </c:scaling>
        <c:axPos val="l"/>
        <c:majorGridlines/>
        <c:numFmt formatCode="General" sourceLinked="1"/>
        <c:tickLblPos val="nextTo"/>
        <c:crossAx val="7560332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Кому чаще покупают </a:t>
            </a:r>
            <a:r>
              <a:rPr lang="en-US"/>
              <a:t>Lego</a:t>
            </a:r>
            <a:r>
              <a:rPr lang="ru-RU"/>
              <a:t> мальчикам или девочкам</a:t>
            </a:r>
            <a:r>
              <a:rPr lang="en-US"/>
              <a:t>?</a:t>
            </a:r>
          </a:p>
        </c:rich>
      </c:tx>
      <c:layout>
        <c:manualLayout>
          <c:xMode val="edge"/>
          <c:yMode val="edge"/>
          <c:x val="0.17928959149921878"/>
          <c:y val="2.7123050439903421E-3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10184667695975849"/>
          <c:y val="0.39044152306040703"/>
          <c:w val="0.55037478848807275"/>
          <c:h val="0.4721549556358924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Кому чаще покупают Lego Boost мальчикам или девочкам?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Val val="1"/>
        </c:dLbls>
        <c:shape val="cylinder"/>
        <c:axId val="75278592"/>
        <c:axId val="75284480"/>
        <c:axId val="0"/>
      </c:bar3DChart>
      <c:catAx>
        <c:axId val="75278592"/>
        <c:scaling>
          <c:orientation val="minMax"/>
        </c:scaling>
        <c:axPos val="b"/>
        <c:tickLblPos val="nextTo"/>
        <c:crossAx val="75284480"/>
        <c:crosses val="autoZero"/>
        <c:auto val="1"/>
        <c:lblAlgn val="ctr"/>
        <c:lblOffset val="100"/>
      </c:catAx>
      <c:valAx>
        <c:axId val="75284480"/>
        <c:scaling>
          <c:orientation val="minMax"/>
        </c:scaling>
        <c:axPos val="l"/>
        <c:majorGridlines/>
        <c:numFmt formatCode="General" sourceLinked="1"/>
        <c:tickLblPos val="nextTo"/>
        <c:crossAx val="75278592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Кому чаще покупают </a:t>
            </a:r>
            <a:r>
              <a:rPr lang="en-US"/>
              <a:t>Lego Boost</a:t>
            </a:r>
            <a:r>
              <a:rPr lang="ru-RU"/>
              <a:t> мальчикам или девочкам</a:t>
            </a:r>
            <a:r>
              <a:rPr lang="en-US"/>
              <a:t>?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Кому чаще покупают Lego Boost мальчикам или девочкам?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85</c:v>
                </c:pt>
                <c:pt idx="1">
                  <c:v>15</c:v>
                </c:pt>
              </c:numCache>
            </c:numRef>
          </c:val>
        </c:ser>
        <c:dLbls>
          <c:showVal val="1"/>
        </c:dLbls>
        <c:shape val="cylinder"/>
        <c:axId val="84530688"/>
        <c:axId val="84532224"/>
        <c:axId val="0"/>
      </c:bar3DChart>
      <c:catAx>
        <c:axId val="84530688"/>
        <c:scaling>
          <c:orientation val="minMax"/>
        </c:scaling>
        <c:axPos val="b"/>
        <c:tickLblPos val="nextTo"/>
        <c:crossAx val="84532224"/>
        <c:crosses val="autoZero"/>
        <c:auto val="1"/>
        <c:lblAlgn val="ctr"/>
        <c:lblOffset val="100"/>
      </c:catAx>
      <c:valAx>
        <c:axId val="84532224"/>
        <c:scaling>
          <c:orientation val="minMax"/>
        </c:scaling>
        <c:axPos val="l"/>
        <c:majorGridlines/>
        <c:numFmt formatCode="General" sourceLinked="1"/>
        <c:tickLblPos val="nextTo"/>
        <c:crossAx val="8453068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Помогают ли родители собирать </a:t>
            </a:r>
            <a:r>
              <a:rPr lang="en-US"/>
              <a:t>Lego</a:t>
            </a:r>
            <a:r>
              <a:rPr lang="ru-RU"/>
              <a:t> детям</a:t>
            </a:r>
            <a:r>
              <a:rPr lang="en-US"/>
              <a:t>?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Помогают ли родители собирать Lego детям?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5</c:v>
                </c:pt>
              </c:numCache>
            </c:numRef>
          </c:val>
        </c:ser>
        <c:dLbls>
          <c:showVal val="1"/>
        </c:dLbls>
        <c:shape val="cylinder"/>
        <c:axId val="87016576"/>
        <c:axId val="87018112"/>
        <c:axId val="0"/>
      </c:bar3DChart>
      <c:catAx>
        <c:axId val="87016576"/>
        <c:scaling>
          <c:orientation val="minMax"/>
        </c:scaling>
        <c:axPos val="b"/>
        <c:tickLblPos val="nextTo"/>
        <c:crossAx val="87018112"/>
        <c:crosses val="autoZero"/>
        <c:auto val="1"/>
        <c:lblAlgn val="ctr"/>
        <c:lblOffset val="100"/>
      </c:catAx>
      <c:valAx>
        <c:axId val="87018112"/>
        <c:scaling>
          <c:orientation val="minMax"/>
        </c:scaling>
        <c:axPos val="l"/>
        <c:majorGridlines/>
        <c:numFmt formatCode="General" sourceLinked="1"/>
        <c:tickLblPos val="nextTo"/>
        <c:crossAx val="8701657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 </a:t>
            </a:r>
            <a:r>
              <a:rPr lang="en-US"/>
              <a:t>Lego</a:t>
            </a:r>
            <a:r>
              <a:rPr lang="ru-RU"/>
              <a:t> важное занятие в развитии детей</a:t>
            </a:r>
            <a:r>
              <a:rPr lang="en-US"/>
              <a:t>?</a:t>
            </a:r>
          </a:p>
        </c:rich>
      </c:tx>
      <c:layout>
        <c:manualLayout>
          <c:xMode val="edge"/>
          <c:yMode val="edge"/>
          <c:x val="0.12440518256772674"/>
          <c:y val="6.2305295950155779E-3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Lego важное занятие в развитии детей?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0</c:v>
                </c:pt>
              </c:numCache>
            </c:numRef>
          </c:val>
        </c:ser>
        <c:dLbls>
          <c:showVal val="1"/>
        </c:dLbls>
        <c:shape val="cylinder"/>
        <c:axId val="87126016"/>
        <c:axId val="87127552"/>
        <c:axId val="0"/>
      </c:bar3DChart>
      <c:catAx>
        <c:axId val="87126016"/>
        <c:scaling>
          <c:orientation val="minMax"/>
        </c:scaling>
        <c:axPos val="b"/>
        <c:tickLblPos val="nextTo"/>
        <c:crossAx val="87127552"/>
        <c:crosses val="autoZero"/>
        <c:auto val="1"/>
        <c:lblAlgn val="ctr"/>
        <c:lblOffset val="100"/>
      </c:catAx>
      <c:valAx>
        <c:axId val="87127552"/>
        <c:scaling>
          <c:orientation val="minMax"/>
        </c:scaling>
        <c:axPos val="l"/>
        <c:majorGridlines/>
        <c:numFmt formatCode="General" sourceLinked="1"/>
        <c:tickLblPos val="nextTo"/>
        <c:crossAx val="8712601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15CD1-7E35-4E9B-BE54-AB3ADA730019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B8A7F-76E4-4C3F-86C9-B1E0FB8116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2893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B8A7F-76E4-4C3F-86C9-B1E0FB8116D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2090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BADCF7-2330-47E4-A645-950964819D14}" type="datetime1">
              <a:rPr lang="ru-RU" smtClean="0"/>
              <a:t>09.04.2019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3E21A3-E1B9-44AB-B766-12719E032183}" type="datetime1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C42A80-EC90-4FF7-93D2-F764A16FEFC4}" type="datetime1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D297CC-B10C-438D-9B05-E36878A17A4C}" type="datetime1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85250C-1DB1-4A09-99C8-CFE5E1A3CF6A}" type="datetime1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351A6-2C29-42B6-B8EC-313383385BEE}" type="datetime1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151309-7AED-4EE9-9D42-7BB78FEE0520}" type="datetime1">
              <a:rPr lang="ru-RU" smtClean="0"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D4C90F-344B-4476-BE27-19CC82AB0BE3}" type="datetime1">
              <a:rPr lang="ru-RU" smtClean="0"/>
              <a:t>09.04.2019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19A2CF-A007-4B1A-80F5-C96305B89CCF}" type="datetime1">
              <a:rPr lang="ru-RU" smtClean="0"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5A309-1678-47C5-A6D3-0B6472965B66}" type="datetime1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83FA43-860C-4802-8763-B59738A78EE2}" type="datetime1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E061FE0-D009-4F93-B873-3B934DE207CB}" type="datetime1">
              <a:rPr lang="ru-RU" smtClean="0"/>
              <a:t>09.04.2019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toy.ru/catalog/boost_2018/lego_boost_17101_lego_nabor_dlya_konstruirovaniya_i_programmirovaniya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toy.ru/catalog/boost_2018/lego_boost_17101_lego_nabor_dlya_konstruirovaniya_i_programmirovaniya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toy.ru/catalog/boost_2018/lego_boost_17101_lego_nabor_dlya_konstruirovaniya_i_programmirovaniya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s://www.toy.ru/catalog/boost/lego_boost_17101_lego_nabor_dlya_konstruirovaniya_i_programmirovaniya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s://www.toy.ru/catalog/boost_2018/lego_boost_17101_lego_nabor_dlya_konstruirovaniya_i_programmirovaniya/" TargetMode="Externa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80B92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000" dirty="0" err="1" smtClean="0">
                <a:solidFill>
                  <a:srgbClr val="080B92"/>
                </a:solidFill>
                <a:latin typeface="Times New Roman" pitchFamily="18" charset="0"/>
                <a:cs typeface="Times New Roman" pitchFamily="18" charset="0"/>
              </a:rPr>
              <a:t>Атепцевская</a:t>
            </a:r>
            <a:r>
              <a:rPr lang="ru-RU" sz="2000" dirty="0" smtClean="0">
                <a:solidFill>
                  <a:srgbClr val="080B92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  <a:endParaRPr lang="ru-RU" sz="2000" dirty="0">
              <a:solidFill>
                <a:srgbClr val="080B9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5303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2E2EF6"/>
                </a:solidFill>
                <a:latin typeface="Arial Black" pitchFamily="34" charset="0"/>
              </a:rPr>
              <a:t>Почему мое </a:t>
            </a:r>
            <a:r>
              <a:rPr lang="ru-RU" b="1" dirty="0" smtClean="0">
                <a:solidFill>
                  <a:srgbClr val="2E2EF6"/>
                </a:solidFill>
                <a:latin typeface="Arial Black" pitchFamily="34" charset="0"/>
              </a:rPr>
              <a:t>любимое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2E2EF6"/>
                </a:solidFill>
                <a:latin typeface="Arial Black" pitchFamily="34" charset="0"/>
              </a:rPr>
              <a:t>Lego</a:t>
            </a:r>
            <a:r>
              <a:rPr lang="ru-RU" b="1" dirty="0" smtClean="0">
                <a:solidFill>
                  <a:srgbClr val="2E2EF6"/>
                </a:solidFill>
                <a:latin typeface="Arial Black" pitchFamily="34" charset="0"/>
              </a:rPr>
              <a:t> - </a:t>
            </a:r>
            <a:r>
              <a:rPr lang="en-US" b="1" dirty="0" err="1" smtClean="0">
                <a:solidFill>
                  <a:srgbClr val="2E2EF6"/>
                </a:solidFill>
                <a:latin typeface="Arial Black" pitchFamily="34" charset="0"/>
              </a:rPr>
              <a:t>LegoBoost</a:t>
            </a:r>
            <a:r>
              <a:rPr lang="ru-RU" b="1" dirty="0" smtClean="0">
                <a:solidFill>
                  <a:srgbClr val="2E2EF6"/>
                </a:solidFill>
                <a:latin typeface="Arial Black" pitchFamily="34" charset="0"/>
              </a:rPr>
              <a:t>?</a:t>
            </a:r>
          </a:p>
          <a:p>
            <a:pPr algn="ctr">
              <a:buNone/>
            </a:pPr>
            <a:endParaRPr lang="ru-RU" b="1" dirty="0" smtClean="0">
              <a:solidFill>
                <a:srgbClr val="2E2EF6"/>
              </a:solidFill>
              <a:latin typeface="Arial Black" pitchFamily="34" charset="0"/>
            </a:endParaRPr>
          </a:p>
          <a:p>
            <a:pPr algn="ctr">
              <a:buNone/>
            </a:pPr>
            <a:endParaRPr lang="ru-RU" b="1" dirty="0" smtClean="0">
              <a:solidFill>
                <a:srgbClr val="2E2EF6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Автор проекта: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Захаров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Матвей, ученик 2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«а» класса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Руководитель проекта: Лялина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Людмила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Борисовна,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учитель начальных классов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rgbClr val="2E2EF6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 год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7legoboost17101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488" y="2571744"/>
            <a:ext cx="4143404" cy="2071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208094" cy="868346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2E2EF6"/>
                </a:solidFill>
                <a:latin typeface="Arial Black" pitchFamily="34" charset="0"/>
              </a:rPr>
              <a:t>Мои исследования</a:t>
            </a:r>
            <a:r>
              <a:rPr lang="ru-RU" b="1" dirty="0"/>
              <a:t>.</a:t>
            </a:r>
            <a:endParaRPr lang="ru-RU" dirty="0"/>
          </a:p>
        </p:txBody>
      </p:sp>
      <p:pic>
        <p:nvPicPr>
          <p:cNvPr id="4" name="Объект 3" descr="C:\Users\Специалист\Desktop\Новая папка (2)\IMG-131ec1c5f2f0743de61279d88094fa2f-V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1285860"/>
            <a:ext cx="3318068" cy="22345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C:\Users\Специалист\Desktop\Новая папка (2)\IMG-71c0654194db7a02eba0a36a0601ba4c-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422" y="4000504"/>
            <a:ext cx="3145552" cy="23846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C:\Users\Специалист\Desktop\Новая папка (2)\IMG-6e0f177c09b76b9a3d9e9cc0513f8bc1-V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446" y="1340767"/>
            <a:ext cx="2810412" cy="4517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C00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7480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2E2EF6"/>
                </a:solidFill>
                <a:latin typeface="Arial Black" pitchFamily="34" charset="0"/>
              </a:rPr>
              <a:t>Конструирование с </a:t>
            </a:r>
            <a:r>
              <a:rPr lang="en-US" sz="3200" b="1" dirty="0">
                <a:solidFill>
                  <a:srgbClr val="2E2EF6"/>
                </a:solidFill>
                <a:latin typeface="Arial Black" pitchFamily="34" charset="0"/>
              </a:rPr>
              <a:t>LEGO</a:t>
            </a:r>
            <a:r>
              <a:rPr lang="ru-RU" sz="3200" b="1" dirty="0">
                <a:solidFill>
                  <a:srgbClr val="2E2EF6"/>
                </a:solidFill>
                <a:latin typeface="Arial Black" pitchFamily="34" charset="0"/>
              </a:rPr>
              <a:t> и </a:t>
            </a:r>
            <a:r>
              <a:rPr lang="en-US" sz="3200" b="1" dirty="0">
                <a:solidFill>
                  <a:srgbClr val="2E2EF6"/>
                </a:solidFill>
                <a:latin typeface="Arial Black" pitchFamily="34" charset="0"/>
              </a:rPr>
              <a:t>LEGO BOOST</a:t>
            </a:r>
            <a:r>
              <a:rPr lang="ru-RU" sz="3200" b="1" dirty="0">
                <a:solidFill>
                  <a:srgbClr val="2E2EF6"/>
                </a:solidFill>
                <a:latin typeface="Arial Black" pitchFamily="34" charset="0"/>
              </a:rPr>
              <a:t> развивает:</a:t>
            </a:r>
            <a:endParaRPr lang="ru-RU" sz="3200" dirty="0">
              <a:solidFill>
                <a:srgbClr val="2E2EF6"/>
              </a:solidFill>
              <a:latin typeface="Arial Black" pitchFamily="34" charset="0"/>
            </a:endParaRPr>
          </a:p>
        </p:txBody>
      </p:sp>
      <p:pic>
        <p:nvPicPr>
          <p:cNvPr id="6" name="Объект 5" descr="https://imena.guru/wp-content/uploads/2018/07/malchik-sobiraet-lego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571612"/>
            <a:ext cx="1872208" cy="1920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dobromed-03.ru/images/hirurgiya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0" y="4786322"/>
            <a:ext cx="1749836" cy="1735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c.pxhere.com/photos/8e/ed/photo-126176.jpg!d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4286256"/>
            <a:ext cx="1584176" cy="1735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ktovmedicine.ru/img/images/fgup-gosudarstvennyy-nauchno-issledovatelskiy-institut-biologicheskogo-priborostroeniya-fmba-rossii-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4214818"/>
            <a:ext cx="1800200" cy="1735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www.habilitas-educacion.es/wp-content/uploads/2017/03/23-DUPLO-Set-de-piezas-XL-1200x120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1643050"/>
            <a:ext cx="1584176" cy="1920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violahouse.ru/wp-content/uploads/2018/08/kak-vybrat-plastikovyj-detskij-konstruktor-800x50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2071678"/>
            <a:ext cx="1749836" cy="1920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static.tildacdn.com/tild3763-3065-4766-b238-383530636636/story-14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78" y="2143116"/>
            <a:ext cx="1981959" cy="1920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lifeha.ru/wp-content/uploads/2017/04/Depositphotos_102208644_l-2015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78" y="4786322"/>
            <a:ext cx="2069207" cy="173570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8211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2643206" cy="939784"/>
          </a:xfrm>
        </p:spPr>
        <p:txBody>
          <a:bodyPr/>
          <a:lstStyle/>
          <a:p>
            <a:r>
              <a:rPr lang="ru-RU" dirty="0" smtClean="0">
                <a:solidFill>
                  <a:srgbClr val="2E2EF6"/>
                </a:solidFill>
                <a:latin typeface="Arial Black" pitchFamily="34" charset="0"/>
              </a:rPr>
              <a:t>Вывод:</a:t>
            </a:r>
            <a:endParaRPr lang="ru-RU" dirty="0">
              <a:solidFill>
                <a:srgbClr val="2E2EF6"/>
              </a:solidFill>
              <a:latin typeface="Arial Black" pitchFamily="34" charset="0"/>
            </a:endParaRPr>
          </a:p>
        </p:txBody>
      </p:sp>
      <p:pic>
        <p:nvPicPr>
          <p:cNvPr id="4" name="Объект 3" descr="F:\Новая папка\IMG_20190220_17271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266133"/>
            <a:ext cx="2276896" cy="2091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Специалист\Desktop\IMG_20190220_13365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44" y="1500174"/>
            <a:ext cx="2428892" cy="2216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Специалист\Desktop\IMG_20190215_20102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480" y="4071942"/>
            <a:ext cx="3273035" cy="2272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Специалист\Desktop\IMG_20190217_15230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4071942"/>
            <a:ext cx="3240360" cy="2272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Специалист\Desktop\Новая папка (2)\IMG-2d79e45f55e90266638bd63071aa3bca-V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74" y="285728"/>
            <a:ext cx="2592288" cy="244827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6781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00042"/>
            <a:ext cx="7498080" cy="15001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Спасибо за внимание!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Объект 3" descr="Lego_boost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2428868"/>
            <a:ext cx="4357718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214290"/>
            <a:ext cx="7170686" cy="114300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2E2EF6"/>
                </a:solidFill>
                <a:latin typeface="Arial Black" pitchFamily="34" charset="0"/>
              </a:rPr>
              <a:t>Lego-</a:t>
            </a:r>
            <a:r>
              <a:rPr lang="ru-RU" dirty="0" smtClean="0">
                <a:solidFill>
                  <a:srgbClr val="2E2EF6"/>
                </a:solidFill>
                <a:latin typeface="Arial Black" pitchFamily="34" charset="0"/>
              </a:rPr>
              <a:t>самый популярный </a:t>
            </a:r>
            <a:r>
              <a:rPr lang="ru-RU" dirty="0" smtClean="0">
                <a:solidFill>
                  <a:srgbClr val="2E2EF6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2E2EF6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2E2EF6"/>
                </a:solidFill>
                <a:latin typeface="Arial Black" pitchFamily="34" charset="0"/>
              </a:rPr>
              <a:t>бренд </a:t>
            </a:r>
            <a:r>
              <a:rPr lang="ru-RU" dirty="0" smtClean="0">
                <a:solidFill>
                  <a:srgbClr val="2E2EF6"/>
                </a:solidFill>
                <a:latin typeface="Arial Black" pitchFamily="34" charset="0"/>
              </a:rPr>
              <a:t>в мире!</a:t>
            </a:r>
            <a:endParaRPr lang="ru-RU" dirty="0">
              <a:solidFill>
                <a:srgbClr val="2E2EF6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772816"/>
            <a:ext cx="7992888" cy="46805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thenypost.files.wordpress.com/2015/09/leg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000240"/>
            <a:ext cx="2786082" cy="1870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s://www.jazztour.ru/blog/wp-content/uploads/Legoland-Jazztour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5" y="3984966"/>
            <a:ext cx="3286148" cy="2468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:\Новая папка\IMG_20190220_17271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28801"/>
            <a:ext cx="3960440" cy="4524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75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2E2EF6"/>
                </a:solidFill>
                <a:latin typeface="Arial Black" pitchFamily="34" charset="0"/>
              </a:rPr>
              <a:t>Что такое </a:t>
            </a:r>
            <a:r>
              <a:rPr lang="en-US" dirty="0" smtClean="0">
                <a:solidFill>
                  <a:srgbClr val="2E2EF6"/>
                </a:solidFill>
                <a:latin typeface="Arial Black" pitchFamily="34" charset="0"/>
              </a:rPr>
              <a:t>Lego </a:t>
            </a:r>
            <a:r>
              <a:rPr lang="en-US" dirty="0" err="1" smtClean="0">
                <a:solidFill>
                  <a:srgbClr val="2E2EF6"/>
                </a:solidFill>
                <a:latin typeface="Arial Black" pitchFamily="34" charset="0"/>
              </a:rPr>
              <a:t>Bost</a:t>
            </a:r>
            <a:r>
              <a:rPr lang="ru-RU" dirty="0">
                <a:solidFill>
                  <a:srgbClr val="2E2EF6"/>
                </a:solidFill>
                <a:latin typeface="Arial Black" pitchFamily="34" charset="0"/>
              </a:rPr>
              <a:t>?</a:t>
            </a:r>
          </a:p>
        </p:txBody>
      </p:sp>
      <p:pic>
        <p:nvPicPr>
          <p:cNvPr id="4" name="Объект 3" descr="Lego_boost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2143116"/>
            <a:ext cx="3071264" cy="31586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17101_alt3.png">
            <a:hlinkClick r:id="rId4" tgtFrame="&quot;_blank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2928934"/>
            <a:ext cx="2500330" cy="31586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304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2E2EF6"/>
                </a:solidFill>
                <a:latin typeface="Arial Black" pitchFamily="34" charset="0"/>
              </a:rPr>
              <a:t>Разновидности </a:t>
            </a:r>
            <a:r>
              <a:rPr lang="en-US" sz="3600" dirty="0">
                <a:solidFill>
                  <a:srgbClr val="2E2EF6"/>
                </a:solidFill>
                <a:latin typeface="Arial Black" pitchFamily="34" charset="0"/>
              </a:rPr>
              <a:t>Lego </a:t>
            </a:r>
            <a:r>
              <a:rPr lang="en-US" sz="3600" dirty="0" err="1">
                <a:solidFill>
                  <a:srgbClr val="2E2EF6"/>
                </a:solidFill>
                <a:latin typeface="Arial Black" pitchFamily="34" charset="0"/>
              </a:rPr>
              <a:t>Bost</a:t>
            </a:r>
            <a:r>
              <a:rPr lang="ru-RU" sz="3600" dirty="0">
                <a:solidFill>
                  <a:srgbClr val="2E2EF6"/>
                </a:solidFill>
                <a:latin typeface="Arial Black" pitchFamily="34" charset="0"/>
              </a:rPr>
              <a:t>?</a:t>
            </a:r>
          </a:p>
        </p:txBody>
      </p:sp>
      <p:pic>
        <p:nvPicPr>
          <p:cNvPr id="4" name="Объект 3" descr="F:\Новая папка\IMG_20190219_14313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214422"/>
            <a:ext cx="2000264" cy="2521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пециалист\Desktop\IMG_20190124_20341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2000240"/>
            <a:ext cx="2080252" cy="2291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Новая папка\IMG_20190220_1722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1412776"/>
            <a:ext cx="2315680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7legoboost17101.jpg">
            <a:hlinkClick r:id="rId5" tgtFrame="&quot;_blank&quot;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09120"/>
            <a:ext cx="3109159" cy="2037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ori-lego-boost-1911_2325.jpg">
            <a:hlinkClick r:id="rId5" tgtFrame="&quot;_blank&quot;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26950"/>
            <a:ext cx="3491260" cy="203771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3932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7836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2E2EF6"/>
                </a:solidFill>
                <a:latin typeface="Arial Black" pitchFamily="34" charset="0"/>
              </a:rPr>
              <a:t>Анкетирование одноклассников.</a:t>
            </a:r>
            <a:endParaRPr lang="ru-RU" sz="2800" dirty="0">
              <a:solidFill>
                <a:srgbClr val="2E2EF6"/>
              </a:solidFill>
              <a:latin typeface="Arial Black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18020579"/>
              </p:ext>
            </p:extLst>
          </p:nvPr>
        </p:nvGraphicFramePr>
        <p:xfrm>
          <a:off x="1214414" y="1571612"/>
          <a:ext cx="6742532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4097841133"/>
              </p:ext>
            </p:extLst>
          </p:nvPr>
        </p:nvGraphicFramePr>
        <p:xfrm>
          <a:off x="2285984" y="4071942"/>
          <a:ext cx="6385342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2160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2E2EF6"/>
                </a:solidFill>
                <a:latin typeface="Arial Black" pitchFamily="34" charset="0"/>
              </a:rPr>
              <a:t>Анкетирование одноклассников.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45822632"/>
              </p:ext>
            </p:extLst>
          </p:nvPr>
        </p:nvGraphicFramePr>
        <p:xfrm>
          <a:off x="1928794" y="1714488"/>
          <a:ext cx="6408712" cy="4098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8041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7219208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2E2EF6"/>
                </a:solidFill>
                <a:latin typeface="Arial Black" pitchFamily="34" charset="0"/>
              </a:rPr>
              <a:t>Анкетирование одноклассников</a:t>
            </a:r>
            <a:r>
              <a:rPr lang="ru-RU" dirty="0"/>
              <a:t>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81549298"/>
              </p:ext>
            </p:extLst>
          </p:nvPr>
        </p:nvGraphicFramePr>
        <p:xfrm>
          <a:off x="1142976" y="1412776"/>
          <a:ext cx="685804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2594343691"/>
              </p:ext>
            </p:extLst>
          </p:nvPr>
        </p:nvGraphicFramePr>
        <p:xfrm>
          <a:off x="2285984" y="4143380"/>
          <a:ext cx="6382492" cy="185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1211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6286544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2E2EF6"/>
                </a:solidFill>
                <a:latin typeface="Arial Black" pitchFamily="34" charset="0"/>
              </a:rPr>
              <a:t>Мои исследования</a:t>
            </a:r>
            <a:r>
              <a:rPr lang="ru-RU" b="1" dirty="0" smtClean="0">
                <a:solidFill>
                  <a:srgbClr val="2E2EF6"/>
                </a:solidFill>
                <a:latin typeface="Arial Black" pitchFamily="34" charset="0"/>
              </a:rPr>
              <a:t>.</a:t>
            </a:r>
            <a:endParaRPr lang="ru-RU" dirty="0">
              <a:solidFill>
                <a:srgbClr val="2E2EF6"/>
              </a:solidFill>
              <a:latin typeface="Arial Black" pitchFamily="34" charset="0"/>
            </a:endParaRPr>
          </a:p>
        </p:txBody>
      </p:sp>
      <p:pic>
        <p:nvPicPr>
          <p:cNvPr id="4" name="Объект 3" descr="F:\Новая папка\IMG_20190217_102204_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857364"/>
            <a:ext cx="2638076" cy="3875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880548265"/>
              </p:ext>
            </p:extLst>
          </p:nvPr>
        </p:nvGraphicFramePr>
        <p:xfrm>
          <a:off x="4283968" y="1412776"/>
          <a:ext cx="4574312" cy="2407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2593568501"/>
              </p:ext>
            </p:extLst>
          </p:nvPr>
        </p:nvGraphicFramePr>
        <p:xfrm>
          <a:off x="4071934" y="4429132"/>
          <a:ext cx="4502304" cy="2259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3393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2E2EF6"/>
                </a:solidFill>
                <a:latin typeface="Arial Black" pitchFamily="34" charset="0"/>
              </a:rPr>
              <a:t>Мои исследования</a:t>
            </a:r>
            <a:r>
              <a:rPr lang="ru-RU" b="1" dirty="0"/>
              <a:t>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93030048"/>
              </p:ext>
            </p:extLst>
          </p:nvPr>
        </p:nvGraphicFramePr>
        <p:xfrm>
          <a:off x="1500166" y="1628800"/>
          <a:ext cx="544809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2941681542"/>
              </p:ext>
            </p:extLst>
          </p:nvPr>
        </p:nvGraphicFramePr>
        <p:xfrm>
          <a:off x="2928926" y="4143380"/>
          <a:ext cx="5243474" cy="204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98276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80</TotalTime>
  <Words>166</Words>
  <Application>Microsoft Office PowerPoint</Application>
  <PresentationFormat>Экран (4:3)</PresentationFormat>
  <Paragraphs>58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МБОУ Атепцевская СОШ</vt:lpstr>
      <vt:lpstr>Lego-самый популярный  бренд в мире!</vt:lpstr>
      <vt:lpstr>Что такое Lego Bost?</vt:lpstr>
      <vt:lpstr>Разновидности Lego Bost?</vt:lpstr>
      <vt:lpstr>Анкетирование одноклассников.</vt:lpstr>
      <vt:lpstr>Анкетирование одноклассников.</vt:lpstr>
      <vt:lpstr>Анкетирование одноклассников.</vt:lpstr>
      <vt:lpstr>Мои исследования.</vt:lpstr>
      <vt:lpstr>Мои исследования.</vt:lpstr>
      <vt:lpstr>Мои исследования.</vt:lpstr>
      <vt:lpstr>Конструирование с LEGO и LEGO BOOST развивает:</vt:lpstr>
      <vt:lpstr>Вывод: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Lego-самый популярный бренд в мире!</dc:title>
  <dc:creator>Специалист</dc:creator>
  <cp:lastModifiedBy>Людмила Борисовна</cp:lastModifiedBy>
  <cp:revision>14</cp:revision>
  <dcterms:created xsi:type="dcterms:W3CDTF">2019-03-20T13:29:43Z</dcterms:created>
  <dcterms:modified xsi:type="dcterms:W3CDTF">2019-04-09T14:57:08Z</dcterms:modified>
</cp:coreProperties>
</file>