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8" r:id="rId13"/>
    <p:sldId id="267" r:id="rId14"/>
    <p:sldId id="269" r:id="rId15"/>
    <p:sldId id="270" r:id="rId16"/>
    <p:sldId id="271" r:id="rId17"/>
    <p:sldId id="273" r:id="rId18"/>
    <p:sldId id="272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9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06.05.2019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06.05.2019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06.05.2019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06.05.2019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06.05.2019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06.05.2019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06.05.2019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06.05.2019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071934" y="3699804"/>
            <a:ext cx="4691066" cy="11430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7158" y="785794"/>
            <a:ext cx="8305800" cy="1981200"/>
          </a:xfrm>
        </p:spPr>
        <p:txBody>
          <a:bodyPr/>
          <a:lstStyle/>
          <a:p>
            <a:r>
              <a:rPr lang="ru-RU" dirty="0" smtClean="0"/>
              <a:t>Инновационные методы при работе с заикающимися детьми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46-1 — копия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28596" y="1357298"/>
            <a:ext cx="2686050" cy="157469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57166"/>
            <a:ext cx="2971792" cy="642942"/>
          </a:xfrm>
        </p:spPr>
        <p:txBody>
          <a:bodyPr>
            <a:normAutofit/>
          </a:bodyPr>
          <a:lstStyle/>
          <a:p>
            <a:r>
              <a:rPr lang="ru-RU" sz="2400" dirty="0" smtClean="0"/>
              <a:t>Точка 8 (</a:t>
            </a:r>
            <a:r>
              <a:rPr lang="ru-RU" sz="2400" dirty="0" err="1" smtClean="0"/>
              <a:t>вай-гуань</a:t>
            </a:r>
            <a:r>
              <a:rPr lang="ru-RU" sz="2400" dirty="0" smtClean="0"/>
              <a:t>)</a:t>
            </a:r>
            <a:endParaRPr lang="ru-RU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5500694" y="928670"/>
            <a:ext cx="29289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Точка 9 (</a:t>
            </a:r>
            <a:r>
              <a:rPr lang="ru-RU" dirty="0" err="1" smtClean="0"/>
              <a:t>да-чжуй</a:t>
            </a:r>
            <a:r>
              <a:rPr lang="ru-RU" dirty="0" smtClean="0"/>
              <a:t>)</a:t>
            </a:r>
            <a:endParaRPr lang="ru-RU" dirty="0"/>
          </a:p>
        </p:txBody>
      </p:sp>
      <p:pic>
        <p:nvPicPr>
          <p:cNvPr id="7" name="Рисунок 6" descr="f768d83dbe47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214942" y="1500174"/>
            <a:ext cx="3481382" cy="290115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8" name="TextBox 7"/>
          <p:cNvSpPr txBox="1"/>
          <p:nvPr/>
        </p:nvSpPr>
        <p:spPr>
          <a:xfrm>
            <a:off x="928662" y="3643314"/>
            <a:ext cx="22860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Точка 10 (</a:t>
            </a:r>
            <a:r>
              <a:rPr lang="ru-RU" dirty="0" err="1" smtClean="0"/>
              <a:t>хоу-си</a:t>
            </a:r>
            <a:r>
              <a:rPr lang="ru-RU" dirty="0" smtClean="0"/>
              <a:t>)</a:t>
            </a:r>
            <a:endParaRPr lang="ru-RU" dirty="0"/>
          </a:p>
        </p:txBody>
      </p:sp>
      <p:pic>
        <p:nvPicPr>
          <p:cNvPr id="9" name="Рисунок 8" descr="5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285852" y="4214818"/>
            <a:ext cx="3375608" cy="198738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214282" y="285728"/>
            <a:ext cx="4071966" cy="5929354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dirty="0" err="1" smtClean="0"/>
              <a:t>Цунь</a:t>
            </a:r>
            <a:r>
              <a:rPr lang="ru-RU" dirty="0" smtClean="0"/>
              <a:t> – это древняя китайская единица измерения расстояния. По-другому она называется «китайский дюйм».</a:t>
            </a:r>
          </a:p>
          <a:p>
            <a:pPr>
              <a:buNone/>
            </a:pPr>
            <a:r>
              <a:rPr lang="ru-RU" dirty="0" smtClean="0"/>
              <a:t>В разные времена и в разных частях Поднебесной империи </a:t>
            </a:r>
            <a:r>
              <a:rPr lang="ru-RU" dirty="0" err="1" smtClean="0"/>
              <a:t>цунь</a:t>
            </a:r>
            <a:r>
              <a:rPr lang="ru-RU" dirty="0" smtClean="0"/>
              <a:t> имел различную длину. В 19 веке и в начале 20 века длина </a:t>
            </a:r>
            <a:r>
              <a:rPr lang="ru-RU" dirty="0" err="1" smtClean="0"/>
              <a:t>цуня</a:t>
            </a:r>
            <a:r>
              <a:rPr lang="ru-RU" dirty="0" smtClean="0"/>
              <a:t> была 3,73 см. Начиная с 1984 года, в Китайской Народной Республике длина </a:t>
            </a:r>
            <a:r>
              <a:rPr lang="ru-RU" dirty="0" err="1" smtClean="0"/>
              <a:t>цуня</a:t>
            </a:r>
            <a:r>
              <a:rPr lang="ru-RU" dirty="0" smtClean="0"/>
              <a:t> принята равной 1/30 метра, или 3,33 см. Или примерно  вот так, как показано на рисунке</a:t>
            </a:r>
          </a:p>
          <a:p>
            <a:endParaRPr lang="ru-RU" dirty="0"/>
          </a:p>
        </p:txBody>
      </p:sp>
      <p:pic>
        <p:nvPicPr>
          <p:cNvPr id="4" name="Рисунок 3" descr="5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286248" y="2071678"/>
            <a:ext cx="4572032" cy="382429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Лечение заикания отварами, настоями и настойками.</a:t>
            </a:r>
            <a:endParaRPr lang="ru-RU" dirty="0"/>
          </a:p>
        </p:txBody>
      </p:sp>
      <p:pic>
        <p:nvPicPr>
          <p:cNvPr id="4" name="Рисунок 3" descr="1367474800_kak-vylechit-zaikanie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57158" y="1714488"/>
            <a:ext cx="4265021" cy="306228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Рисунок 5" descr="nastojka-kalenduly-ryad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86314" y="3643314"/>
            <a:ext cx="4160771" cy="257967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524000"/>
            <a:ext cx="8329642" cy="1762124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20 граммов свежих листьев с цветками ясенца белого залить 0,5 литра кипятка. Настаивать 15—20 минут. Полоскать процеженным теплым настоем рот, не глотая, 3—5 минут. Повторять несколько раз в день.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500042"/>
            <a:ext cx="6686568" cy="871558"/>
          </a:xfrm>
        </p:spPr>
        <p:txBody>
          <a:bodyPr/>
          <a:lstStyle/>
          <a:p>
            <a:r>
              <a:rPr lang="ru-RU" b="1" i="1" dirty="0" smtClean="0"/>
              <a:t>Настой ясенца белого.</a:t>
            </a:r>
            <a:endParaRPr lang="ru-RU" i="1" dirty="0"/>
          </a:p>
        </p:txBody>
      </p:sp>
      <p:pic>
        <p:nvPicPr>
          <p:cNvPr id="4" name="Рисунок 3" descr="26117-041239-e13f917b828a5e80e6eeacf32ca30cf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358092" y="3357562"/>
            <a:ext cx="4896916" cy="300039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524000"/>
            <a:ext cx="4829180" cy="4191016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dirty="0" smtClean="0"/>
              <a:t>      Две капли сока крапивы жгучей смешать с тремя каплями сока листьев и цветков ясенца (листья и цветки для этого нужно брать в равных количествах). Поместить на язык, держать пять минут, не глотая. Повторять несколько раз в день через два часа. Курс лечения 10 дней.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85728"/>
            <a:ext cx="8229600" cy="1085872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Сок крапивы жгучей и ясенца белого.</a:t>
            </a:r>
            <a:endParaRPr lang="ru-RU" dirty="0"/>
          </a:p>
        </p:txBody>
      </p:sp>
      <p:pic>
        <p:nvPicPr>
          <p:cNvPr id="4" name="Рисунок 3" descr="index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143636" y="1142984"/>
            <a:ext cx="2162175" cy="211455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5" name="Рисунок 4" descr="index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500694" y="3500438"/>
            <a:ext cx="1847850" cy="246697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285720" y="1214422"/>
            <a:ext cx="4786346" cy="4572000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    </a:t>
            </a:r>
            <a:r>
              <a:rPr lang="ru-RU" sz="3200" dirty="0" smtClean="0"/>
              <a:t>5</a:t>
            </a:r>
            <a:r>
              <a:rPr lang="ru-RU" dirty="0" smtClean="0"/>
              <a:t> граммов сухой травы руты залить половиной литра кипятка. Томить на малом огне в течение пяти минут. Теплым процеженным отваром полоскать рот и горло, не глотая. Держать во рту до полного остывания. Повторять несколько раз в день в течение 2—3 недель. 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00034" y="285728"/>
            <a:ext cx="6257940" cy="857256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Отвар из руты душистой</a:t>
            </a:r>
            <a:endParaRPr lang="ru-RU" dirty="0"/>
          </a:p>
        </p:txBody>
      </p:sp>
      <p:pic>
        <p:nvPicPr>
          <p:cNvPr id="4" name="Рисунок 3" descr="89465154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214942" y="1500174"/>
            <a:ext cx="3643338" cy="300039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28596" y="2071678"/>
            <a:ext cx="4357718" cy="4286280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dirty="0" smtClean="0"/>
              <a:t>          Для сбора нужно 100 граммов листьев крапивы двудомной, 100 граммов соцветий ромашки, 50 граммов корней дягиля, 50 граммов соплодий хмеля, 50 граммов листьев мелиссы, 50 граммов травы вереска и 50 граммов зверобоя. Одну чайную ложку смеси залить стаканом кипятка, настаивать 20—30 минут. Настой пить по полстакана два раза в день (утром и перед сном).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178595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Настой крапивы, ромашки, дягиля, хмеля, мелиссы, вереска, зверобоя.</a:t>
            </a:r>
            <a:endParaRPr lang="ru-RU" dirty="0"/>
          </a:p>
        </p:txBody>
      </p:sp>
      <p:pic>
        <p:nvPicPr>
          <p:cNvPr id="4" name="Рисунок 3" descr="YxZ4g0iQjdw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43438" y="1571612"/>
            <a:ext cx="4095778" cy="307183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357298"/>
            <a:ext cx="5186370" cy="4929222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/>
              <a:t>Наговорите на воду, пусть больной пьет, а вы слегка бейте правой ладонью его по спине и читайте то, что на воду наговорили, снова, про себя: «Речь Господня чиста, </a:t>
            </a:r>
            <a:r>
              <a:rPr lang="ru-RU" dirty="0" err="1" smtClean="0"/>
              <a:t>Господевы</a:t>
            </a:r>
            <a:r>
              <a:rPr lang="ru-RU" dirty="0" smtClean="0"/>
              <a:t> уста говорят не сбиваются, слова не прерываются, так и не прерывайся икотой, </a:t>
            </a:r>
            <a:r>
              <a:rPr lang="ru-RU" dirty="0" err="1" smtClean="0"/>
              <a:t>млетой</a:t>
            </a:r>
            <a:r>
              <a:rPr lang="ru-RU" dirty="0" smtClean="0"/>
              <a:t>. Аминь».</a:t>
            </a:r>
          </a:p>
          <a:p>
            <a:endParaRPr lang="ru-RU" dirty="0" smtClean="0"/>
          </a:p>
          <a:p>
            <a:r>
              <a:rPr lang="ru-RU" dirty="0" smtClean="0"/>
              <a:t>«Идет по лесу </a:t>
            </a:r>
            <a:r>
              <a:rPr lang="ru-RU" dirty="0" err="1" smtClean="0"/>
              <a:t>стaричок-лесовичок</a:t>
            </a:r>
            <a:r>
              <a:rPr lang="ru-RU" dirty="0" smtClean="0"/>
              <a:t>, идет не спотыкается, раба Божья (имя) не </a:t>
            </a:r>
            <a:r>
              <a:rPr lang="ru-RU" dirty="0" err="1" smtClean="0"/>
              <a:t>зaикaется</a:t>
            </a:r>
            <a:r>
              <a:rPr lang="ru-RU" dirty="0" smtClean="0"/>
              <a:t>, говорить не устает на </a:t>
            </a:r>
            <a:r>
              <a:rPr lang="ru-RU" dirty="0" err="1" smtClean="0"/>
              <a:t>рaдость</a:t>
            </a:r>
            <a:r>
              <a:rPr lang="ru-RU" dirty="0" smtClean="0"/>
              <a:t> нам, на горе врагам. Говори, не </a:t>
            </a:r>
            <a:r>
              <a:rPr lang="ru-RU" dirty="0" err="1" smtClean="0"/>
              <a:t>зaикaйся</a:t>
            </a:r>
            <a:r>
              <a:rPr lang="ru-RU" dirty="0" smtClean="0"/>
              <a:t>, </a:t>
            </a:r>
            <a:r>
              <a:rPr lang="ru-RU" dirty="0" err="1" smtClean="0"/>
              <a:t>нa</a:t>
            </a:r>
            <a:r>
              <a:rPr lang="ru-RU" dirty="0" smtClean="0"/>
              <a:t> </a:t>
            </a:r>
            <a:r>
              <a:rPr lang="ru-RU" dirty="0" err="1" smtClean="0"/>
              <a:t>словaх</a:t>
            </a:r>
            <a:r>
              <a:rPr lang="ru-RU" dirty="0" smtClean="0"/>
              <a:t> </a:t>
            </a:r>
            <a:r>
              <a:rPr lang="ru-RU" dirty="0" err="1" smtClean="0"/>
              <a:t>не</a:t>
            </a:r>
            <a:r>
              <a:rPr lang="ru-RU" dirty="0" smtClean="0"/>
              <a:t> спотыкайся, как </a:t>
            </a:r>
            <a:r>
              <a:rPr lang="ru-RU" dirty="0" err="1" smtClean="0"/>
              <a:t>стaрик-лесовик</a:t>
            </a:r>
            <a:r>
              <a:rPr lang="ru-RU" dirty="0" smtClean="0"/>
              <a:t> не </a:t>
            </a:r>
            <a:r>
              <a:rPr lang="ru-RU" dirty="0" err="1" smtClean="0"/>
              <a:t>запинaется</a:t>
            </a:r>
            <a:r>
              <a:rPr lang="ru-RU" dirty="0" smtClean="0"/>
              <a:t>, </a:t>
            </a:r>
            <a:r>
              <a:rPr lang="ru-RU" dirty="0" err="1" smtClean="0"/>
              <a:t>не</a:t>
            </a:r>
            <a:r>
              <a:rPr lang="ru-RU" dirty="0" smtClean="0"/>
              <a:t> </a:t>
            </a:r>
            <a:r>
              <a:rPr lang="ru-RU" dirty="0" err="1" smtClean="0"/>
              <a:t>зaикается</a:t>
            </a:r>
            <a:r>
              <a:rPr lang="ru-RU" dirty="0" smtClean="0"/>
              <a:t>. Аминь». Читать на молодой месяц и только на молодой, всего 12 раз. В это время из дома не дают ни хлеба, ни денег и вообще ничего.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428604"/>
            <a:ext cx="8229600" cy="857256"/>
          </a:xfrm>
        </p:spPr>
        <p:txBody>
          <a:bodyPr/>
          <a:lstStyle/>
          <a:p>
            <a:r>
              <a:rPr lang="ru-RU" b="1" i="1" dirty="0" smtClean="0"/>
              <a:t>Рецепты русских знахарей.</a:t>
            </a:r>
            <a:endParaRPr lang="ru-RU" b="1" i="1" dirty="0"/>
          </a:p>
        </p:txBody>
      </p:sp>
      <p:pic>
        <p:nvPicPr>
          <p:cNvPr id="4" name="Рисунок 3" descr="square_Знахарь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15008" y="1643050"/>
            <a:ext cx="3214710" cy="369096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1071546"/>
            <a:ext cx="939161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Спасибо за внимание.</a:t>
            </a:r>
            <a:endParaRPr lang="ru-RU" sz="5400" b="1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28596" y="1214422"/>
            <a:ext cx="8215370" cy="2786082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b="1" dirty="0" smtClean="0"/>
              <a:t>      Речевой круг образуют три мозговых речевых центра. </a:t>
            </a:r>
          </a:p>
          <a:p>
            <a:r>
              <a:rPr lang="ru-RU" dirty="0" smtClean="0"/>
              <a:t>центр </a:t>
            </a:r>
            <a:r>
              <a:rPr lang="ru-RU" dirty="0" err="1" smtClean="0"/>
              <a:t>Брока</a:t>
            </a:r>
            <a:r>
              <a:rPr lang="ru-RU" dirty="0" smtClean="0"/>
              <a:t> производит речь, управляя речевой мускулатурой;</a:t>
            </a:r>
          </a:p>
          <a:p>
            <a:r>
              <a:rPr lang="ru-RU" dirty="0" smtClean="0"/>
              <a:t>центр </a:t>
            </a:r>
            <a:r>
              <a:rPr lang="ru-RU" dirty="0" err="1" smtClean="0"/>
              <a:t>Вернике</a:t>
            </a:r>
            <a:r>
              <a:rPr lang="ru-RU" dirty="0" smtClean="0"/>
              <a:t> распознает собственную речь и речь других людей (слуховой центр речи);</a:t>
            </a:r>
          </a:p>
          <a:p>
            <a:r>
              <a:rPr lang="ru-RU" dirty="0" smtClean="0"/>
              <a:t>ассоциативный центр создает структуру фраз и предложений.</a:t>
            </a:r>
            <a:endParaRPr lang="ru-RU" b="1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28596" y="357166"/>
            <a:ext cx="4471990" cy="785818"/>
          </a:xfrm>
        </p:spPr>
        <p:txBody>
          <a:bodyPr/>
          <a:lstStyle/>
          <a:p>
            <a:r>
              <a:rPr lang="ru-RU" dirty="0" smtClean="0"/>
              <a:t>Речевой процесс</a:t>
            </a:r>
            <a:endParaRPr lang="ru-RU" dirty="0"/>
          </a:p>
        </p:txBody>
      </p:sp>
      <p:pic>
        <p:nvPicPr>
          <p:cNvPr id="4" name="Рисунок 3" descr="art527_1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357422" y="3786190"/>
            <a:ext cx="6215106" cy="276702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85728"/>
            <a:ext cx="7972452" cy="1071570"/>
          </a:xfrm>
        </p:spPr>
        <p:txBody>
          <a:bodyPr>
            <a:normAutofit fontScale="90000"/>
          </a:bodyPr>
          <a:lstStyle/>
          <a:p>
            <a:r>
              <a:rPr lang="ru-RU" i="1" dirty="0" smtClean="0"/>
              <a:t>Расположение центров </a:t>
            </a:r>
            <a:r>
              <a:rPr lang="ru-RU" i="1" dirty="0" err="1" smtClean="0"/>
              <a:t>Брока</a:t>
            </a:r>
            <a:r>
              <a:rPr lang="ru-RU" i="1" dirty="0" smtClean="0"/>
              <a:t> и </a:t>
            </a:r>
            <a:r>
              <a:rPr lang="ru-RU" i="1" dirty="0" err="1" smtClean="0"/>
              <a:t>Вернике</a:t>
            </a:r>
            <a:r>
              <a:rPr lang="ru-RU" i="1" dirty="0" smtClean="0"/>
              <a:t> в коре головного мозга. </a:t>
            </a:r>
            <a:endParaRPr lang="ru-RU" dirty="0"/>
          </a:p>
        </p:txBody>
      </p:sp>
      <p:pic>
        <p:nvPicPr>
          <p:cNvPr id="4" name="Рисунок 3" descr="image025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14414" y="1500174"/>
            <a:ext cx="7338833" cy="51603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2143116"/>
            <a:ext cx="8229600" cy="4357718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/>
              <a:t>       Главное противоречие, которое служит основой возникновения заикания, заключается в следующем: с одной стороны для существования речевого круга и длительного речевого процесса необходимо, чтобы все три речевых центра работали синхронно, а с другой стороны эти три центра имеют разную биологическую мощность и, соответственно, развиваются не одновременно, а последовательно.</a:t>
            </a:r>
          </a:p>
          <a:p>
            <a:pPr>
              <a:buNone/>
            </a:pPr>
            <a:r>
              <a:rPr lang="ru-RU" dirty="0" smtClean="0"/>
              <a:t>       Потенциально, разница между речевыми центрами имеется у каждого человека, но заболевание проявляется, только если эта разница становится чрезмерной. Именно тогда появляется нестабильная работа речевого круга.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85720" y="214290"/>
            <a:ext cx="8001056" cy="1728814"/>
          </a:xfrm>
        </p:spPr>
        <p:txBody>
          <a:bodyPr>
            <a:normAutofit/>
          </a:bodyPr>
          <a:lstStyle/>
          <a:p>
            <a:r>
              <a:rPr lang="ru-RU" sz="3200" b="1" dirty="0" smtClean="0"/>
              <a:t>Заикание есть периодический разрыв речевого круга (не стабильная работа речевого круга).</a:t>
            </a:r>
            <a:endParaRPr lang="ru-RU" sz="32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285720" y="1524000"/>
            <a:ext cx="8643998" cy="2262190"/>
          </a:xfrm>
        </p:spPr>
        <p:txBody>
          <a:bodyPr/>
          <a:lstStyle/>
          <a:p>
            <a:r>
              <a:rPr lang="ru-RU" dirty="0" smtClean="0"/>
              <a:t>Самая распространенная причина (67,5%) – это испуг;</a:t>
            </a:r>
          </a:p>
          <a:p>
            <a:r>
              <a:rPr lang="ru-RU" dirty="0" smtClean="0"/>
              <a:t>На втором месте (27,5) -  ушибы и травмы;</a:t>
            </a:r>
          </a:p>
          <a:p>
            <a:r>
              <a:rPr lang="ru-RU" dirty="0" smtClean="0"/>
              <a:t>Инфекционные заболевания;</a:t>
            </a:r>
          </a:p>
          <a:p>
            <a:r>
              <a:rPr lang="ru-RU" dirty="0" smtClean="0"/>
              <a:t>Наследственность.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9600" cy="87155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Причины возникновения заикания:</a:t>
            </a:r>
            <a:endParaRPr lang="ru-RU" dirty="0"/>
          </a:p>
        </p:txBody>
      </p:sp>
      <p:pic>
        <p:nvPicPr>
          <p:cNvPr id="4" name="Рисунок 3" descr="i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715140" y="2500306"/>
            <a:ext cx="1929822" cy="314327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5" name="Рисунок 4" descr="514-img2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71472" y="3857628"/>
            <a:ext cx="4071966" cy="25281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214422"/>
            <a:ext cx="4757742" cy="5143536"/>
          </a:xfrm>
        </p:spPr>
        <p:txBody>
          <a:bodyPr>
            <a:normAutofit fontScale="92500" lnSpcReduction="20000"/>
          </a:bodyPr>
          <a:lstStyle/>
          <a:p>
            <a:r>
              <a:rPr lang="ru-RU" dirty="0" err="1" smtClean="0"/>
              <a:t>Самомассаж</a:t>
            </a:r>
            <a:r>
              <a:rPr lang="ru-RU" dirty="0" smtClean="0"/>
              <a:t>;</a:t>
            </a:r>
          </a:p>
          <a:p>
            <a:r>
              <a:rPr lang="ru-RU" dirty="0" smtClean="0"/>
              <a:t>Гимнастика речи;</a:t>
            </a:r>
          </a:p>
          <a:p>
            <a:r>
              <a:rPr lang="ru-RU" dirty="0" smtClean="0"/>
              <a:t>Тренировка дикции;</a:t>
            </a:r>
          </a:p>
          <a:p>
            <a:r>
              <a:rPr lang="ru-RU" b="1" dirty="0" smtClean="0"/>
              <a:t>Метод</a:t>
            </a:r>
            <a:r>
              <a:rPr lang="ru-RU" dirty="0" smtClean="0"/>
              <a:t> Л.З.Арутюнян (</a:t>
            </a:r>
            <a:r>
              <a:rPr lang="ru-RU" dirty="0" err="1" smtClean="0"/>
              <a:t>дережирование</a:t>
            </a:r>
            <a:r>
              <a:rPr lang="ru-RU" dirty="0" smtClean="0"/>
              <a:t> рукой);</a:t>
            </a:r>
          </a:p>
          <a:p>
            <a:r>
              <a:rPr lang="ru-RU" dirty="0" smtClean="0"/>
              <a:t>Гимнастика А.Н. </a:t>
            </a:r>
            <a:r>
              <a:rPr lang="ru-RU" dirty="0" err="1" smtClean="0"/>
              <a:t>Стрельниковой</a:t>
            </a:r>
            <a:r>
              <a:rPr lang="ru-RU" dirty="0" smtClean="0"/>
              <a:t>;</a:t>
            </a:r>
          </a:p>
          <a:p>
            <a:r>
              <a:rPr lang="ru-RU" dirty="0" smtClean="0"/>
              <a:t>Аутотренинг;</a:t>
            </a:r>
          </a:p>
          <a:p>
            <a:r>
              <a:rPr lang="ru-RU" dirty="0" smtClean="0"/>
              <a:t>Точечный массаж;</a:t>
            </a:r>
          </a:p>
          <a:p>
            <a:r>
              <a:rPr lang="ru-RU" dirty="0" smtClean="0"/>
              <a:t>Физиотерапевтические процедуры;</a:t>
            </a:r>
          </a:p>
          <a:p>
            <a:r>
              <a:rPr lang="ru-RU" dirty="0" smtClean="0"/>
              <a:t>Лечение заикания отварами, настоями и настойками;</a:t>
            </a:r>
          </a:p>
          <a:p>
            <a:r>
              <a:rPr lang="ru-RU" dirty="0" smtClean="0"/>
              <a:t>Рецепты русских знахарей.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28596" y="357166"/>
            <a:ext cx="7000924" cy="800120"/>
          </a:xfrm>
        </p:spPr>
        <p:txBody>
          <a:bodyPr/>
          <a:lstStyle/>
          <a:p>
            <a:r>
              <a:rPr lang="ru-RU" dirty="0" smtClean="0"/>
              <a:t>Методы лечения заикания.</a:t>
            </a:r>
            <a:endParaRPr lang="ru-RU" dirty="0"/>
          </a:p>
        </p:txBody>
      </p:sp>
      <p:pic>
        <p:nvPicPr>
          <p:cNvPr id="4" name="Рисунок 3" descr="strelnikova-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143504" y="1046817"/>
            <a:ext cx="3714776" cy="435773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524000"/>
            <a:ext cx="8258204" cy="761992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Точка 1 (</a:t>
            </a:r>
            <a:r>
              <a:rPr lang="ru-RU" dirty="0" err="1" smtClean="0"/>
              <a:t>лин-дао</a:t>
            </a:r>
            <a:r>
              <a:rPr lang="ru-RU" dirty="0" smtClean="0"/>
              <a:t>)                             Точка 2 (</a:t>
            </a:r>
            <a:r>
              <a:rPr lang="ru-RU" dirty="0" err="1" smtClean="0"/>
              <a:t>нэй-гуань</a:t>
            </a:r>
            <a:r>
              <a:rPr lang="ru-RU" dirty="0" smtClean="0"/>
              <a:t>)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28596" y="214290"/>
            <a:ext cx="8258204" cy="115731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Методика применения точечного массажа при заикании</a:t>
            </a:r>
            <a:endParaRPr lang="ru-RU" dirty="0"/>
          </a:p>
        </p:txBody>
      </p:sp>
      <p:pic>
        <p:nvPicPr>
          <p:cNvPr id="4" name="Рисунок 3" descr="46-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4282" y="2000240"/>
            <a:ext cx="4297423" cy="385765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5" name="Рисунок 4" descr="46-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72000" y="2143116"/>
            <a:ext cx="4357718" cy="436273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357166"/>
            <a:ext cx="3614734" cy="857256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Точка 3 (</a:t>
            </a:r>
            <a:r>
              <a:rPr lang="ru-RU" dirty="0" err="1" smtClean="0"/>
              <a:t>сяо-хай</a:t>
            </a:r>
            <a:r>
              <a:rPr lang="ru-RU" dirty="0" smtClean="0"/>
              <a:t>)</a:t>
            </a:r>
            <a:endParaRPr lang="ru-RU" dirty="0"/>
          </a:p>
        </p:txBody>
      </p:sp>
      <p:pic>
        <p:nvPicPr>
          <p:cNvPr id="4" name="Рисунок 3" descr="4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42910" y="928670"/>
            <a:ext cx="1304925" cy="48768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5" name="Прямоугольник 4"/>
          <p:cNvSpPr/>
          <p:nvPr/>
        </p:nvSpPr>
        <p:spPr>
          <a:xfrm>
            <a:off x="2714612" y="1142984"/>
            <a:ext cx="321471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Точка 4 (</a:t>
            </a:r>
            <a:r>
              <a:rPr lang="ru-RU" sz="2400" dirty="0" err="1" smtClean="0"/>
              <a:t>цзу-сан-ли</a:t>
            </a:r>
            <a:r>
              <a:rPr lang="ru-RU" sz="2400" dirty="0" smtClean="0"/>
              <a:t>)</a:t>
            </a:r>
          </a:p>
        </p:txBody>
      </p:sp>
      <p:pic>
        <p:nvPicPr>
          <p:cNvPr id="6" name="Рисунок 5" descr="48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428992" y="1714488"/>
            <a:ext cx="1137998" cy="393859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7" name="Прямоугольник 6"/>
          <p:cNvSpPr/>
          <p:nvPr/>
        </p:nvSpPr>
        <p:spPr>
          <a:xfrm>
            <a:off x="5715008" y="714356"/>
            <a:ext cx="342899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Точка 5 (</a:t>
            </a:r>
            <a:r>
              <a:rPr lang="ru-RU" sz="2400" dirty="0" err="1" smtClean="0"/>
              <a:t>цзюе-инь-шу</a:t>
            </a:r>
            <a:r>
              <a:rPr lang="ru-RU" sz="2400" dirty="0" smtClean="0"/>
              <a:t>)</a:t>
            </a:r>
          </a:p>
        </p:txBody>
      </p:sp>
      <p:pic>
        <p:nvPicPr>
          <p:cNvPr id="8" name="Рисунок 7" descr="i_106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715008" y="1785926"/>
            <a:ext cx="3229214" cy="3252655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571472" y="357166"/>
            <a:ext cx="3000396" cy="619116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Точка 6 (</a:t>
            </a:r>
            <a:r>
              <a:rPr lang="ru-RU" dirty="0" err="1" smtClean="0"/>
              <a:t>эр-мэнь</a:t>
            </a:r>
            <a:r>
              <a:rPr lang="ru-RU" dirty="0" smtClean="0"/>
              <a:t>)</a:t>
            </a:r>
            <a:endParaRPr lang="ru-RU" dirty="0"/>
          </a:p>
        </p:txBody>
      </p:sp>
      <p:pic>
        <p:nvPicPr>
          <p:cNvPr id="4" name="Рисунок 3" descr="5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42976" y="928670"/>
            <a:ext cx="3490474" cy="358140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5" name="Прямоугольник 4"/>
          <p:cNvSpPr/>
          <p:nvPr/>
        </p:nvSpPr>
        <p:spPr>
          <a:xfrm>
            <a:off x="5357818" y="1714488"/>
            <a:ext cx="340445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/>
              <a:t>Точка 7 (</a:t>
            </a:r>
            <a:r>
              <a:rPr lang="ru-RU" sz="2400" dirty="0" err="1" smtClean="0"/>
              <a:t>сань-ин-цзяо</a:t>
            </a:r>
            <a:r>
              <a:rPr lang="ru-RU" sz="2400" dirty="0" smtClean="0"/>
              <a:t> </a:t>
            </a:r>
            <a:r>
              <a:rPr lang="ru-RU" dirty="0" smtClean="0"/>
              <a:t>)</a:t>
            </a:r>
          </a:p>
        </p:txBody>
      </p:sp>
      <p:pic>
        <p:nvPicPr>
          <p:cNvPr id="6" name="Рисунок 5" descr="48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643702" y="2357430"/>
            <a:ext cx="1227561" cy="3786214"/>
          </a:xfrm>
          <a:prstGeom prst="rect">
            <a:avLst/>
          </a:prstGeo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186</TotalTime>
  <Words>742</Words>
  <Application>Microsoft Office PowerPoint</Application>
  <PresentationFormat>Экран (4:3)</PresentationFormat>
  <Paragraphs>52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Бумажная</vt:lpstr>
      <vt:lpstr>Инновационные методы при работе с заикающимися детьми</vt:lpstr>
      <vt:lpstr>Речевой процесс</vt:lpstr>
      <vt:lpstr>Расположение центров Брока и Вернике в коре головного мозга. </vt:lpstr>
      <vt:lpstr>Заикание есть периодический разрыв речевого круга (не стабильная работа речевого круга).</vt:lpstr>
      <vt:lpstr>Причины возникновения заикания:</vt:lpstr>
      <vt:lpstr>Методы лечения заикания.</vt:lpstr>
      <vt:lpstr>Методика применения точечного массажа при заикании</vt:lpstr>
      <vt:lpstr>Слайд 8</vt:lpstr>
      <vt:lpstr>Слайд 9</vt:lpstr>
      <vt:lpstr>Точка 8 (вай-гуань)</vt:lpstr>
      <vt:lpstr>Слайд 11</vt:lpstr>
      <vt:lpstr>Лечение заикания отварами, настоями и настойками.</vt:lpstr>
      <vt:lpstr>Настой ясенца белого.</vt:lpstr>
      <vt:lpstr>Сок крапивы жгучей и ясенца белого.</vt:lpstr>
      <vt:lpstr>Отвар из руты душистой</vt:lpstr>
      <vt:lpstr>Настой крапивы, ромашки, дягиля, хмеля, мелиссы, вереска, зверобоя.</vt:lpstr>
      <vt:lpstr>Рецепты русских знахарей.</vt:lpstr>
      <vt:lpstr>Слайд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 Пухаева</dc:creator>
  <cp:lastModifiedBy>Владелец</cp:lastModifiedBy>
  <cp:revision>23</cp:revision>
  <dcterms:created xsi:type="dcterms:W3CDTF">2016-05-25T19:06:08Z</dcterms:created>
  <dcterms:modified xsi:type="dcterms:W3CDTF">2019-05-06T12:55:03Z</dcterms:modified>
</cp:coreProperties>
</file>