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69" r:id="rId5"/>
    <p:sldId id="260" r:id="rId6"/>
    <p:sldId id="263" r:id="rId7"/>
    <p:sldId id="262" r:id="rId8"/>
    <p:sldId id="265" r:id="rId9"/>
    <p:sldId id="266" r:id="rId10"/>
    <p:sldId id="268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D8BE1-704C-4683-9A20-F5677A60B9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E61C01-DBD9-4238-8178-28878463B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1C0554-7486-44CB-B1EE-5CC6B1B6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1C4CAB-670F-45FC-A205-35EA105B8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4BDE54-23DD-4485-9198-97B05F704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3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4B1FC-8B68-4338-887C-1AB957AC1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FAC7BB-7FA9-40DF-A8B7-9D4F46752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BB9E09-5FD8-42C8-AF8D-B5A53B702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E604BF-828D-4746-8C40-3DABB0143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2EE17D-BB4A-4B0B-AABD-9084061A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3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4AB4E80-8DAB-4094-9212-C4D23E28C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742816-A9E7-41D0-920B-B66B942C1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7A58F0-7A6E-45C3-B201-813476775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0EB11A-9829-4494-A335-E61282B69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55F53B-7869-4EC6-A97A-506AE542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8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51BC8-BE8C-4252-8FC3-CA271A751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B20A37-25A6-4D2A-8DC1-3FC8D1572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1AFED3-668B-4428-AD9B-7D4D0A3F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4D6C1C-A89F-4DF4-81CB-39BD5E42D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FF0D46-DA53-4888-B0C2-1D6CB658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7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6004C-3C2C-4D2C-80D7-6099AD84B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93AF63-C6AD-4668-99F8-7574C3BF5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09C32-8CDD-4333-A399-CA7D7F751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DCCCDA-5CE7-4F57-B0C2-9F7AF102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734EEB-55B5-4786-B8FC-ECA2B64D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93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1AFC2-90E1-4121-9EC9-4210B6C81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644BC6-7C89-4E78-B405-B4038FD03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7A4D0D-1380-4625-B4C9-E1A14B4EB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6B4444-D46E-4B1B-B64B-2F75062E1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7AE9F5-3695-427A-B5F9-0535E3307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C59B23-B392-4FE3-AA3D-01F677FA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2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B4E1E-39EF-41B0-95AC-A1C365D08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22A2F5-4FB5-4B98-ADEE-34DAEBC80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DEA3EE-BF05-4F02-8596-E0B45D736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29E2A54-C3B9-4554-9F94-CCC7BEF1BB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BEF1BEE-B8FE-44E7-AE6A-DC2FCAEF6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6780C9-5B9E-460B-9662-66407722F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2DC0EBF-CE2E-4CE8-8C71-406C3B97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8D19BA-A794-43FC-A69B-CDBE9192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51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2A16B7-4658-425D-9CD8-BDB477E18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47BE4D1-CEB2-4C78-9B3B-F8B7DFDFC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FC4CF3E-4E0F-4397-AA87-167085DDF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CC698A-E860-4651-8392-9EC4A96BE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69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0F5ADA-E7DB-4191-A3D4-495DC42DC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C51889-5845-4EFB-B6C8-90E09914E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242A0E-2BDC-495C-8497-5028FD5D7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82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F47EC-E175-4172-8CE5-5E4A86D68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379268-D9A8-4501-A70E-7D5A51A59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D5B8421-E131-4455-B39F-85324AAF2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56A07A-6E2D-4CF5-A980-E93606C73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634191-9224-4939-844C-658AEB30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C98BDC-7C28-4213-BE79-C81B49FC5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7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823C7-2F46-4B86-B574-F8AB62872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211DC33-CE44-41A5-8165-6ED61D788C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9DF102-BBB8-4AF0-85A3-A40EA1EAF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A9B895-5C42-48B9-90CB-7977106F4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C9408F-E9F3-47CD-ABF7-97AE1EE7C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3BFB28-82F7-4915-BCE2-4D98C6704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52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CC545-F495-434F-AFD3-263C34FD3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57C619-328E-48BC-B159-F2244379E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B9F412-A228-4BC3-8A3A-9C7179F2B2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1B73C-1027-476A-81DF-0F78F4706AEC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DDF243-F34D-4A02-A648-3FADE9F82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2EDCF5-E101-4141-9B5E-C383B6BE51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03051-0619-4D1F-BB50-DA3EDF6FE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3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1%82%D1%83%D1%84%D0%BB%D0%B8%20%D0%BA%D0%B0%D1%80%D1%82%D0%B8%D0%BD%D0%BA%D0%B0%20%D0%B4%D0%BB%D1%8F%20%D0%B4%D0%B5%D1%82%D0%B5%D0%B9%20%D0%BD%D0%B0%20%D0%BF%D1%80%D0%BE%D0%B7%D1%80%D0%B0%D1%87%D0%BD%D0%BE%D0%BC%20%D1%84%D0%BE%D0%BD%D0%B5&amp;pos=0&amp;img_url=http%3A%2F%2Fgif-kartinki.ru%2F2%2Fkrasnye-tufli.png&amp;rpt=simage" TargetMode="External"/><Relationship Id="rId3" Type="http://schemas.openxmlformats.org/officeDocument/2006/relationships/hyperlink" Target="https://yandex.ru/images/search?text=%D0%BA%D1%80%D0%BE%D0%B2%D0%B0%D1%82%D1%8C%20%D0%BA%D0%B0%D1%80%D1%82%D0%B8%D0%BD%D0%BA%D0%B8%20%D0%B4%D0%BB%D1%8F%20%D0%B4%D0%B5%D1%82%D0%B5%D0%B9&amp;lr=2&amp;pos=26&amp;img_url=https%3A%2F%2Fnickyholender.com%2Fwp-content%2Fuploads%2F2018%2F10%2F99-kids-furniture-ct-bedroom-sets-for-women-of-kids-furniture-ct.jpg&amp;rpt=simage%203.https://yandex.ru/images/search?text=%D0%B1%D1%83%D1%80%D0%B0%D1%82%D0%B8%D0%BD%D0%BE%20%D0%BA%D0" TargetMode="External"/><Relationship Id="rId7" Type="http://schemas.openxmlformats.org/officeDocument/2006/relationships/hyperlink" Target="https://yandex.ru/images/search?text=%D1%83%D1%82%D1%8E%D0%B3%20%D0%BA%D0%B0%D1%80%D1%82%D0%B8%D0%BD%D0%BA%D0%B0%20%D0%B4%D0%BB%D1%8F%20%D0%B4%D0%B5%D1%82%D0%B5%D0%B9%20%D0%BD%D0%B0%20%D0%BF%D1%80%D0%BE%D0%B7%D1%80%D0%B0%D1%87%D0%BD%D0%BE%D0%BC%20%D1%84%D0%BE%D0%BD%D0%B5&amp;pos=21&amp;img_url=https%3A%2F%2Fst.depositphotos.com%2F1001046%2F1992%2Fv%2F950%2Fdepositphotos_19927577-stock-illustration-realistic-illustration-of-steam-iron.jpg&amp;rpt=simage" TargetMode="External"/><Relationship Id="rId12" Type="http://schemas.openxmlformats.org/officeDocument/2006/relationships/hyperlink" Target="https://yandex.ru/images/search?text=%D1%87%D1%82%D0%B5%D0%BD%D0%B8%D0%B5%20%D1%81%D0%BB%D0%BE%D0%B3%D0%BE%D0%B2%20%D1%81%20%D0%B1%D1%83%D0%BA%D0%B2%D0%BE%D0%B9%20%D1%82&amp;lr=2&amp;pos=19&amp;img_url=https%3A%2F%2Fds03.infourok.ru%2Fuploads%2Fex%2F07bc%2F000585fb-26570f7b%2Fhello_html_4d4ae944.jpg&amp;rpt=simage" TargetMode="External"/><Relationship Id="rId2" Type="http://schemas.openxmlformats.org/officeDocument/2006/relationships/hyperlink" Target="https://yandex.ru/images/search?text=%D1%82%D0%B5%D0%BB%D0%B5%D1%84%D0%BE%D0%BD%20%D0%B4%D0%BB%D1%8F%20%D0%B4%D0%B5%D1%82%D0%B5%D0%B9%20%D0%BA%D0%B0%D1%80%D1%82%D0%B8%D0%BD%D0%BA%D0%B8%20%D1%81%D1%8E%D0%B6%D0%B5%D1%82%D0%BD%D1%8B%D0%B5&amp;pos=97&amp;p=1&amp;img_url=https%3A%2F%2Flineaencasa.files.wordpress.com%2F2012%2F09%2Fhablar-blabla.jpg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%D1%82%D1%8C%D0%BB%D1%8C%D0%BF%D0%B0%D0%BD%20%D0%BA%D0%B0%D1%80%D1%82%D0%B8%D0%BD%D0%BA%D0%B0%20%D0%B4%D0%BB%D1%8F%20%D0%B4%D0%B5%D1%82%D0%B5%D0%B9%20%D0%BD%D0%B0%20%D0%BF%D1%80%D0%BE%D0%B7%D1%80%D0%B0%D1%87%D0%BD%D0%BE%D0%BC%20%D1%84%D0%BE%D0%BD%D0%B5&amp;pos=2&amp;img_url=https%3A%2F%2Fclipart-db.ru%2Ffile_content%2Frastr%2Fflower-033.png&amp;rpt=simage" TargetMode="External"/><Relationship Id="rId11" Type="http://schemas.openxmlformats.org/officeDocument/2006/relationships/hyperlink" Target="https://yandex.ru/images/search?text=%D0%BD%D0%B0%20%D1%87%D1%82%D0%BE%20%D0%BF%D0%BE%D1%85%D0%BE%D0%B6%D0%B0%20%D0%B1%D1%83%D0%BA%D0%B2%D0%B0%20%D1%82&amp;pos=47&amp;img_url=https%3A%2F%2Ffilapp1.imgsmail.ru%2Fpic%3Furl%3Dhttp%253A%252F%252Ffoto.mail.ru%252Fmail%252Fatalia_g%252F_forums%252Fi-165.jpg%26sig%3D99f2827cc7a96a2d5c4676bc786d03db&amp;rpt=simage" TargetMode="External"/><Relationship Id="rId5" Type="http://schemas.openxmlformats.org/officeDocument/2006/relationships/hyperlink" Target="https://yandex.ru/images/search?text=%D0%BC%D0%B0%D0%BB%D1%8C%D1%87%D0%B8%D0%BA%20%D0%B8%20%D0%B4%D0%B5%D0%B2%D0%BE%D1%87%D0%BA%D0%B0%20%D0%BA%D0%B0%D1%80%D1%82%D0%B8%D0%BD%D0%BA%D0%B0%20%D0%B4%D0%BB%D1%8F%20%D0%B4%D0%B5%D1%82%D0%B5%D0%B9&amp;pos=17&amp;img_url=https%3A%2F%2Ffs00.infourok.ru%2Fimages%2Fdoc%2F16%2F21069%2Fhello_html_3aa97bfa.png&amp;rpt=simage" TargetMode="External"/><Relationship Id="rId10" Type="http://schemas.openxmlformats.org/officeDocument/2006/relationships/hyperlink" Target="https://yandex.ru/images/search?text=%D0%BD%D0%B0%20%D1%87%D1%82%D0%BE%20%D0%BF%D0%BE%D1%85%D0%BE%D0%B6%D0%B0%20%D0%B1%D1%83%D0%BA%D0%B2%D0%B0%20%D1%82&amp;pos=3&amp;img_url=https%3A%2F%2Fpalmira-ds34.edumsko.ru%2Fuploads%2F3000%2F4037%2Fsection%2F398138%2Fbukvy%2Fbukvy%2Ft.jpg%3F1508154586035&amp;rpt=simage" TargetMode="External"/><Relationship Id="rId4" Type="http://schemas.openxmlformats.org/officeDocument/2006/relationships/hyperlink" Target="https://yandex.ru/images/search?text=%D0%B1%D1%83%D1%80%D0%B0%D1%82%D0%B8%D0%BD%D0%BE%20%D0%BA%D0%B0%D1%80%D1%82%D0%B8%D0%BD%D0%BA%D0%B8%20%D0%B4%D0%BB%D1%8F%20%D0%B4%D0%B5%D1%82%D0%B5%D0%B9&amp;lr=2&amp;pos=4&amp;img_url=https%3A%2F%2Fds05.infourok.ru%2Fuploads%2Fex%2F0926%2F00081f75-456e6c5f%2Fhello_html_6fdca27a.jpg&amp;rpt=simage" TargetMode="External"/><Relationship Id="rId9" Type="http://schemas.openxmlformats.org/officeDocument/2006/relationships/hyperlink" Target="https://yandex.ru/images/search?text=%D0%B7%D0%BE%D0%BD%D1%82%20%D0%BA%D0%B0%D1%80%D1%82%D0%B8%D0%BD%D0%BA%D0%B0%20%D0%B4%D0%BB%D1%8F%20%D0%B4%D0%B5%D1%82%D0%B5%D0%B9%20%D0%BD%D0%B0%20%D0%BF%D1%80%D0%BE%D0%B7%D1%80%D0%B0%D1%87%D0%BD%D0%BE%D0%BC%20%D1%84%D0%BE%D0%BD%D0%B5&amp;pos=65&amp;p=1&amp;img_url=https%3A%2F%2Fwww.picpng.com%2Fimages%2Flarge%2Fumbrella-red-weather-rain-cover-photo-png-101414&amp;rpt=simage&amp;rlt_url=http%3A%2F%2Fpngimg.com%2Fuploads%2Fumbrella%2Fumbrella_PNG69189.png&amp;ogl_url=https%3A%2F%2Fwww.picpng.com%2Fimages%2Flarge%2Fumbrella-red-weather-rain-cover-photo-png-10141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B0737-03C8-4CF0-A6FC-7EA51D8E2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963612"/>
          </a:xfrm>
        </p:spPr>
        <p:txBody>
          <a:bodyPr/>
          <a:lstStyle/>
          <a:p>
            <a:r>
              <a:rPr lang="ru-RU" b="1" dirty="0"/>
              <a:t>Звуки [т], [т’]. Буква Т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58EB62-424C-43D4-A103-0BD6BC72D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6275" y="3143249"/>
            <a:ext cx="7286626" cy="2162175"/>
          </a:xfrm>
        </p:spPr>
        <p:txBody>
          <a:bodyPr>
            <a:normAutofit/>
          </a:bodyPr>
          <a:lstStyle/>
          <a:p>
            <a:r>
              <a:rPr lang="ru-RU" b="1" dirty="0"/>
              <a:t>                                                       Составила Комарова С.С.</a:t>
            </a:r>
          </a:p>
          <a:p>
            <a:r>
              <a:rPr lang="ru-RU" b="1" dirty="0"/>
              <a:t>                                                                      учитель-логопед </a:t>
            </a:r>
          </a:p>
          <a:p>
            <a:pPr algn="r"/>
            <a:r>
              <a:rPr lang="ru-RU" b="1" dirty="0"/>
              <a:t>ГБДОУ детский сад №47 Фрунзенского района </a:t>
            </a:r>
          </a:p>
          <a:p>
            <a:pPr algn="r"/>
            <a:r>
              <a:rPr lang="ru-RU" b="1" dirty="0"/>
              <a:t>г. 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785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2598E-E4A5-4B3F-9D7D-A87EDB277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275" y="185737"/>
            <a:ext cx="4352925" cy="701675"/>
          </a:xfr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  <a:lin ang="2700000" scaled="1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предметы</a:t>
            </a:r>
          </a:p>
        </p:txBody>
      </p:sp>
      <p:pic>
        <p:nvPicPr>
          <p:cNvPr id="8194" name="Picture 2" descr="https://banana.by/uploads/posts/2010-01/1263137671_t.jpg">
            <a:extLst>
              <a:ext uri="{FF2B5EF4-FFF2-40B4-BE49-F238E27FC236}">
                <a16:creationId xmlns:a16="http://schemas.microsoft.com/office/drawing/2014/main" id="{278BA022-1375-4BD2-B87E-AF20B6D88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0792" y="1073969"/>
            <a:ext cx="8400033" cy="559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124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5F356-E5E2-4CBD-9B3E-E89B727E4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328302"/>
            <a:ext cx="4591050" cy="767073"/>
          </a:xfr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  <a:lin ang="2700000" scaled="1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слоги</a:t>
            </a:r>
          </a:p>
        </p:txBody>
      </p:sp>
      <p:pic>
        <p:nvPicPr>
          <p:cNvPr id="7170" name="Picture 2" descr="http://900igr.net/up/datai/69994/0014-036-.jpg">
            <a:extLst>
              <a:ext uri="{FF2B5EF4-FFF2-40B4-BE49-F238E27FC236}">
                <a16:creationId xmlns:a16="http://schemas.microsoft.com/office/drawing/2014/main" id="{7244CE16-DF99-4DC8-8F56-9500D43B0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" y="1786260"/>
            <a:ext cx="8763000" cy="42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698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60BAE3-7FAA-4B69-AF3F-6B8DD73CF3AD}"/>
              </a:ext>
            </a:extLst>
          </p:cNvPr>
          <p:cNvSpPr/>
          <p:nvPr/>
        </p:nvSpPr>
        <p:spPr>
          <a:xfrm>
            <a:off x="419100" y="257175"/>
            <a:ext cx="117729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1100" dirty="0">
                <a:hlinkClick r:id="rId2"/>
              </a:rPr>
              <a:t>https://yandex.ru/images/search?text=%D1%82%D0%B5%D0%BB%D0%B5%D1%84%D0%BE%D0%BD%20%D0%B4%D0%BB%D1%8F%20%D0%B4%D0%B5%D1%82%D0%B5%D0%B9%20%D0%BA%D0%B0%D1%80%D1%82%D0%B8%D0%BD%D0%BA%D0%B8%20%D1%81%D1%8E%D0%B6%D0%B5%D1%82%D0%BD%D1%8B%D0%B5&amp;pos=97&amp;p=1&amp;img_url=https%3A%2F%2Flineaencasa.files.wordpress.com%2F2012%2F09%2Fhablar-blabla.jpg&amp;rpt=simage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1100" dirty="0">
                <a:hlinkClick r:id="rId3"/>
              </a:rPr>
              <a:t>https://yandex.ru/images/search?text=%D0%BA%D1%80%D0%BE%D0%B2%D0%B0%D1%82%D1%8C%20%D0%BA%D0%B0%D1%80%D1%82%D0%B8%D0%BD%D0%BA%D0%B8%20%D0%B4%D0%BB%D1%8F%20%D0%B4%D0%B5%D1%82%D0%B5%D0%B9&amp;lr=2&amp;pos=26&amp;img_url=https%3A%2F%2Fnickyholender.com%2Fwp-content%2Fuploads%2F2018%2F10%2F99-kids-furniture-ct-bedroom-sets-for-women-of-kids-furniture-ct.jpg&amp;rpt=simage%203.https://yandex.ru/images/search?text=%D0%B1%D1%83%D1%80%D0%B0%D1%82%D0%B8%D0%BD%D0%BE%20%D0%BA%D0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1100" dirty="0">
                <a:hlinkClick r:id="rId4"/>
              </a:rPr>
              <a:t>https://yandex.ru/images/search?text=%D0%B1%D1%83%D1%80%D0%B0%D1%82%D0%B8%D0%BD%D0%BE%20%D0%BA%D0%B0%D1%80%D1%82%D0%B8%D0%BD%D0%BA%D0%B8%20%D0%B4%D0%BB%D1%8F%20%D0%B4%D0%B5%D1%82%D0%B5%D0%B9&amp;lr=2&amp;pos=4&amp;img_url=https%3A%2F%2Fds05.infourok.ru%2Fuploads%2Fex%2F0926%2F00081f75-456e6c5f%2Fhello_html_6fdca27a.jpg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1100" dirty="0">
                <a:hlinkClick r:id="rId5"/>
              </a:rPr>
              <a:t>https://yandex.ru/images/search?text=%D0%BC%D0%B0%D0%BB%D1%8C%D1%87%D0%B8%D0%BA%20%D0%B8%20%D0%B4%D0%B5%D0%B2%D0%BE%D1%87%D0%BA%D0%B0%20%D0%BA%D0%B0%D1%80%D1%82%D0%B8%D0%BD%D0%BA%D0%B0%20%D0%B4%D0%BB%D1%8F%20%D0%B4%D0%B5%D1%82%D0%B5%D0%B9&amp;pos=17&amp;img_url=https%3A%2F%2Ffs00.infourok.ru%2Fimages%2Fdoc%2F16%2F21069%2Fhello_html_3aa97bfa.png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1100" dirty="0">
                <a:hlinkClick r:id="rId6"/>
              </a:rPr>
              <a:t>https://yandex.ru/images/search?text=%D1%82%D1%8C%D0%BB%D1%8C%D0%BF%D0%B0%D0%BD%20%D0%BA%D0%B0%D1%80%D1%82%D0%B8%D0%BD%D0%BA%D0%B0%20%D0%B4%D0%BB%D1%8F%20%D0%B4%D0%B5%D1%82%D0%B5%D0%B9%20%D0%BD%D0%B0%20%D0%BF%D1%80%D0%BE%D0%B7%D1%80%D0%B0%D1%87%D0%BD%D0%BE%D0%BC%20%D1%84%D0%BE%D0%BD%D0%B5&amp;pos=2&amp;img_url=https%3A%2F%2Fclipart-db.ru%2Ffile_content%2Frastr%2Fflower-033.png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sz="1100" dirty="0">
                <a:hlinkClick r:id="rId7"/>
              </a:rPr>
              <a:t>https://yandex.ru/images/search?text=%D1%83%D1%82%D1%8E%D0%B3%20%D0%BA%D0%B0%D1%80%D1%82%D0%B8%D0%BD%D0%BA%D0%B0%20%D0%B4%D0%BB%D1%8F%20%D0%B4%D0%B5%D1%82%D0%B5%D0%B9%20%D0%BD%D0%B0%20%D0%BF%D1%80%D0%BE%D0%B7%D1%80%D0%B0%D1%87%D0%BD%D0%BE%D0%BC%20%D1%84%D0%BE%D0%BD%D0%B5&amp;pos=21&amp;img_url=https%3A%2F%2Fst.depositphotos.com%2F1001046%2F1992%2Fv%2F950%2Fdepositphotos_19927577-stock-illustration-realistic-illustration-of-steam-iron.jpg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en-US" sz="1100" dirty="0">
                <a:hlinkClick r:id="rId8"/>
              </a:rPr>
              <a:t>https://yandex.ru/images/search?text=%D1%82%D1%83%D1%84%D0%BB%D0%B8%20%D0%BA%D0%B0%D1%80%D1%82%D0%B8%D0%BD%D0%BA%D0%B0%20%D0%B4%D0%BB%D1%8F%20%D0%B4%D0%B5%D1%82%D0%B5%D0%B9%20%D0%BD%D0%B0%20%D0%BF%D1%80%D0%BE%D0%B7%D1%80%D0%B0%D1%87%D0%BD%D0%BE%D0%BC%20%D1%84%D0%BE%D0%BD%D0%B5&amp;pos=0&amp;img_url=http%3A%2F%2Fgif-kartinki.ru%2F2%2Fkrasnye-tufli.png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en-US" sz="1100" dirty="0">
                <a:hlinkClick r:id="rId9"/>
              </a:rPr>
              <a:t>https://yandex.ru/images/search?text=%D0%B7%D0%BE%D0%BD%D1%82%20%D0%BA%D0%B0%D1%80%D1%82%D0%B8%D0%BD%D0%BA%D0%B0%20%D0%B4%D0%BB%D1%8F%20%D0%B4%D0%B5%D1%82%D0%B5%D0%B9%20%D0%BD%D0%B0%20%D0%BF%D1%80%D0%BE%D0%B7%D1%80%D0%B0%D1%87%D0%BD%D0%BE%D0%BC%20%D1%84%D0%BE%D0%BD%D0%B5&amp;pos=65&amp;p=1&amp;img_url=https%3A%2F%2Fwww.picpng.com%2Fimages%2Flarge%2Fumbrella-red-weather-rain-cover-photo-png-101414&amp;rpt=simage&amp;rlt_url=http%3A%2F%2Fpngimg.com%2Fuploads%2Fumbrella%2Fumbrella_PNG69189.png&amp;ogl_url=https%3A%2F%2Fwww.picpng.com%2Fimages%2Flarge%2Fumbrella-red-weather-rain-cover-photo-png-101414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en-US" sz="1100" dirty="0">
                <a:hlinkClick r:id="rId10"/>
              </a:rPr>
              <a:t>https://yandex.ru/images/search?text=%D0%BD%D0%B0%20%D1%87%D1%82%D0%BE%20%D0%BF%D0%BE%D1%85%D0%BE%D0%B6%D0%B0%20%D0%B1%D1%83%D0%BA%D0%B2%D0%B0%20%D1%82&amp;pos=3&amp;img_url=https%3A%2F%2Fpalmira-ds34.edumsko.ru%2Fuploads%2F3000%2F4037%2Fsection%2F398138%2Fbukvy%2Fbukvy%2Ft.jpg%3F1508154586035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sz="1100" dirty="0">
                <a:hlinkClick r:id="rId11"/>
              </a:rPr>
              <a:t>https://yandex.ru/images/search?text=%D0%BD%D0%B0%20%D1%87%D1%82%D0%BE%20%D0%BF%D0%BE%D1%85%D0%BE%D0%B6%D0%B0%20%D0%B1%D1%83%D0%BA%D0%B2%D0%B0%20%D1%82&amp;pos=47&amp;img_url=https%3A%2F%2Ffilapp1.imgsmail.ru%2Fpic%3Furl%3Dhttp%253A%252F%252Ffoto.mail.ru%252Fmail%252Fatalia_g%252F_forums%252Fi-165.jpg%26sig%3D99f2827cc7a96a2d5c4676bc786d03db&amp;rpt=simage</a:t>
            </a:r>
            <a:endParaRPr lang="ru-RU" sz="1100" dirty="0"/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en-US" sz="1100" dirty="0">
                <a:hlinkClick r:id="rId12"/>
              </a:rPr>
              <a:t>https://yandex.ru/images/search?text=%D1%87%D1%82%D0%B5%D0%BD%D0%B8%D0%B5%20%D1%81%D0%BB%D0%BE%D0%B3%D0%BE%D0%B2%20%D1%81%20%D0%B1%D1%83%D0%BA%D0%B2%D0%BE%D0%B9%20%D1%82&amp;lr=2&amp;pos=19&amp;img_url=https%3A%2F%2Fds03.infourok.ru%2Fuploads%2Fex%2F07bc%2F000585fb-26570f7b%2Fhello_html_4d4ae944.jpg&amp;rpt=simage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18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22C68-3C53-4881-95A2-B57994222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2455" y="0"/>
            <a:ext cx="9795544" cy="1107347"/>
          </a:xfrm>
        </p:spPr>
        <p:txBody>
          <a:bodyPr>
            <a:normAutofit/>
          </a:bodyPr>
          <a:lstStyle/>
          <a:p>
            <a:r>
              <a:rPr lang="ru-RU" dirty="0"/>
              <a:t>Задачи: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EA32ED-5341-43BE-9906-B46DDB1B3D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2019300"/>
            <a:ext cx="10287000" cy="3238500"/>
          </a:xfrm>
          <a:gradFill flip="none" rotWithShape="1"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  <a:lin ang="2700000" scaled="1"/>
            <a:tileRect/>
          </a:gradFill>
          <a:ln>
            <a:prstDash val="sysDot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Научить ребенка четко произносить звуки [Т] и [Т'], дифференцировать звуки на слух и в произношении.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/>
              <a:t>2.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Учить определять место звуков [Т], [Т'] в начале, середине и конце слов.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3. Учить дифференцировать согласные по твёрдости –мягкости.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4. Познакомить с графическим образом звука: буквой Т.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5. Развивать фонематическое восприятие, анализ и синтез.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Упражнять в чтении слогов с новой буквой.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045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A7205-EA82-4829-9BC9-9758229D7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1" y="4729"/>
            <a:ext cx="11020424" cy="1704974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lvl="0" algn="just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[Т]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согласный (воздух при произнесении этого звука встречает преграду: </a:t>
            </a:r>
            <a:b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мешает свободно выходить изо рта язычок, который прижимается к бугорочкам за верхними зубами. </a:t>
            </a:r>
            <a:br>
              <a:rPr lang="ru-RU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[Т]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глухой  (ребенок может закрыть ушки ладонями и произнести |Т]. Если ушки «гудят», звук звонкий, если не гудят — глухой. Также можно для проверки приложить ладонь к горлышку: если горлышко « НЕ дрожит»- звук глухой)</a:t>
            </a:r>
            <a:br>
              <a:rPr lang="ru-RU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[Т]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может быть твердым  (будем обозначать синим цветом) или мягким (зеленым)</a:t>
            </a:r>
            <a:endParaRPr lang="ru-RU" dirty="0"/>
          </a:p>
        </p:txBody>
      </p:sp>
      <p:pic>
        <p:nvPicPr>
          <p:cNvPr id="4" name="Рисунок 3" descr="http://knowledgeland.ru/cache/widgetkit/gallery/79/y-tv-2f1e078434.gif">
            <a:extLst>
              <a:ext uri="{FF2B5EF4-FFF2-40B4-BE49-F238E27FC236}">
                <a16:creationId xmlns:a16="http://schemas.microsoft.com/office/drawing/2014/main" id="{648B6904-8306-499D-A5C1-FE6C8F28634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965" y="2215213"/>
            <a:ext cx="1985696" cy="223159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FB4D10-5F2F-4A4B-81CE-D30A4528F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872" y="2215212"/>
            <a:ext cx="2002056" cy="223159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26" name="Picture 2" descr="https://hotemoji.com/images/emoji/a/jh0ikte74wja.png">
            <a:extLst>
              <a:ext uri="{FF2B5EF4-FFF2-40B4-BE49-F238E27FC236}">
                <a16:creationId xmlns:a16="http://schemas.microsoft.com/office/drawing/2014/main" id="{BCDD97FB-73F9-4931-BB55-4D2A17502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988" y="4952312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hotemoji.com/images/emoji/a/jh0ikte74wja.png">
            <a:extLst>
              <a:ext uri="{FF2B5EF4-FFF2-40B4-BE49-F238E27FC236}">
                <a16:creationId xmlns:a16="http://schemas.microsoft.com/office/drawing/2014/main" id="{FA0DFC63-C743-4243-BEBB-F7C3833DA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4952312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01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4CE17-124D-446D-9BD9-C716DA48E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96" y="321643"/>
            <a:ext cx="9910894" cy="49055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загадку. Назови первый звук в отгадке.</a:t>
            </a:r>
          </a:p>
        </p:txBody>
      </p:sp>
      <p:pic>
        <p:nvPicPr>
          <p:cNvPr id="3" name="Picture 2" descr="https://myslide.ru/documents_2/96e9015aada0047ee4701f6ea48385ab/img37.jpg">
            <a:extLst>
              <a:ext uri="{FF2B5EF4-FFF2-40B4-BE49-F238E27FC236}">
                <a16:creationId xmlns:a16="http://schemas.microsoft.com/office/drawing/2014/main" id="{437A4D96-94EA-42D3-B730-31846E718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745" y="812195"/>
            <a:ext cx="8699319" cy="557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29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25EB7-0AAA-4AB1-A2CA-211186C26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" y="85726"/>
            <a:ext cx="11896725" cy="752474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находится звук </a:t>
            </a:r>
            <a:r>
              <a:rPr lang="ru-RU" sz="2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[Т]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названии предметов: в начале, в середине или в конце слова?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dirty="0"/>
          </a:p>
        </p:txBody>
      </p:sp>
      <p:pic>
        <p:nvPicPr>
          <p:cNvPr id="5" name="Рисунок 4" descr="http://pngimg.com/upload/plane_PNG5236.png">
            <a:extLst>
              <a:ext uri="{FF2B5EF4-FFF2-40B4-BE49-F238E27FC236}">
                <a16:creationId xmlns:a16="http://schemas.microsoft.com/office/drawing/2014/main" id="{4832D150-5A73-4D8D-85C7-7C0CC920B8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900" y="1041796"/>
            <a:ext cx="3549575" cy="2443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maximumstyle.ru/images/catalog/big/productvar_68957.jpg">
            <a:extLst>
              <a:ext uri="{FF2B5EF4-FFF2-40B4-BE49-F238E27FC236}">
                <a16:creationId xmlns:a16="http://schemas.microsoft.com/office/drawing/2014/main" id="{318C32AE-76AE-4683-BF58-BB0E3AAC134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189" y="1040606"/>
            <a:ext cx="2972236" cy="2721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magicparty.md/wp-content/uploads/2014/04/980.jpg">
            <a:extLst>
              <a:ext uri="{FF2B5EF4-FFF2-40B4-BE49-F238E27FC236}">
                <a16:creationId xmlns:a16="http://schemas.microsoft.com/office/drawing/2014/main" id="{4A4C5676-F271-4A66-AD28-57E890A35964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490" y="1040607"/>
            <a:ext cx="3120948" cy="2721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boombob.ru/img/picture/Apr/07/8ef96ff515719eb7aed9b03c9ec1763b/1.jpg">
            <a:extLst>
              <a:ext uri="{FF2B5EF4-FFF2-40B4-BE49-F238E27FC236}">
                <a16:creationId xmlns:a16="http://schemas.microsoft.com/office/drawing/2014/main" id="{E0B0E284-2BD8-4FC3-91AD-87C90BD5D41D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67" y="4052888"/>
            <a:ext cx="3082608" cy="225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photosflowery.ru/photo/9c/9c331e3364c9bc9945112835091495ff.jpg">
            <a:extLst>
              <a:ext uri="{FF2B5EF4-FFF2-40B4-BE49-F238E27FC236}">
                <a16:creationId xmlns:a16="http://schemas.microsoft.com/office/drawing/2014/main" id="{C3872A23-4FED-4109-AFE6-BE5E9B0B7308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189" y="4052888"/>
            <a:ext cx="2781736" cy="2433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posudavarendu.ru/wp-content/uploads/2015/06/Platok-hohloma.jpg">
            <a:extLst>
              <a:ext uri="{FF2B5EF4-FFF2-40B4-BE49-F238E27FC236}">
                <a16:creationId xmlns:a16="http://schemas.microsoft.com/office/drawing/2014/main" id="{8226F96E-0E61-467D-BEAA-CBCC607D22E7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490" y="4052888"/>
            <a:ext cx="3044110" cy="2433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76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26D0F-4B7E-487D-84F8-D4E58CBA5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4325" y="2766218"/>
            <a:ext cx="5362575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он звонит,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он нам велит.</a:t>
            </a:r>
          </a:p>
        </p:txBody>
      </p:sp>
      <p:pic>
        <p:nvPicPr>
          <p:cNvPr id="3074" name="Picture 2" descr="http://www.techgiantsocial.com/wp-content/uploads/2013/09/Kids-and-Technology.jpg">
            <a:extLst>
              <a:ext uri="{FF2B5EF4-FFF2-40B4-BE49-F238E27FC236}">
                <a16:creationId xmlns:a16="http://schemas.microsoft.com/office/drawing/2014/main" id="{4EBEEDC0-3C91-40FC-B6FB-581D9DA47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60" y="1393532"/>
            <a:ext cx="5151016" cy="515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7806BC-91D9-4419-828D-0AF3E060134D}"/>
              </a:ext>
            </a:extLst>
          </p:cNvPr>
          <p:cNvSpPr/>
          <p:nvPr/>
        </p:nvSpPr>
        <p:spPr>
          <a:xfrm>
            <a:off x="506660" y="517912"/>
            <a:ext cx="6430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загадку. Назови первый звук в отгадке.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928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25EB7-0AAA-4AB1-A2CA-211186C26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" y="85726"/>
            <a:ext cx="11896725" cy="752474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находится звук </a:t>
            </a:r>
            <a:r>
              <a:rPr lang="ru-RU" sz="2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Т'</a:t>
            </a:r>
            <a:r>
              <a:rPr lang="ru-RU" sz="2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названии предметов: в начале, в середине или в конце слова?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dirty="0"/>
          </a:p>
        </p:txBody>
      </p:sp>
      <p:pic>
        <p:nvPicPr>
          <p:cNvPr id="3" name="Рисунок 2" descr="http://img10.deviantart.net/b4b5/i/2014/158/7/8/tiger_png_by_dagusan-d7lcxee.png">
            <a:extLst>
              <a:ext uri="{FF2B5EF4-FFF2-40B4-BE49-F238E27FC236}">
                <a16:creationId xmlns:a16="http://schemas.microsoft.com/office/drawing/2014/main" id="{903044A3-1B0C-45C4-94A6-C220BC42B8AE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921" y="4058604"/>
            <a:ext cx="3034030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zaikinmir.ru/kartinki/images/tulen/tulen-kartinki-11.jpg">
            <a:extLst>
              <a:ext uri="{FF2B5EF4-FFF2-40B4-BE49-F238E27FC236}">
                <a16:creationId xmlns:a16="http://schemas.microsoft.com/office/drawing/2014/main" id="{83D1E3DD-B8BA-4997-A542-453E72DDF6B2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71" y="1037273"/>
            <a:ext cx="3324225" cy="2542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kolomna.spcity-friends.ru/files/296/2963b40f5ddfb999fe2dfda9400591d3.jpg">
            <a:extLst>
              <a:ext uri="{FF2B5EF4-FFF2-40B4-BE49-F238E27FC236}">
                <a16:creationId xmlns:a16="http://schemas.microsoft.com/office/drawing/2014/main" id="{D26F3333-0A99-4E3B-AC18-430DA7B8C487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3730" y="1037273"/>
            <a:ext cx="3400425" cy="2542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://www.wschk.com/pic/Classic-Brown-Oak-Wood-Twin-Size-Bed-Frame-With-Beadboard.jpg">
            <a:extLst>
              <a:ext uri="{FF2B5EF4-FFF2-40B4-BE49-F238E27FC236}">
                <a16:creationId xmlns:a16="http://schemas.microsoft.com/office/drawing/2014/main" id="{77BB4E5E-9997-4352-A47F-7AA9CD6C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798" y="3785235"/>
            <a:ext cx="2762252" cy="276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3.bp.blogspot.com/-65lilIStg5Q/WsGeYzMyNHI/AAAAAAAAAlk/SqmF2zKAkkkf-Tiamrgi54u9TuYM3_wVACPcBGAYYCw/s1600/139.970.jpg">
            <a:extLst>
              <a:ext uri="{FF2B5EF4-FFF2-40B4-BE49-F238E27FC236}">
                <a16:creationId xmlns:a16="http://schemas.microsoft.com/office/drawing/2014/main" id="{5EDA79C6-D964-44AD-A97F-AD08B8D6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256" y="985362"/>
            <a:ext cx="2198544" cy="273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pdb/251121/077adca3-5276-405b-a996-d18395c20672/s1200?webp=false">
            <a:extLst>
              <a:ext uri="{FF2B5EF4-FFF2-40B4-BE49-F238E27FC236}">
                <a16:creationId xmlns:a16="http://schemas.microsoft.com/office/drawing/2014/main" id="{7ACCD93F-4A04-40EF-90AF-80E67DDF8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7775" y="3785235"/>
            <a:ext cx="252412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74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361EB6-9DFF-46BE-9C85-39C031A5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2160" y="83419"/>
            <a:ext cx="5943601" cy="876299"/>
          </a:xfr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  <a:lin ang="2700000" scaled="1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«Подари подарки Тане и Тиме»</a:t>
            </a:r>
          </a:p>
        </p:txBody>
      </p:sp>
      <p:pic>
        <p:nvPicPr>
          <p:cNvPr id="5" name="Рисунок 4" descr="https://fs00.infourok.ru/images/doc/16/21069/hello_html_3aa97bfa.png">
            <a:extLst>
              <a:ext uri="{FF2B5EF4-FFF2-40B4-BE49-F238E27FC236}">
                <a16:creationId xmlns:a16="http://schemas.microsoft.com/office/drawing/2014/main" id="{8B7342A2-66B3-46B5-8335-CD2AC879EEC8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82188" y="2969418"/>
            <a:ext cx="1933575" cy="332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900igr.net/up/datai/175811/0009-012-.png">
            <a:extLst>
              <a:ext uri="{FF2B5EF4-FFF2-40B4-BE49-F238E27FC236}">
                <a16:creationId xmlns:a16="http://schemas.microsoft.com/office/drawing/2014/main" id="{8167E541-558A-48C4-97B8-386DD3B4C8CE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237" y="1255712"/>
            <a:ext cx="1566862" cy="34464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6" name="Picture 6" descr="https://clipart-db.ru/file_content/rastr/flower-033.png">
            <a:extLst>
              <a:ext uri="{FF2B5EF4-FFF2-40B4-BE49-F238E27FC236}">
                <a16:creationId xmlns:a16="http://schemas.microsoft.com/office/drawing/2014/main" id="{EAE9683B-8C1D-4082-AD32-45B04878C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4597" y="1365816"/>
            <a:ext cx="2257426" cy="259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pngimg.com/uploads/iron/iron_PNG15558.png">
            <a:extLst>
              <a:ext uri="{FF2B5EF4-FFF2-40B4-BE49-F238E27FC236}">
                <a16:creationId xmlns:a16="http://schemas.microsoft.com/office/drawing/2014/main" id="{D425903D-5A64-42E8-A15D-4F90879DD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342" y="4132093"/>
            <a:ext cx="1930400" cy="229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s://www.2717551.ru/smotreshka/pi20086.png">
            <a:extLst>
              <a:ext uri="{FF2B5EF4-FFF2-40B4-BE49-F238E27FC236}">
                <a16:creationId xmlns:a16="http://schemas.microsoft.com/office/drawing/2014/main" id="{E6F74D4B-B803-47E7-94EE-8FAA685E8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3477" y="4702175"/>
            <a:ext cx="2320749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0" name="Picture 30" descr="http://gif-kartinki.ru/2/krasnye-tufli.png">
            <a:extLst>
              <a:ext uri="{FF2B5EF4-FFF2-40B4-BE49-F238E27FC236}">
                <a16:creationId xmlns:a16="http://schemas.microsoft.com/office/drawing/2014/main" id="{BF80AA37-1171-42B8-A2ED-5932B4AE0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023" y="4196357"/>
            <a:ext cx="2152052" cy="155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0" name="Picture 40" descr="http://pngimg.com/uploads/umbrella/umbrella_PNG69189.png">
            <a:extLst>
              <a:ext uri="{FF2B5EF4-FFF2-40B4-BE49-F238E27FC236}">
                <a16:creationId xmlns:a16="http://schemas.microsoft.com/office/drawing/2014/main" id="{25873507-A90F-48E0-8E43-477C52EDC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989" y="1541898"/>
            <a:ext cx="3145986" cy="259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4" name="Picture 44" descr="http://gif-kartinki.ru/predmety/lopata.gif">
            <a:extLst>
              <a:ext uri="{FF2B5EF4-FFF2-40B4-BE49-F238E27FC236}">
                <a16:creationId xmlns:a16="http://schemas.microsoft.com/office/drawing/2014/main" id="{4425ED2D-4D7D-4BD0-8506-4E91F04DEC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5761" y="246800"/>
            <a:ext cx="2340265" cy="259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590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0074A5-8669-407E-A2C9-4F70E2F1C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676" y="1352549"/>
            <a:ext cx="4927674" cy="1724025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«Т» — в антенну превратилась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крыше очутилась.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zabavnik.club/wp-content/uploads/na_chto_pohozha_bukva_t_7_12153611.jpg">
            <a:extLst>
              <a:ext uri="{FF2B5EF4-FFF2-40B4-BE49-F238E27FC236}">
                <a16:creationId xmlns:a16="http://schemas.microsoft.com/office/drawing/2014/main" id="{8B555335-9BE4-4324-AC84-FF0B89E25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2929511"/>
            <a:ext cx="4552950" cy="361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llforchildren.ru/rus/img/shibaev01-3.jpg">
            <a:extLst>
              <a:ext uri="{FF2B5EF4-FFF2-40B4-BE49-F238E27FC236}">
                <a16:creationId xmlns:a16="http://schemas.microsoft.com/office/drawing/2014/main" id="{551AD2AC-1E7D-4191-9FD4-401A356F6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5994" y="2309811"/>
            <a:ext cx="2967037" cy="345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47E83D4-5580-4ED0-8856-AE0018EA6A86}"/>
              </a:ext>
            </a:extLst>
          </p:cNvPr>
          <p:cNvSpPr txBox="1">
            <a:spLocks/>
          </p:cNvSpPr>
          <p:nvPr/>
        </p:nvSpPr>
        <p:spPr>
          <a:xfrm>
            <a:off x="3095625" y="212725"/>
            <a:ext cx="5048250" cy="949325"/>
          </a:xfrm>
          <a:prstGeom prst="rect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</a:schemeClr>
              </a:gs>
              <a:gs pos="50000">
                <a:schemeClr val="accent4">
                  <a:lumMod val="105000"/>
                  <a:satMod val="103000"/>
                  <a:tint val="73000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  <a:lin ang="2700000" scaled="1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похожа буква Т?</a:t>
            </a:r>
            <a:endParaRPr lang="ru-RU" sz="2400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9EC1660-DEB7-48B0-AE89-9C589A3264A0}"/>
              </a:ext>
            </a:extLst>
          </p:cNvPr>
          <p:cNvSpPr/>
          <p:nvPr/>
        </p:nvSpPr>
        <p:spPr>
          <a:xfrm>
            <a:off x="539676" y="181831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>
                <a:solidFill>
                  <a:srgbClr val="172C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Молоток стучит: “Тук-тук!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172C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Букве Т я старый друг”.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76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FFF2CC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1970</Words>
  <Application>Microsoft Office PowerPoint</Application>
  <PresentationFormat>Широкоэкранный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Звуки [т], [т’]. Буква Т</vt:lpstr>
      <vt:lpstr>Задачи:</vt:lpstr>
      <vt:lpstr>Звук [Т] согласный (воздух при произнесении этого звука встречает преграду:  мешает свободно выходить изо рта язычок, который прижимается к бугорочкам за верхними зубами.  Звук [Т] глухой  (ребенок может закрыть ушки ладонями и произнести |Т]. Если ушки «гудят», звук звонкий, если не гудят — глухой. Также можно для проверки приложить ладонь к горлышку: если горлышко « НЕ дрожит»- звук глухой) Звук [Т] может быть твердым  (будем обозначать синим цветом) или мягким (зеленым)</vt:lpstr>
      <vt:lpstr>Отгадай загадку. Назови первый звук в отгадке.</vt:lpstr>
      <vt:lpstr>Где находится звук [Т] в названии предметов: в начале, в середине или в конце слова? </vt:lpstr>
      <vt:lpstr>Постоянно он звонит, Говорить он нам велит.</vt:lpstr>
      <vt:lpstr>Где находится звук [Т'] в названии предметов: в начале, в середине или в конце слова? </vt:lpstr>
      <vt:lpstr>«Подари подарки Тане и Тиме»</vt:lpstr>
      <vt:lpstr>«Т» — в антенну превратилась И на крыше очутилась.   </vt:lpstr>
      <vt:lpstr>Найди предметы</vt:lpstr>
      <vt:lpstr>Прочитай слоги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[т], [т’]. Буква Т</dc:title>
  <dc:creator>Света Комарова</dc:creator>
  <cp:lastModifiedBy>Света Комарова</cp:lastModifiedBy>
  <cp:revision>22</cp:revision>
  <dcterms:created xsi:type="dcterms:W3CDTF">2019-04-28T13:03:44Z</dcterms:created>
  <dcterms:modified xsi:type="dcterms:W3CDTF">2019-05-06T16:40:48Z</dcterms:modified>
</cp:coreProperties>
</file>