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8" r:id="rId22"/>
    <p:sldId id="279" r:id="rId23"/>
    <p:sldId id="280" r:id="rId24"/>
    <p:sldId id="277" r:id="rId25"/>
    <p:sldId id="281"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031E"/>
    <a:srgbClr val="00FF00"/>
    <a:srgbClr val="FFFFFF"/>
    <a:srgbClr val="0AA2B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11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07.05.2019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07.05.2019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07.05.2019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07.05.2019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07.05.2019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26.jpeg"/></Relationships>
</file>

<file path=ppt/slides/_rels/slide2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4.jpeg"/><Relationship Id="rId1" Type="http://schemas.openxmlformats.org/officeDocument/2006/relationships/slideLayout" Target="../slideLayouts/slideLayout8.xml"/><Relationship Id="rId4" Type="http://schemas.openxmlformats.org/officeDocument/2006/relationships/image" Target="../media/image28.jpeg"/></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9.jpeg"/><Relationship Id="rId1" Type="http://schemas.openxmlformats.org/officeDocument/2006/relationships/slideLayout" Target="../slideLayouts/slideLayout4.xml"/><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32.jpeg"/></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95736" y="476672"/>
            <a:ext cx="6696744" cy="1418318"/>
          </a:xfrm>
        </p:spPr>
        <p:txBody>
          <a:bodyPr>
            <a:noAutofit/>
          </a:bodyPr>
          <a:lstStyle/>
          <a:p>
            <a:r>
              <a:rPr lang="ru-RU" sz="6000" b="1" dirty="0" smtClean="0">
                <a:ln w="17780" cmpd="sng">
                  <a:solidFill>
                    <a:schemeClr val="accent1">
                      <a:tint val="3000"/>
                    </a:schemeClr>
                  </a:solidFill>
                  <a:prstDash val="solid"/>
                  <a:miter lim="800000"/>
                </a:ln>
                <a:solidFill>
                  <a:srgbClr val="00FF00"/>
                </a:solidFill>
                <a:effectLst>
                  <a:outerShdw blurRad="55000" dist="50800" dir="5400000" algn="tl">
                    <a:srgbClr val="000000">
                      <a:alpha val="33000"/>
                    </a:srgbClr>
                  </a:outerShdw>
                </a:effectLst>
              </a:rPr>
              <a:t> </a:t>
            </a:r>
            <a:r>
              <a:rPr lang="en-US" sz="4000" b="1" dirty="0" smtClean="0">
                <a:ln w="17780" cmpd="sng">
                  <a:solidFill>
                    <a:schemeClr val="accent1">
                      <a:tint val="3000"/>
                    </a:schemeClr>
                  </a:solidFill>
                  <a:prstDash val="solid"/>
                  <a:miter lim="800000"/>
                </a:ln>
                <a:solidFill>
                  <a:srgbClr val="C00000"/>
                </a:solidFill>
                <a:effectLst>
                  <a:outerShdw blurRad="55000" dist="50800" dir="5400000" algn="tl">
                    <a:srgbClr val="000000">
                      <a:alpha val="33000"/>
                    </a:srgbClr>
                  </a:outerShdw>
                </a:effectLst>
              </a:rPr>
              <a:t>Customs and traditions of Great Britain</a:t>
            </a:r>
            <a:endParaRPr lang="ru-RU" sz="4000" b="1" dirty="0">
              <a:ln w="17780" cmpd="sng">
                <a:solidFill>
                  <a:schemeClr val="accent1">
                    <a:tint val="3000"/>
                  </a:schemeClr>
                </a:solidFill>
                <a:prstDash val="solid"/>
                <a:miter lim="800000"/>
              </a:ln>
              <a:solidFill>
                <a:srgbClr val="C00000"/>
              </a:solidFill>
              <a:effectLst>
                <a:outerShdw blurRad="55000" dist="50800" dir="5400000" algn="tl">
                  <a:srgbClr val="000000">
                    <a:alpha val="33000"/>
                  </a:srgbClr>
                </a:outerShdw>
              </a:effectLst>
            </a:endParaRPr>
          </a:p>
        </p:txBody>
      </p:sp>
      <p:sp>
        <p:nvSpPr>
          <p:cNvPr id="3" name="Подзаголовок 2"/>
          <p:cNvSpPr>
            <a:spLocks noGrp="1"/>
          </p:cNvSpPr>
          <p:nvPr>
            <p:ph type="subTitle" idx="1"/>
          </p:nvPr>
        </p:nvSpPr>
        <p:spPr>
          <a:xfrm>
            <a:off x="5123900" y="2204864"/>
            <a:ext cx="3768580" cy="3433937"/>
          </a:xfrm>
        </p:spPr>
        <p:txBody>
          <a:bodyPr>
            <a:normAutofit/>
          </a:bodyPr>
          <a:lstStyle/>
          <a:p>
            <a:pPr algn="l"/>
            <a:r>
              <a:rPr lang="ru-RU" sz="2400" dirty="0">
                <a:solidFill>
                  <a:srgbClr val="BD031E"/>
                </a:solidFill>
              </a:rPr>
              <a:t>ГБОУ школа-интернат №28 			      Санкт-Петербурга</a:t>
            </a:r>
            <a:br>
              <a:rPr lang="ru-RU" sz="2400" dirty="0">
                <a:solidFill>
                  <a:srgbClr val="BD031E"/>
                </a:solidFill>
              </a:rPr>
            </a:br>
            <a:r>
              <a:rPr lang="ru-RU" sz="2400" dirty="0">
                <a:solidFill>
                  <a:srgbClr val="BD031E"/>
                </a:solidFill>
              </a:rPr>
              <a:t>	                                                    учитель: Александрова 		                                         Екатерина Игоревна</a:t>
            </a:r>
            <a:r>
              <a:rPr lang="ru-RU" sz="2400" dirty="0"/>
              <a:t/>
            </a:r>
            <a:br>
              <a:rPr lang="ru-RU" sz="2400" dirty="0"/>
            </a:br>
            <a:endParaRPr lang="ru-RU" sz="2400" dirty="0"/>
          </a:p>
        </p:txBody>
      </p:sp>
      <p:pic>
        <p:nvPicPr>
          <p:cNvPr id="2050" name="Picture 2" descr="C:\Users\rekom\Desktop\S-570113-oBsoqrZVar-1.jpg"/>
          <p:cNvPicPr>
            <a:picLocks noChangeAspect="1" noChangeArrowheads="1"/>
          </p:cNvPicPr>
          <p:nvPr/>
        </p:nvPicPr>
        <p:blipFill>
          <a:blip r:embed="rId2" cstate="email"/>
          <a:srcRect/>
          <a:stretch>
            <a:fillRect/>
          </a:stretch>
        </p:blipFill>
        <p:spPr bwMode="auto">
          <a:xfrm>
            <a:off x="179512" y="188640"/>
            <a:ext cx="1879631" cy="1057349"/>
          </a:xfrm>
          <a:prstGeom prst="rect">
            <a:avLst/>
          </a:prstGeom>
          <a:noFill/>
        </p:spPr>
      </p:pic>
      <p:pic>
        <p:nvPicPr>
          <p:cNvPr id="1034" name="Picture 10" descr="C:\Users\rekom\Desktop\Buckingham_Palace_London_England_24Jan04.jpg"/>
          <p:cNvPicPr>
            <a:picLocks noChangeAspect="1" noChangeArrowheads="1"/>
          </p:cNvPicPr>
          <p:nvPr/>
        </p:nvPicPr>
        <p:blipFill>
          <a:blip r:embed="rId3" cstate="email"/>
          <a:srcRect/>
          <a:stretch>
            <a:fillRect/>
          </a:stretch>
        </p:blipFill>
        <p:spPr bwMode="auto">
          <a:xfrm>
            <a:off x="179512" y="2204864"/>
            <a:ext cx="4944388" cy="2780053"/>
          </a:xfrm>
          <a:prstGeom prst="rect">
            <a:avLst/>
          </a:prstGeom>
          <a:noFill/>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a:xfrm>
            <a:off x="457200" y="1484784"/>
            <a:ext cx="4038600" cy="4641379"/>
          </a:xfrm>
        </p:spPr>
        <p:txBody>
          <a:bodyPr>
            <a:noAutofit/>
          </a:bodyPr>
          <a:lstStyle/>
          <a:p>
            <a:r>
              <a:rPr lang="en-GB" sz="1600" b="1" dirty="0" smtClean="0">
                <a:solidFill>
                  <a:schemeClr val="bg1"/>
                </a:solidFill>
              </a:rPr>
              <a:t>Halloween is a day on which many children dress up in unusual costumes. In fact, this holiday has a Celtic origin. The day was originally called All Halloween's Eve, because it happens on October 31, the eve of all Saint's Day. The name was later shortened to Halloween. The Celts celebrated the coming of New Year on that day.</a:t>
            </a:r>
            <a:endParaRPr lang="ru-RU" sz="1600" b="1" dirty="0" smtClean="0">
              <a:solidFill>
                <a:schemeClr val="bg1"/>
              </a:solidFill>
            </a:endParaRPr>
          </a:p>
          <a:p>
            <a:pPr>
              <a:buNone/>
            </a:pPr>
            <a:r>
              <a:rPr lang="en-US" sz="1600" b="1" dirty="0" smtClean="0">
                <a:solidFill>
                  <a:srgbClr val="00FF00"/>
                </a:solidFill>
              </a:rPr>
              <a:t>        </a:t>
            </a:r>
            <a:r>
              <a:rPr lang="ru-RU" sz="1600" b="1" dirty="0" smtClean="0">
                <a:solidFill>
                  <a:srgbClr val="00FF00"/>
                </a:solidFill>
              </a:rPr>
              <a:t>Хэллоуин — день, когда многие дети наряжаются в необычные костюмы. Фактически, этот праздник имеет кельтское происхождение. День первоначально называли Кануном всего Хэллоуина, потому что это случается 31 октября,</a:t>
            </a:r>
            <a:r>
              <a:rPr lang="en-US" sz="1600" b="1" dirty="0" smtClean="0">
                <a:solidFill>
                  <a:srgbClr val="00FF00"/>
                </a:solidFill>
              </a:rPr>
              <a:t> </a:t>
            </a:r>
            <a:r>
              <a:rPr lang="ru-RU" sz="1600" b="1" dirty="0" smtClean="0">
                <a:solidFill>
                  <a:srgbClr val="00FF00"/>
                </a:solidFill>
              </a:rPr>
              <a:t>накануне Дня всех святых. Название было позже сокращено до Хэллоуина. В этот день кельты праздновали наступление Нового года.</a:t>
            </a:r>
          </a:p>
          <a:p>
            <a:endParaRPr lang="ru-RU" sz="1600" b="1" dirty="0"/>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10242" name="Picture 2" descr="C:\Users\rekom\Desktop\34539293_letuchyj_duh.jpg"/>
          <p:cNvPicPr>
            <a:picLocks noGrp="1" noChangeAspect="1" noChangeArrowheads="1"/>
          </p:cNvPicPr>
          <p:nvPr>
            <p:ph sz="half" idx="2"/>
          </p:nvPr>
        </p:nvPicPr>
        <p:blipFill>
          <a:blip r:embed="rId3" cstate="email"/>
          <a:srcRect/>
          <a:stretch>
            <a:fillRect/>
          </a:stretch>
        </p:blipFill>
        <p:spPr bwMode="auto">
          <a:xfrm>
            <a:off x="4572000" y="2132856"/>
            <a:ext cx="4038600" cy="3030844"/>
          </a:xfrm>
          <a:prstGeom prst="rect">
            <a:avLst/>
          </a:prstGeom>
          <a:noFill/>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lstStyle/>
          <a:p>
            <a:endParaRPr lang="en-GB" sz="1800" b="1" dirty="0" smtClean="0"/>
          </a:p>
          <a:p>
            <a:endParaRPr lang="en-GB" sz="1800" b="1" dirty="0" smtClean="0"/>
          </a:p>
          <a:p>
            <a:endParaRPr lang="ru-RU" sz="1800" b="1" dirty="0" smtClean="0">
              <a:solidFill>
                <a:schemeClr val="bg1"/>
              </a:solidFill>
            </a:endParaRPr>
          </a:p>
          <a:p>
            <a:r>
              <a:rPr lang="en-GB" sz="1800" b="1" dirty="0" smtClean="0">
                <a:solidFill>
                  <a:schemeClr val="bg1"/>
                </a:solidFill>
              </a:rPr>
              <a:t>Another tradition is the holiday called Bonfire Night.</a:t>
            </a:r>
            <a:endParaRPr lang="ru-RU" sz="1800" b="1" dirty="0" smtClean="0">
              <a:solidFill>
                <a:schemeClr val="bg1"/>
              </a:solidFill>
            </a:endParaRPr>
          </a:p>
          <a:p>
            <a:endParaRPr lang="en-US" sz="1800" b="1" dirty="0" smtClean="0"/>
          </a:p>
          <a:p>
            <a:r>
              <a:rPr lang="ru-RU" sz="1800" b="1" dirty="0" smtClean="0">
                <a:solidFill>
                  <a:srgbClr val="00FF00"/>
                </a:solidFill>
              </a:rPr>
              <a:t>Другая традиция — это праздник, который называется Ночь костра.</a:t>
            </a:r>
          </a:p>
          <a:p>
            <a:endParaRPr lang="ru-RU" dirty="0">
              <a:solidFill>
                <a:srgbClr val="00FF00"/>
              </a:solidFill>
            </a:endParaRPr>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11267" name="Picture 3" descr="C:\Users\rekom\Desktop\1.jpg"/>
          <p:cNvPicPr>
            <a:picLocks noGrp="1" noChangeAspect="1" noChangeArrowheads="1"/>
          </p:cNvPicPr>
          <p:nvPr>
            <p:ph sz="half" idx="2"/>
          </p:nvPr>
        </p:nvPicPr>
        <p:blipFill>
          <a:blip r:embed="rId3" cstate="email"/>
          <a:srcRect/>
          <a:stretch>
            <a:fillRect/>
          </a:stretch>
        </p:blipFill>
        <p:spPr bwMode="auto">
          <a:xfrm>
            <a:off x="4644008" y="1916832"/>
            <a:ext cx="4038600" cy="2959631"/>
          </a:xfrm>
          <a:prstGeom prst="rect">
            <a:avLst/>
          </a:prstGeom>
          <a:noFill/>
        </p:spPr>
      </p:pic>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lnSpcReduction="10000"/>
          </a:bodyPr>
          <a:lstStyle/>
          <a:p>
            <a:r>
              <a:rPr lang="en-GB" sz="1800" b="1" dirty="0" smtClean="0">
                <a:solidFill>
                  <a:schemeClr val="bg1"/>
                </a:solidFill>
              </a:rPr>
              <a:t>On November 5,1605, a man called Guy Fawkes planned to blow up the Houses of Parliament where the king James 1st was to open Parliament on that day. But Guy Fawkes was unable to realize his plan and was caught and later, hanged.</a:t>
            </a:r>
            <a:endParaRPr lang="ru-RU" sz="1800" b="1" dirty="0" smtClean="0">
              <a:solidFill>
                <a:schemeClr val="bg1"/>
              </a:solidFill>
            </a:endParaRPr>
          </a:p>
          <a:p>
            <a:endParaRPr lang="en-US" sz="1800" b="1" dirty="0" smtClean="0"/>
          </a:p>
          <a:p>
            <a:r>
              <a:rPr lang="ru-RU" sz="1800" b="1" dirty="0" smtClean="0">
                <a:solidFill>
                  <a:srgbClr val="00FF00"/>
                </a:solidFill>
              </a:rPr>
              <a:t>5 ноября 1605 года человек по имени Гай Фокс планировал взорвать здание парламента, где король Джеймс I должен был в тот день открыть заседание парламента. Но Гаю Фоксу не удалось совершить задуманное, он был пойман и позже повешен.</a:t>
            </a:r>
          </a:p>
          <a:p>
            <a:endParaRPr lang="ru-RU" sz="1800" b="1" dirty="0"/>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12290" name="Picture 2" descr="C:\Users\rekom\Desktop\909668343.jpg"/>
          <p:cNvPicPr>
            <a:picLocks noGrp="1" noChangeAspect="1" noChangeArrowheads="1"/>
          </p:cNvPicPr>
          <p:nvPr>
            <p:ph sz="half" idx="2"/>
          </p:nvPr>
        </p:nvPicPr>
        <p:blipFill>
          <a:blip r:embed="rId3" cstate="email"/>
          <a:srcRect/>
          <a:stretch>
            <a:fillRect/>
          </a:stretch>
        </p:blipFill>
        <p:spPr bwMode="auto">
          <a:xfrm>
            <a:off x="4932040" y="2132856"/>
            <a:ext cx="3744416" cy="2638223"/>
          </a:xfrm>
          <a:prstGeom prst="rect">
            <a:avLst/>
          </a:prstGeom>
          <a:noFill/>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fontScale="62500" lnSpcReduction="20000"/>
          </a:bodyPr>
          <a:lstStyle/>
          <a:p>
            <a:r>
              <a:rPr lang="en-GB" b="1" dirty="0" smtClean="0">
                <a:solidFill>
                  <a:schemeClr val="bg1"/>
                </a:solidFill>
              </a:rPr>
              <a:t>The British still remember that Guy Fawkes' Night. It is another name for this holiday. This day one can see children with figures, made of sacks and straw and dressed in old clothes. On November 5th, children put their figures on the bonfire, burn them, and light their fireworks.</a:t>
            </a:r>
          </a:p>
          <a:p>
            <a:endParaRPr lang="en-US" b="1" dirty="0" smtClean="0"/>
          </a:p>
          <a:p>
            <a:r>
              <a:rPr lang="ru-RU" b="1" dirty="0" smtClean="0">
                <a:solidFill>
                  <a:srgbClr val="00FF00"/>
                </a:solidFill>
              </a:rPr>
              <a:t>Британцы все еще помнят ту ночь Гая Фокса. Это другое название этого праздника. В этот день можно увидеть детей с фигурками, сделанными из мешковины и соломы и наряженными в старую одежду. </a:t>
            </a:r>
          </a:p>
          <a:p>
            <a:pPr>
              <a:buNone/>
            </a:pPr>
            <a:r>
              <a:rPr lang="ru-RU" b="1" dirty="0" smtClean="0">
                <a:solidFill>
                  <a:srgbClr val="00FF00"/>
                </a:solidFill>
              </a:rPr>
              <a:t>       5-го ноября дети помещают свои фигурки в костер и сжигают их, затем зажигают свои фейерверки.</a:t>
            </a:r>
          </a:p>
          <a:p>
            <a:endParaRPr lang="ru-RU" b="1" dirty="0" smtClean="0">
              <a:solidFill>
                <a:srgbClr val="00FF00"/>
              </a:solidFill>
            </a:endParaRPr>
          </a:p>
          <a:p>
            <a:endParaRPr lang="ru-RU" dirty="0"/>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13314" name="Picture 2" descr="C:\Users\rekom\Desktop\article-2487976-19362B9600000578-842_964x631.jpg"/>
          <p:cNvPicPr>
            <a:picLocks noGrp="1" noChangeAspect="1" noChangeArrowheads="1"/>
          </p:cNvPicPr>
          <p:nvPr>
            <p:ph sz="half" idx="2"/>
          </p:nvPr>
        </p:nvPicPr>
        <p:blipFill>
          <a:blip r:embed="rId3" cstate="email"/>
          <a:srcRect/>
          <a:stretch>
            <a:fillRect/>
          </a:stretch>
        </p:blipFill>
        <p:spPr bwMode="auto">
          <a:xfrm>
            <a:off x="4644008" y="2348880"/>
            <a:ext cx="4038600" cy="2643523"/>
          </a:xfrm>
          <a:prstGeom prst="rect">
            <a:avLst/>
          </a:prstGeom>
          <a:noFill/>
        </p:spPr>
      </p:pic>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a:bodyPr>
          <a:lstStyle/>
          <a:p>
            <a:r>
              <a:rPr lang="en-GB" sz="1800" b="1" dirty="0" smtClean="0">
                <a:solidFill>
                  <a:schemeClr val="bg1"/>
                </a:solidFill>
              </a:rPr>
              <a:t>In the end of the year, there is the most famous New Year celebration. In</a:t>
            </a:r>
            <a:r>
              <a:rPr lang="ru-RU" sz="1800" b="1" dirty="0" smtClean="0">
                <a:solidFill>
                  <a:schemeClr val="bg1"/>
                </a:solidFill>
              </a:rPr>
              <a:t> </a:t>
            </a:r>
            <a:r>
              <a:rPr lang="en-GB" sz="1800" b="1" dirty="0" smtClean="0">
                <a:solidFill>
                  <a:schemeClr val="bg1"/>
                </a:solidFill>
              </a:rPr>
              <a:t> London, many people go to Trafalgar Square on New Year's Eve. There is singing and dancing at</a:t>
            </a:r>
            <a:endParaRPr lang="ru-RU" sz="1800" b="1" dirty="0" smtClean="0">
              <a:solidFill>
                <a:schemeClr val="bg1"/>
              </a:solidFill>
            </a:endParaRPr>
          </a:p>
          <a:p>
            <a:pPr>
              <a:buNone/>
            </a:pPr>
            <a:r>
              <a:rPr lang="ru-RU" sz="1800" b="1" dirty="0" smtClean="0">
                <a:solidFill>
                  <a:schemeClr val="bg1"/>
                </a:solidFill>
              </a:rPr>
              <a:t>      </a:t>
            </a:r>
            <a:r>
              <a:rPr lang="en-GB" sz="1800" b="1" dirty="0" smtClean="0">
                <a:solidFill>
                  <a:schemeClr val="bg1"/>
                </a:solidFill>
              </a:rPr>
              <a:t> 12 o'clock on December 31st.</a:t>
            </a:r>
            <a:endParaRPr lang="ru-RU" sz="1800" b="1" dirty="0" smtClean="0">
              <a:solidFill>
                <a:schemeClr val="bg1"/>
              </a:solidFill>
            </a:endParaRPr>
          </a:p>
          <a:p>
            <a:endParaRPr lang="en-US" sz="1800" b="1" dirty="0" smtClean="0"/>
          </a:p>
          <a:p>
            <a:r>
              <a:rPr lang="ru-RU" sz="1800" b="1" dirty="0" smtClean="0">
                <a:solidFill>
                  <a:srgbClr val="00FF00"/>
                </a:solidFill>
              </a:rPr>
              <a:t>В конце года проходит самый известный новогодний праздник. В Лондоне многие люди на празднование кануна Нового года приходят на </a:t>
            </a:r>
            <a:r>
              <a:rPr lang="ru-RU" sz="1800" b="1" dirty="0" err="1" smtClean="0">
                <a:solidFill>
                  <a:srgbClr val="00FF00"/>
                </a:solidFill>
              </a:rPr>
              <a:t>Трафальгарскую</a:t>
            </a:r>
            <a:r>
              <a:rPr lang="ru-RU" sz="1800" b="1" dirty="0" smtClean="0">
                <a:solidFill>
                  <a:srgbClr val="00FF00"/>
                </a:solidFill>
              </a:rPr>
              <a:t> площадь. Там в 12 часов ночи </a:t>
            </a:r>
          </a:p>
          <a:p>
            <a:pPr>
              <a:buNone/>
            </a:pPr>
            <a:r>
              <a:rPr lang="ru-RU" sz="1800" b="1" dirty="0" smtClean="0">
                <a:solidFill>
                  <a:srgbClr val="00FF00"/>
                </a:solidFill>
              </a:rPr>
              <a:t>       31-го декабря они поют и танцуют.</a:t>
            </a:r>
          </a:p>
          <a:p>
            <a:endParaRPr lang="ru-RU" dirty="0">
              <a:solidFill>
                <a:srgbClr val="00FF00"/>
              </a:solidFill>
            </a:endParaRPr>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14338" name="Picture 2" descr="C:\Users\rekom\Desktop\02.jpg"/>
          <p:cNvPicPr>
            <a:picLocks noGrp="1" noChangeAspect="1" noChangeArrowheads="1"/>
          </p:cNvPicPr>
          <p:nvPr>
            <p:ph sz="half" idx="2"/>
          </p:nvPr>
        </p:nvPicPr>
        <p:blipFill>
          <a:blip r:embed="rId3" cstate="email"/>
          <a:srcRect/>
          <a:stretch>
            <a:fillRect/>
          </a:stretch>
        </p:blipFill>
        <p:spPr bwMode="auto">
          <a:xfrm>
            <a:off x="4644008" y="2132856"/>
            <a:ext cx="4038600" cy="2775095"/>
          </a:xfrm>
          <a:prstGeom prst="rect">
            <a:avLst/>
          </a:prstGeom>
          <a:noFill/>
        </p:spPr>
      </p:pic>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fontScale="62500" lnSpcReduction="20000"/>
          </a:bodyPr>
          <a:lstStyle/>
          <a:p>
            <a:r>
              <a:rPr lang="en-GB" b="1" dirty="0" smtClean="0">
                <a:solidFill>
                  <a:schemeClr val="bg1"/>
                </a:solidFill>
              </a:rPr>
              <a:t>A popular Scottish event is the Edinburgh Festival of music and drama, which takes place every year. A</a:t>
            </a:r>
            <a:r>
              <a:rPr lang="ru-RU" b="1" dirty="0" smtClean="0">
                <a:solidFill>
                  <a:schemeClr val="bg1"/>
                </a:solidFill>
              </a:rPr>
              <a:t> </a:t>
            </a:r>
            <a:r>
              <a:rPr lang="en-GB" b="1" dirty="0" smtClean="0">
                <a:solidFill>
                  <a:schemeClr val="bg1"/>
                </a:solidFill>
              </a:rPr>
              <a:t> truly Welsh event is the Eisteddfod, a national festival of traditional poetry and music, with a competition for the best new poem in Welsh.</a:t>
            </a:r>
          </a:p>
          <a:p>
            <a:endParaRPr lang="en-US" b="1" dirty="0" smtClean="0"/>
          </a:p>
          <a:p>
            <a:r>
              <a:rPr lang="ru-RU" b="1" dirty="0" err="1" smtClean="0">
                <a:solidFill>
                  <a:srgbClr val="00FF00"/>
                </a:solidFill>
              </a:rPr>
              <a:t>Эдинбургский</a:t>
            </a:r>
            <a:r>
              <a:rPr lang="ru-RU" b="1" dirty="0" smtClean="0">
                <a:solidFill>
                  <a:srgbClr val="00FF00"/>
                </a:solidFill>
              </a:rPr>
              <a:t> Фестиваль музыки и драмы — ежегодный популярный шотландский праздник. Настоящим валлийским праздником является </a:t>
            </a:r>
            <a:r>
              <a:rPr lang="ru-RU" b="1" dirty="0" err="1" smtClean="0">
                <a:solidFill>
                  <a:srgbClr val="00FF00"/>
                </a:solidFill>
              </a:rPr>
              <a:t>Айстедфод</a:t>
            </a:r>
            <a:r>
              <a:rPr lang="ru-RU" b="1" dirty="0" smtClean="0">
                <a:solidFill>
                  <a:srgbClr val="00FF00"/>
                </a:solidFill>
              </a:rPr>
              <a:t>, ежегодный фестиваль бардов, национальный фестиваль традиционной поэзии и музыки, с соревнованием за лучшую новую поэму на валлийском языке.</a:t>
            </a:r>
          </a:p>
          <a:p>
            <a:endParaRPr lang="ru-RU" b="1" dirty="0" smtClean="0">
              <a:solidFill>
                <a:srgbClr val="00FF00"/>
              </a:solidFill>
            </a:endParaRPr>
          </a:p>
          <a:p>
            <a:endParaRPr lang="ru-RU" b="1" dirty="0">
              <a:solidFill>
                <a:srgbClr val="00FF00"/>
              </a:solidFill>
            </a:endParaRPr>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15362" name="Picture 2" descr="C:\Users\rekom\Desktop\Eisteddfod.jpg"/>
          <p:cNvPicPr>
            <a:picLocks noGrp="1" noChangeAspect="1" noChangeArrowheads="1"/>
          </p:cNvPicPr>
          <p:nvPr>
            <p:ph sz="half" idx="2"/>
          </p:nvPr>
        </p:nvPicPr>
        <p:blipFill>
          <a:blip r:embed="rId3" cstate="email"/>
          <a:srcRect/>
          <a:stretch>
            <a:fillRect/>
          </a:stretch>
        </p:blipFill>
        <p:spPr bwMode="auto">
          <a:xfrm>
            <a:off x="4716016" y="2132856"/>
            <a:ext cx="4038600" cy="2692400"/>
          </a:xfrm>
          <a:prstGeom prst="rect">
            <a:avLst/>
          </a:prstGeom>
          <a:noFill/>
        </p:spPr>
      </p:pic>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Autofit/>
          </a:bodyPr>
          <a:lstStyle/>
          <a:p>
            <a:r>
              <a:rPr lang="en-GB" sz="1800" b="1" dirty="0" smtClean="0">
                <a:solidFill>
                  <a:schemeClr val="bg1"/>
                </a:solidFill>
              </a:rPr>
              <a:t>If we look at English weights and measures, we can be convinced that the British are very conservative people. They do not use the internationally accepted measurements. They have conserved their old measures.</a:t>
            </a:r>
            <a:endParaRPr lang="ru-RU" sz="1800" b="1" dirty="0" smtClean="0">
              <a:solidFill>
                <a:schemeClr val="bg1"/>
              </a:solidFill>
            </a:endParaRPr>
          </a:p>
          <a:p>
            <a:r>
              <a:rPr lang="ru-RU" sz="1800" b="1" dirty="0" smtClean="0">
                <a:solidFill>
                  <a:srgbClr val="00FF00"/>
                </a:solidFill>
              </a:rPr>
              <a:t>Если мы посмотрим на английскую систему мер и веса, мы можем убедиться, что британцы очень консервативные люди. Они не используют международную, принятую во всем мире систему мер. Они сохранили свои старые меры. </a:t>
            </a:r>
            <a:endParaRPr lang="ru-RU" sz="1800" b="1" dirty="0">
              <a:solidFill>
                <a:srgbClr val="00FF00"/>
              </a:solidFill>
            </a:endParaRPr>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16387" name="Picture 3" descr="C:\Users\rekom\Desktop\picture.jpg"/>
          <p:cNvPicPr>
            <a:picLocks noGrp="1" noChangeAspect="1" noChangeArrowheads="1"/>
          </p:cNvPicPr>
          <p:nvPr>
            <p:ph sz="half" idx="2"/>
          </p:nvPr>
        </p:nvPicPr>
        <p:blipFill>
          <a:blip r:embed="rId3" cstate="email"/>
          <a:srcRect/>
          <a:stretch>
            <a:fillRect/>
          </a:stretch>
        </p:blipFill>
        <p:spPr bwMode="auto">
          <a:xfrm>
            <a:off x="4860032" y="2204864"/>
            <a:ext cx="3630431" cy="2733501"/>
          </a:xfrm>
          <a:prstGeom prst="rect">
            <a:avLst/>
          </a:prstGeom>
          <a:noFill/>
        </p:spPr>
      </p:pic>
    </p:spTree>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a:bodyPr>
          <a:lstStyle/>
          <a:p>
            <a:endParaRPr lang="en-GB" sz="1800" b="1" dirty="0" smtClean="0"/>
          </a:p>
          <a:p>
            <a:r>
              <a:rPr lang="en-GB" sz="1800" b="1" dirty="0" smtClean="0">
                <a:solidFill>
                  <a:schemeClr val="bg1"/>
                </a:solidFill>
              </a:rPr>
              <a:t>There are nine essential measures. For general use, the smallest weight is one ounce, then 16 ounce is equal to a pound. Fourteen pounds is one stone.</a:t>
            </a:r>
          </a:p>
          <a:p>
            <a:endParaRPr lang="en-US" sz="1800" b="1" dirty="0" smtClean="0"/>
          </a:p>
          <a:p>
            <a:r>
              <a:rPr lang="ru-RU" sz="1800" b="1" dirty="0" smtClean="0">
                <a:solidFill>
                  <a:srgbClr val="00FF00"/>
                </a:solidFill>
              </a:rPr>
              <a:t>Есть девять основных мер. Для общего использования, наименьшей мерой веса является одна унция, тогда как 16 унций равны фунту. Четырнадцать фунтов — один стоун.</a:t>
            </a:r>
          </a:p>
          <a:p>
            <a:endParaRPr lang="ru-RU" sz="1800" b="1" dirty="0" smtClean="0">
              <a:solidFill>
                <a:srgbClr val="00FF00"/>
              </a:solidFill>
            </a:endParaRPr>
          </a:p>
          <a:p>
            <a:endParaRPr lang="ru-RU" dirty="0">
              <a:solidFill>
                <a:srgbClr val="00FF00"/>
              </a:solidFill>
            </a:endParaRPr>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17410" name="Picture 2" descr="C:\Users\rekom\Desktop\554_9.jpg"/>
          <p:cNvPicPr>
            <a:picLocks noGrp="1" noChangeAspect="1" noChangeArrowheads="1"/>
          </p:cNvPicPr>
          <p:nvPr>
            <p:ph sz="half" idx="2"/>
          </p:nvPr>
        </p:nvPicPr>
        <p:blipFill>
          <a:blip r:embed="rId3" cstate="email"/>
          <a:srcRect/>
          <a:stretch>
            <a:fillRect/>
          </a:stretch>
        </p:blipFill>
        <p:spPr bwMode="auto">
          <a:xfrm>
            <a:off x="4644008" y="1340768"/>
            <a:ext cx="4038600" cy="2568550"/>
          </a:xfrm>
          <a:prstGeom prst="rect">
            <a:avLst/>
          </a:prstGeom>
          <a:noFill/>
        </p:spPr>
      </p:pic>
      <p:pic>
        <p:nvPicPr>
          <p:cNvPr id="17411" name="Picture 3" descr="C:\Users\rekom\Desktop\£1-coin-c.png"/>
          <p:cNvPicPr>
            <a:picLocks noChangeAspect="1" noChangeArrowheads="1"/>
          </p:cNvPicPr>
          <p:nvPr/>
        </p:nvPicPr>
        <p:blipFill>
          <a:blip r:embed="rId4" cstate="email"/>
          <a:srcRect/>
          <a:stretch>
            <a:fillRect/>
          </a:stretch>
        </p:blipFill>
        <p:spPr bwMode="auto">
          <a:xfrm>
            <a:off x="5436096" y="4077072"/>
            <a:ext cx="2338784" cy="2370699"/>
          </a:xfrm>
          <a:prstGeom prst="rect">
            <a:avLst/>
          </a:prstGeom>
          <a:noFill/>
        </p:spPr>
      </p:pic>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Autofit/>
          </a:bodyPr>
          <a:lstStyle/>
          <a:p>
            <a:r>
              <a:rPr lang="en-GB" sz="1800" b="1" dirty="0" smtClean="0">
                <a:solidFill>
                  <a:schemeClr val="bg1"/>
                </a:solidFill>
              </a:rPr>
              <a:t>The English always give people's weight in pounds and stones. Liquids they measure in pints, quarts and gallons. There are two pints in a quart and four quarts or eight pints are in one gallon. For length, they have </a:t>
            </a:r>
            <a:r>
              <a:rPr lang="ru-RU" sz="1800" b="1" dirty="0" smtClean="0">
                <a:solidFill>
                  <a:schemeClr val="bg1"/>
                </a:solidFill>
              </a:rPr>
              <a:t>«</a:t>
            </a:r>
            <a:r>
              <a:rPr lang="en-GB" sz="1800" b="1" dirty="0" smtClean="0">
                <a:solidFill>
                  <a:schemeClr val="bg1"/>
                </a:solidFill>
              </a:rPr>
              <a:t>inches» foot, yards and miles.</a:t>
            </a:r>
            <a:endParaRPr lang="ru-RU" sz="1800" b="1" dirty="0" smtClean="0">
              <a:solidFill>
                <a:schemeClr val="bg1"/>
              </a:solidFill>
            </a:endParaRPr>
          </a:p>
          <a:p>
            <a:r>
              <a:rPr lang="ru-RU" sz="1800" b="1" dirty="0" smtClean="0">
                <a:solidFill>
                  <a:srgbClr val="00FF00"/>
                </a:solidFill>
              </a:rPr>
              <a:t>Англичане всегда определяют вес людей в фунтах и </a:t>
            </a:r>
            <a:r>
              <a:rPr lang="ru-RU" sz="1800" b="1" dirty="0" err="1" smtClean="0">
                <a:solidFill>
                  <a:srgbClr val="00FF00"/>
                </a:solidFill>
              </a:rPr>
              <a:t>стоунах</a:t>
            </a:r>
            <a:r>
              <a:rPr lang="ru-RU" sz="1800" b="1" dirty="0" smtClean="0">
                <a:solidFill>
                  <a:srgbClr val="00FF00"/>
                </a:solidFill>
              </a:rPr>
              <a:t>. меру жидкости они измеряют в пинтах, квартах и галлонах. В кварте — две пинты, в одном галлоне — восемь пинт или четыре кварты. Для измерения длины они используют дюймы, футы, ярды и мили.</a:t>
            </a:r>
          </a:p>
          <a:p>
            <a:endParaRPr lang="ru-RU" sz="1800" b="1" dirty="0"/>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18436" name="Picture 4" descr="C:\Users\rekom\Desktop\500-550_01.jpg"/>
          <p:cNvPicPr>
            <a:picLocks noGrp="1" noChangeAspect="1" noChangeArrowheads="1"/>
          </p:cNvPicPr>
          <p:nvPr>
            <p:ph sz="half" idx="2"/>
          </p:nvPr>
        </p:nvPicPr>
        <p:blipFill>
          <a:blip r:embed="rId3" cstate="email"/>
          <a:srcRect/>
          <a:stretch>
            <a:fillRect/>
          </a:stretch>
        </p:blipFill>
        <p:spPr bwMode="auto">
          <a:xfrm>
            <a:off x="5004048" y="1484784"/>
            <a:ext cx="3456384" cy="2142958"/>
          </a:xfrm>
          <a:prstGeom prst="rect">
            <a:avLst/>
          </a:prstGeom>
          <a:noFill/>
        </p:spPr>
      </p:pic>
      <p:pic>
        <p:nvPicPr>
          <p:cNvPr id="18437" name="Picture 5" descr="C:\Users\rekom\Desktop\40bc19f5d30cf5c4ac570dd0a3727de9.png"/>
          <p:cNvPicPr>
            <a:picLocks noChangeAspect="1" noChangeArrowheads="1"/>
          </p:cNvPicPr>
          <p:nvPr/>
        </p:nvPicPr>
        <p:blipFill>
          <a:blip r:embed="rId4" cstate="email"/>
          <a:srcRect/>
          <a:stretch>
            <a:fillRect/>
          </a:stretch>
        </p:blipFill>
        <p:spPr bwMode="auto">
          <a:xfrm>
            <a:off x="5148064" y="3933056"/>
            <a:ext cx="3140571" cy="2174747"/>
          </a:xfrm>
          <a:prstGeom prst="rect">
            <a:avLst/>
          </a:prstGeom>
          <a:noFill/>
        </p:spPr>
      </p:pic>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a:bodyPr>
          <a:lstStyle/>
          <a:p>
            <a:endParaRPr lang="en-GB" sz="1800" b="1" dirty="0" smtClean="0"/>
          </a:p>
          <a:p>
            <a:r>
              <a:rPr lang="en-GB" sz="1800" b="1" dirty="0" smtClean="0">
                <a:solidFill>
                  <a:schemeClr val="bg1"/>
                </a:solidFill>
              </a:rPr>
              <a:t>If we have always been used to the metric system therefore the English monetary system could be found rather difficult for us. </a:t>
            </a:r>
            <a:endParaRPr lang="ru-RU" sz="1800" b="1" dirty="0" smtClean="0">
              <a:solidFill>
                <a:schemeClr val="bg1"/>
              </a:solidFill>
            </a:endParaRPr>
          </a:p>
          <a:p>
            <a:endParaRPr lang="en-US" sz="1800" b="1" dirty="0" smtClean="0"/>
          </a:p>
          <a:p>
            <a:r>
              <a:rPr lang="ru-RU" sz="1800" b="1" dirty="0" smtClean="0">
                <a:solidFill>
                  <a:srgbClr val="00FF00"/>
                </a:solidFill>
              </a:rPr>
              <a:t>Если мы всегда привыкли использовать единицы метрической системы, то английскую денежную систему нам было бы трудно понять. </a:t>
            </a:r>
          </a:p>
          <a:p>
            <a:endParaRPr lang="ru-RU" sz="1800" b="1" dirty="0">
              <a:solidFill>
                <a:srgbClr val="00FF00"/>
              </a:solidFill>
            </a:endParaRPr>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19458" name="Picture 2" descr="C:\Users\rekom\Desktop\img1998205_Denezhno-kreditnaya_sistema_Anglii.jpg"/>
          <p:cNvPicPr>
            <a:picLocks noGrp="1" noChangeAspect="1" noChangeArrowheads="1"/>
          </p:cNvPicPr>
          <p:nvPr>
            <p:ph sz="half" idx="2"/>
          </p:nvPr>
        </p:nvPicPr>
        <p:blipFill>
          <a:blip r:embed="rId3" cstate="email"/>
          <a:srcRect/>
          <a:stretch>
            <a:fillRect/>
          </a:stretch>
        </p:blipFill>
        <p:spPr bwMode="auto">
          <a:xfrm>
            <a:off x="4572000" y="1700808"/>
            <a:ext cx="4038600" cy="3327685"/>
          </a:xfrm>
          <a:prstGeom prst="rect">
            <a:avLst/>
          </a:prstGeom>
          <a:noFill/>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solidFill>
                  <a:srgbClr val="FFFFFF"/>
                </a:solidFill>
              </a:rPr>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a:bodyPr>
          <a:lstStyle/>
          <a:p>
            <a:endParaRPr lang="ru-RU" sz="1800" b="1" dirty="0" smtClean="0"/>
          </a:p>
          <a:p>
            <a:r>
              <a:rPr lang="en-GB" sz="1800" b="1" dirty="0" smtClean="0">
                <a:solidFill>
                  <a:schemeClr val="bg1"/>
                </a:solidFill>
              </a:rPr>
              <a:t>British nation is considered to be the most conservative in Europe. It is not a secret that every nation and every country has its own customs and traditions.</a:t>
            </a:r>
            <a:endParaRPr lang="ru-RU" sz="1800" b="1" dirty="0" smtClean="0">
              <a:solidFill>
                <a:schemeClr val="bg1"/>
              </a:solidFill>
            </a:endParaRPr>
          </a:p>
          <a:p>
            <a:endParaRPr lang="ru-RU" sz="1800" b="1" dirty="0" smtClean="0"/>
          </a:p>
          <a:p>
            <a:r>
              <a:rPr lang="ru-RU" sz="1800" b="1" dirty="0" smtClean="0">
                <a:solidFill>
                  <a:srgbClr val="00FF00"/>
                </a:solidFill>
              </a:rPr>
              <a:t>Британская нация, как полагают, является самой консервативной в Европе. Это не секрет, что каждая нация и каждая страна имеет свои собственные обычаи и традиции.</a:t>
            </a:r>
            <a:endParaRPr lang="ru-RU" sz="1800" b="1" dirty="0">
              <a:solidFill>
                <a:srgbClr val="00FF00"/>
              </a:solidFill>
            </a:endParaRPr>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2051" name="Picture 3" descr="C:\Users\rekom\Desktop\original.jpg"/>
          <p:cNvPicPr>
            <a:picLocks noGrp="1" noChangeAspect="1" noChangeArrowheads="1"/>
          </p:cNvPicPr>
          <p:nvPr>
            <p:ph sz="half" idx="2"/>
          </p:nvPr>
        </p:nvPicPr>
        <p:blipFill>
          <a:blip r:embed="rId3" cstate="email"/>
          <a:srcRect/>
          <a:stretch>
            <a:fillRect/>
          </a:stretch>
        </p:blipFill>
        <p:spPr bwMode="auto">
          <a:xfrm>
            <a:off x="4644008" y="2060848"/>
            <a:ext cx="4038600" cy="3028950"/>
          </a:xfrm>
          <a:prstGeom prst="rect">
            <a:avLst/>
          </a:prstGeom>
          <a:noFill/>
        </p:spPr>
      </p:pic>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lnSpcReduction="10000"/>
          </a:bodyPr>
          <a:lstStyle/>
          <a:p>
            <a:endParaRPr lang="en-GB" sz="1800" b="1" dirty="0" smtClean="0"/>
          </a:p>
          <a:p>
            <a:r>
              <a:rPr lang="en-GB" sz="1800" b="1" dirty="0" smtClean="0">
                <a:solidFill>
                  <a:schemeClr val="bg1"/>
                </a:solidFill>
              </a:rPr>
              <a:t>They have a pound sterling, which is divided into twenty shillings, half-crown is cost two shillings and sixpence, shilling is worth twelve pennies and one penny could be changed by two halfpennies.</a:t>
            </a:r>
          </a:p>
          <a:p>
            <a:endParaRPr lang="en-US" sz="1800" b="1" dirty="0" smtClean="0"/>
          </a:p>
          <a:p>
            <a:r>
              <a:rPr lang="ru-RU" sz="1800" b="1" dirty="0" smtClean="0">
                <a:solidFill>
                  <a:srgbClr val="00FF00"/>
                </a:solidFill>
              </a:rPr>
              <a:t>Они имеют фунт стерлингов, который делиться на двадцать шиллингов, полкроны стоит два шиллинга и шесть пенсов, шиллинг стоит двенадцать пенни, один пенни можно поменять на два полпенни.</a:t>
            </a:r>
            <a:br>
              <a:rPr lang="ru-RU" sz="1800" b="1" dirty="0" smtClean="0">
                <a:solidFill>
                  <a:srgbClr val="00FF00"/>
                </a:solidFill>
              </a:rPr>
            </a:br>
            <a:r>
              <a:rPr lang="en-GB" sz="1800" b="1" dirty="0" smtClean="0">
                <a:solidFill>
                  <a:srgbClr val="00FF00"/>
                </a:solidFill>
              </a:rPr>
              <a:t/>
            </a:r>
            <a:br>
              <a:rPr lang="en-GB" sz="1800" b="1" dirty="0" smtClean="0">
                <a:solidFill>
                  <a:srgbClr val="00FF00"/>
                </a:solidFill>
              </a:rPr>
            </a:br>
            <a:endParaRPr lang="ru-RU" sz="1800" b="1" dirty="0" smtClean="0">
              <a:solidFill>
                <a:srgbClr val="00FF00"/>
              </a:solidFill>
            </a:endParaRPr>
          </a:p>
          <a:p>
            <a:endParaRPr lang="ru-RU" sz="1800" b="1" dirty="0"/>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20482" name="Picture 2" descr="C:\Users\rekom\Desktop\8977329.jpg"/>
          <p:cNvPicPr>
            <a:picLocks noGrp="1" noChangeAspect="1" noChangeArrowheads="1"/>
          </p:cNvPicPr>
          <p:nvPr>
            <p:ph sz="half" idx="2"/>
          </p:nvPr>
        </p:nvPicPr>
        <p:blipFill>
          <a:blip r:embed="rId3" cstate="email"/>
          <a:srcRect/>
          <a:stretch>
            <a:fillRect/>
          </a:stretch>
        </p:blipFill>
        <p:spPr bwMode="auto">
          <a:xfrm>
            <a:off x="4572000" y="1340768"/>
            <a:ext cx="4038600" cy="2165023"/>
          </a:xfrm>
          <a:prstGeom prst="rect">
            <a:avLst/>
          </a:prstGeom>
          <a:noFill/>
        </p:spPr>
      </p:pic>
      <p:pic>
        <p:nvPicPr>
          <p:cNvPr id="20483" name="Picture 3" descr="C:\Users\rekom\Desktop\030f2309df67t.jpg"/>
          <p:cNvPicPr>
            <a:picLocks noChangeAspect="1" noChangeArrowheads="1"/>
          </p:cNvPicPr>
          <p:nvPr/>
        </p:nvPicPr>
        <p:blipFill>
          <a:blip r:embed="rId4" cstate="email"/>
          <a:srcRect/>
          <a:stretch>
            <a:fillRect/>
          </a:stretch>
        </p:blipFill>
        <p:spPr bwMode="auto">
          <a:xfrm>
            <a:off x="4932039" y="3861048"/>
            <a:ext cx="3499589" cy="2187243"/>
          </a:xfrm>
          <a:prstGeom prst="rect">
            <a:avLst/>
          </a:prstGeom>
          <a:noFill/>
        </p:spPr>
      </p:pic>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1882551" cy="1162050"/>
          </a:xfrm>
        </p:spPr>
        <p:txBody>
          <a:bodyPr/>
          <a:lstStyle/>
          <a:p>
            <a:endParaRPr lang="ru-RU" dirty="0"/>
          </a:p>
        </p:txBody>
      </p:sp>
      <p:sp>
        <p:nvSpPr>
          <p:cNvPr id="3" name="Объект 2"/>
          <p:cNvSpPr>
            <a:spLocks noGrp="1"/>
          </p:cNvSpPr>
          <p:nvPr>
            <p:ph idx="1"/>
          </p:nvPr>
        </p:nvSpPr>
        <p:spPr>
          <a:xfrm>
            <a:off x="2267744" y="273050"/>
            <a:ext cx="6419056" cy="5853113"/>
          </a:xfrm>
        </p:spPr>
        <p:txBody>
          <a:bodyPr/>
          <a:lstStyle/>
          <a:p>
            <a:pPr marL="0" indent="0">
              <a:buNone/>
            </a:pPr>
            <a:r>
              <a:rPr lang="en-US" b="1" dirty="0">
                <a:solidFill>
                  <a:srgbClr val="00FF00"/>
                </a:solidFill>
              </a:rPr>
              <a:t>Customs and traditions of Great </a:t>
            </a:r>
            <a:r>
              <a:rPr lang="en-US" b="1" dirty="0" smtClean="0">
                <a:solidFill>
                  <a:srgbClr val="00FF00"/>
                </a:solidFill>
              </a:rPr>
              <a:t>Britain</a:t>
            </a:r>
            <a:endParaRPr lang="ru-RU" b="1" dirty="0" smtClean="0">
              <a:solidFill>
                <a:srgbClr val="00FF00"/>
              </a:solidFill>
            </a:endParaRPr>
          </a:p>
          <a:p>
            <a:endParaRPr lang="ru-RU" dirty="0"/>
          </a:p>
        </p:txBody>
      </p:sp>
      <p:sp>
        <p:nvSpPr>
          <p:cNvPr id="4" name="Текст 3"/>
          <p:cNvSpPr>
            <a:spLocks noGrp="1"/>
          </p:cNvSpPr>
          <p:nvPr>
            <p:ph type="body" sz="half" idx="2"/>
          </p:nvPr>
        </p:nvSpPr>
        <p:spPr>
          <a:xfrm>
            <a:off x="457200" y="1435100"/>
            <a:ext cx="4762872" cy="4691063"/>
          </a:xfrm>
        </p:spPr>
        <p:txBody>
          <a:bodyPr/>
          <a:lstStyle/>
          <a:p>
            <a:r>
              <a:rPr lang="en-US" b="1" dirty="0">
                <a:solidFill>
                  <a:schemeClr val="bg1"/>
                </a:solidFill>
              </a:rPr>
              <a:t>Christmas Day, December 25, is probably the most popular holiday in Great Britain. It is a family holiday. Traditionally all relatives and friends give each other presents. So, before Christmas all the department stores and shops are crowded, everybody is </a:t>
            </a:r>
            <a:r>
              <a:rPr lang="en-US" b="1" dirty="0" smtClean="0">
                <a:solidFill>
                  <a:schemeClr val="bg1"/>
                </a:solidFill>
              </a:rPr>
              <a:t>choosing </a:t>
            </a:r>
            <a:r>
              <a:rPr lang="en-US" b="1" dirty="0">
                <a:solidFill>
                  <a:schemeClr val="bg1"/>
                </a:solidFill>
              </a:rPr>
              <a:t>a present</a:t>
            </a:r>
            <a:r>
              <a:rPr lang="en-US" b="1" dirty="0" smtClean="0">
                <a:solidFill>
                  <a:schemeClr val="bg1"/>
                </a:solidFill>
              </a:rPr>
              <a:t>.</a:t>
            </a:r>
            <a:endParaRPr lang="ru-RU" b="1" dirty="0" smtClean="0">
              <a:solidFill>
                <a:schemeClr val="bg1"/>
              </a:solidFill>
            </a:endParaRPr>
          </a:p>
          <a:p>
            <a:r>
              <a:rPr lang="en-US" b="1" dirty="0">
                <a:solidFill>
                  <a:schemeClr val="bg1"/>
                </a:solidFill>
              </a:rPr>
              <a:t>On the eve of Christmas children hang their stockings, so that Santa Claus could put presents into them: oranges, sweets, nuts and if the child didn't behave properly Santa Claus can put there a piece of coal as punishment</a:t>
            </a:r>
            <a:r>
              <a:rPr lang="en-US" b="1" dirty="0" smtClean="0">
                <a:solidFill>
                  <a:schemeClr val="bg1"/>
                </a:solidFill>
              </a:rPr>
              <a:t>.</a:t>
            </a:r>
            <a:endParaRPr lang="ru-RU" b="1" dirty="0" smtClean="0">
              <a:solidFill>
                <a:schemeClr val="bg1"/>
              </a:solidFill>
            </a:endParaRPr>
          </a:p>
          <a:p>
            <a:r>
              <a:rPr lang="ru-RU" dirty="0">
                <a:solidFill>
                  <a:srgbClr val="00FF00"/>
                </a:solidFill>
              </a:rPr>
              <a:t>25 декабря, Рождество, вероятно является самым популярным праздником в Великобритании. Это — семейный праздник. Традиционно все родственники и друзья дарят друг другу подарки. Так, перед Рождеством все универмаги и магазины переполнены, каждый выбирает подарок</a:t>
            </a:r>
            <a:r>
              <a:rPr lang="ru-RU" dirty="0" smtClean="0">
                <a:solidFill>
                  <a:srgbClr val="00FF00"/>
                </a:solidFill>
              </a:rPr>
              <a:t>.</a:t>
            </a:r>
          </a:p>
          <a:p>
            <a:r>
              <a:rPr lang="ru-RU" dirty="0">
                <a:solidFill>
                  <a:srgbClr val="00FF00"/>
                </a:solidFill>
              </a:rPr>
              <a:t>Накануне Рождества дети вешают свои чулки так, чтобы Санта-Клаус мог поместить в них подарки: апельсины, конфеты, орехи, а если ребенок плохо себя вел, Санта-Клаус в наказание может положить в чулок кусочек угля.</a:t>
            </a:r>
            <a:endParaRPr lang="ru-RU" b="1" dirty="0">
              <a:solidFill>
                <a:srgbClr val="00FF00"/>
              </a:solidFill>
            </a:endParaRPr>
          </a:p>
        </p:txBody>
      </p:sp>
      <p:pic>
        <p:nvPicPr>
          <p:cNvPr id="5" name="Picture 2" descr="C:\Users\rekom\Desktop\S-570113-oBsoqrZVar-1.jpg"/>
          <p:cNvPicPr>
            <a:picLocks noChangeAspect="1" noChangeArrowheads="1"/>
          </p:cNvPicPr>
          <p:nvPr/>
        </p:nvPicPr>
        <p:blipFill>
          <a:blip r:embed="rId2" cstate="email"/>
          <a:srcRect/>
          <a:stretch>
            <a:fillRect/>
          </a:stretch>
        </p:blipFill>
        <p:spPr bwMode="auto">
          <a:xfrm>
            <a:off x="457200" y="367995"/>
            <a:ext cx="1728192" cy="972160"/>
          </a:xfrm>
          <a:prstGeom prst="rect">
            <a:avLst/>
          </a:prstGeom>
          <a:noFill/>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4162" y="1340155"/>
            <a:ext cx="3030733" cy="2016448"/>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16475" y="3789040"/>
            <a:ext cx="3092405" cy="1950148"/>
          </a:xfrm>
          <a:prstGeom prst="rect">
            <a:avLst/>
          </a:prstGeom>
        </p:spPr>
      </p:pic>
    </p:spTree>
    <p:extLst>
      <p:ext uri="{BB962C8B-B14F-4D97-AF65-F5344CB8AC3E}">
        <p14:creationId xmlns:p14="http://schemas.microsoft.com/office/powerpoint/2010/main" val="3902088189"/>
      </p:ext>
    </p:extLst>
  </p:cSld>
  <p:clrMapOvr>
    <a:masterClrMapping/>
  </p:clrMapOvr>
  <p:transition>
    <p:wedg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00FF00"/>
                </a:solidFill>
              </a:rPr>
              <a:t/>
            </a:r>
            <a:br>
              <a:rPr lang="ru-RU" b="1" dirty="0" smtClean="0">
                <a:solidFill>
                  <a:srgbClr val="00FF00"/>
                </a:solidFill>
              </a:rPr>
            </a:br>
            <a:r>
              <a:rPr lang="ru-RU" b="1" dirty="0">
                <a:solidFill>
                  <a:srgbClr val="00FF00"/>
                </a:solidFill>
              </a:rPr>
              <a:t> </a:t>
            </a:r>
            <a:r>
              <a:rPr lang="ru-RU" b="1" dirty="0" smtClean="0">
                <a:solidFill>
                  <a:srgbClr val="00FF00"/>
                </a:solidFill>
              </a:rPr>
              <a:t>           </a:t>
            </a:r>
            <a:r>
              <a:rPr lang="en-US" b="1" dirty="0" smtClean="0">
                <a:solidFill>
                  <a:srgbClr val="00FF00"/>
                </a:solidFill>
              </a:rPr>
              <a:t>Customs </a:t>
            </a:r>
            <a:r>
              <a:rPr lang="en-US" b="1" dirty="0">
                <a:solidFill>
                  <a:srgbClr val="00FF00"/>
                </a:solidFill>
              </a:rPr>
              <a:t>and traditions of Great Britain</a:t>
            </a:r>
            <a:r>
              <a:rPr lang="ru-RU" b="1" dirty="0">
                <a:solidFill>
                  <a:srgbClr val="00FF00"/>
                </a:solidFill>
              </a:rPr>
              <a:t/>
            </a:r>
            <a:br>
              <a:rPr lang="ru-RU" b="1" dirty="0">
                <a:solidFill>
                  <a:srgbClr val="00FF00"/>
                </a:solidFill>
              </a:rPr>
            </a:br>
            <a:endParaRPr lang="ru-RU" dirty="0"/>
          </a:p>
        </p:txBody>
      </p:sp>
      <p:sp>
        <p:nvSpPr>
          <p:cNvPr id="3" name="Объект 2"/>
          <p:cNvSpPr>
            <a:spLocks noGrp="1"/>
          </p:cNvSpPr>
          <p:nvPr>
            <p:ph sz="half" idx="1"/>
          </p:nvPr>
        </p:nvSpPr>
        <p:spPr>
          <a:xfrm>
            <a:off x="457200" y="1600200"/>
            <a:ext cx="5050904" cy="4525963"/>
          </a:xfrm>
        </p:spPr>
        <p:txBody>
          <a:bodyPr>
            <a:normAutofit lnSpcReduction="10000"/>
          </a:bodyPr>
          <a:lstStyle/>
          <a:p>
            <a:pPr marL="0" indent="0">
              <a:buNone/>
            </a:pPr>
            <a:r>
              <a:rPr lang="en-US" sz="1400" dirty="0">
                <a:solidFill>
                  <a:schemeClr val="bg1"/>
                </a:solidFill>
              </a:rPr>
              <a:t>Santa Claus got his name from a man known as St. Nicolas, who lived in the fourth century. He gave his wealth to the poor and often to children. After he died, the Dutch brought this legend to colonial America. Soon the Dutch name Sinter Klaus became Santa Claus</a:t>
            </a:r>
            <a:r>
              <a:rPr lang="en-US" sz="1400" dirty="0" smtClean="0">
                <a:solidFill>
                  <a:schemeClr val="bg1"/>
                </a:solidFill>
              </a:rPr>
              <a:t>.</a:t>
            </a:r>
            <a:endParaRPr lang="ru-RU" sz="1400" dirty="0" smtClean="0">
              <a:solidFill>
                <a:schemeClr val="bg1"/>
              </a:solidFill>
            </a:endParaRPr>
          </a:p>
          <a:p>
            <a:pPr marL="0" indent="0">
              <a:buNone/>
            </a:pPr>
            <a:r>
              <a:rPr lang="en-US" sz="1400" dirty="0">
                <a:solidFill>
                  <a:schemeClr val="bg1"/>
                </a:solidFill>
              </a:rPr>
              <a:t>Carol singing is an essential part of Christmas. No church or school is without its carol service. Carols may be traditional or with some variations that express different feelings. Carols were used for the first time during Christmas in the </a:t>
            </a:r>
            <a:r>
              <a:rPr lang="en-US" sz="1400" dirty="0" smtClean="0">
                <a:solidFill>
                  <a:schemeClr val="bg1"/>
                </a:solidFill>
              </a:rPr>
              <a:t>fifteenth </a:t>
            </a:r>
            <a:r>
              <a:rPr lang="en-US" sz="1400" dirty="0">
                <a:solidFill>
                  <a:schemeClr val="bg1"/>
                </a:solidFill>
              </a:rPr>
              <a:t>century</a:t>
            </a:r>
            <a:r>
              <a:rPr lang="en-US" sz="1400" dirty="0" smtClean="0">
                <a:solidFill>
                  <a:schemeClr val="bg1"/>
                </a:solidFill>
              </a:rPr>
              <a:t>.</a:t>
            </a:r>
            <a:endParaRPr lang="ru-RU" sz="1400" dirty="0" smtClean="0">
              <a:solidFill>
                <a:schemeClr val="bg1"/>
              </a:solidFill>
            </a:endParaRPr>
          </a:p>
          <a:p>
            <a:pPr marL="0" indent="0">
              <a:buNone/>
            </a:pPr>
            <a:r>
              <a:rPr lang="ru-RU" sz="1400" dirty="0">
                <a:solidFill>
                  <a:srgbClr val="00FF00"/>
                </a:solidFill>
              </a:rPr>
              <a:t>Санта-Клаус получил свое название от человека, известного как Св. Николас, который жил в четвертом столетии. Он часто делал пожертвования бедным и очень часто детям. После того как он умер, эта легенда была принесена датчанами в колониальную Америку. Скоро голландское название «</a:t>
            </a:r>
            <a:r>
              <a:rPr lang="ru-RU" sz="1400" dirty="0" err="1">
                <a:solidFill>
                  <a:srgbClr val="00FF00"/>
                </a:solidFill>
              </a:rPr>
              <a:t>Sinter</a:t>
            </a:r>
            <a:r>
              <a:rPr lang="ru-RU" sz="1400" dirty="0">
                <a:solidFill>
                  <a:srgbClr val="00FF00"/>
                </a:solidFill>
              </a:rPr>
              <a:t> </a:t>
            </a:r>
            <a:r>
              <a:rPr lang="ru-RU" sz="1400" dirty="0" err="1">
                <a:solidFill>
                  <a:srgbClr val="00FF00"/>
                </a:solidFill>
              </a:rPr>
              <a:t>Kluas</a:t>
            </a:r>
            <a:r>
              <a:rPr lang="ru-RU" sz="1400" dirty="0">
                <a:solidFill>
                  <a:srgbClr val="00FF00"/>
                </a:solidFill>
              </a:rPr>
              <a:t>» (</a:t>
            </a:r>
            <a:r>
              <a:rPr lang="ru-RU" sz="1400" dirty="0" err="1">
                <a:solidFill>
                  <a:srgbClr val="00FF00"/>
                </a:solidFill>
              </a:rPr>
              <a:t>Зинтер</a:t>
            </a:r>
            <a:r>
              <a:rPr lang="ru-RU" sz="1400" dirty="0">
                <a:solidFill>
                  <a:srgbClr val="00FF00"/>
                </a:solidFill>
              </a:rPr>
              <a:t> </a:t>
            </a:r>
            <a:r>
              <a:rPr lang="ru-RU" sz="1400" dirty="0" err="1">
                <a:solidFill>
                  <a:srgbClr val="00FF00"/>
                </a:solidFill>
              </a:rPr>
              <a:t>Клуас</a:t>
            </a:r>
            <a:r>
              <a:rPr lang="ru-RU" sz="1400" dirty="0">
                <a:solidFill>
                  <a:srgbClr val="00FF00"/>
                </a:solidFill>
              </a:rPr>
              <a:t>) стало Санта-Клаусом.</a:t>
            </a:r>
          </a:p>
          <a:p>
            <a:pPr marL="0" indent="0">
              <a:buNone/>
            </a:pPr>
            <a:r>
              <a:rPr lang="ru-RU" sz="1400" dirty="0">
                <a:solidFill>
                  <a:srgbClr val="00FF00"/>
                </a:solidFill>
              </a:rPr>
              <a:t>Рождественское песнопение — важная часть Рождества Нет ни одной церкви или школы, в которой не пели бы рождественскую песню. Рождественское песнопение может быть традиционным или с некоторыми вариациями, выражающими различные чувства. Рождественская песня впервые появилась в пятнадцатом столетии.</a:t>
            </a:r>
          </a:p>
          <a:p>
            <a:pPr marL="0" indent="0">
              <a:buNone/>
            </a:pPr>
            <a:endParaRPr lang="ru-RU" sz="1400" dirty="0">
              <a:solidFill>
                <a:schemeClr val="bg1"/>
              </a:solidFill>
            </a:endParaRPr>
          </a:p>
        </p:txBody>
      </p:sp>
      <p:pic>
        <p:nvPicPr>
          <p:cNvPr id="6" name="Объект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796136" y="1606081"/>
            <a:ext cx="3024336" cy="2134677"/>
          </a:xfrm>
        </p:spPr>
      </p:pic>
      <p:pic>
        <p:nvPicPr>
          <p:cNvPr id="5" name="Picture 2" descr="C:\Users\rekom\Desktop\S-570113-oBsoqrZVar-1.jpg"/>
          <p:cNvPicPr>
            <a:picLocks noChangeAspect="1" noChangeArrowheads="1"/>
          </p:cNvPicPr>
          <p:nvPr/>
        </p:nvPicPr>
        <p:blipFill>
          <a:blip r:embed="rId3" cstate="email"/>
          <a:srcRect/>
          <a:stretch>
            <a:fillRect/>
          </a:stretch>
        </p:blipFill>
        <p:spPr bwMode="auto">
          <a:xfrm>
            <a:off x="457200" y="367995"/>
            <a:ext cx="1728192" cy="972160"/>
          </a:xfrm>
          <a:prstGeom prst="rect">
            <a:avLst/>
          </a:prstGeom>
          <a:noFill/>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9328" y="4005064"/>
            <a:ext cx="3017520" cy="1962912"/>
          </a:xfrm>
          <a:prstGeom prst="rect">
            <a:avLst/>
          </a:prstGeom>
        </p:spPr>
      </p:pic>
    </p:spTree>
    <p:extLst>
      <p:ext uri="{BB962C8B-B14F-4D97-AF65-F5344CB8AC3E}">
        <p14:creationId xmlns:p14="http://schemas.microsoft.com/office/powerpoint/2010/main" val="4184323933"/>
      </p:ext>
    </p:extLst>
  </p:cSld>
  <p:clrMapOvr>
    <a:masterClrMapping/>
  </p:clrMapOvr>
  <p:transition>
    <p:wedg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00FF00"/>
                </a:solidFill>
              </a:rPr>
              <a:t/>
            </a:r>
            <a:br>
              <a:rPr lang="ru-RU" b="1" dirty="0" smtClean="0">
                <a:solidFill>
                  <a:srgbClr val="00FF00"/>
                </a:solidFill>
              </a:rPr>
            </a:br>
            <a:r>
              <a:rPr lang="ru-RU" b="1" dirty="0">
                <a:solidFill>
                  <a:srgbClr val="00FF00"/>
                </a:solidFill>
              </a:rPr>
              <a:t> </a:t>
            </a:r>
            <a:r>
              <a:rPr lang="ru-RU" b="1" dirty="0" smtClean="0">
                <a:solidFill>
                  <a:srgbClr val="00FF00"/>
                </a:solidFill>
              </a:rPr>
              <a:t>            </a:t>
            </a:r>
            <a:r>
              <a:rPr lang="en-US" b="1" dirty="0" smtClean="0">
                <a:solidFill>
                  <a:srgbClr val="00FF00"/>
                </a:solidFill>
              </a:rPr>
              <a:t>Customs </a:t>
            </a:r>
            <a:r>
              <a:rPr lang="en-US" b="1" dirty="0">
                <a:solidFill>
                  <a:srgbClr val="00FF00"/>
                </a:solidFill>
              </a:rPr>
              <a:t>and traditions of Great Britain</a:t>
            </a:r>
            <a:r>
              <a:rPr lang="ru-RU" b="1" dirty="0">
                <a:solidFill>
                  <a:srgbClr val="00FF00"/>
                </a:solidFill>
              </a:rPr>
              <a:t/>
            </a:r>
            <a:br>
              <a:rPr lang="ru-RU" b="1" dirty="0">
                <a:solidFill>
                  <a:srgbClr val="00FF00"/>
                </a:solidFill>
              </a:rPr>
            </a:br>
            <a:endParaRPr lang="ru-RU" dirty="0"/>
          </a:p>
        </p:txBody>
      </p:sp>
      <p:sp>
        <p:nvSpPr>
          <p:cNvPr id="3" name="Объект 2"/>
          <p:cNvSpPr>
            <a:spLocks noGrp="1"/>
          </p:cNvSpPr>
          <p:nvPr>
            <p:ph sz="half" idx="1"/>
          </p:nvPr>
        </p:nvSpPr>
        <p:spPr>
          <a:xfrm>
            <a:off x="457200" y="1600200"/>
            <a:ext cx="4546848" cy="4525963"/>
          </a:xfrm>
        </p:spPr>
        <p:txBody>
          <a:bodyPr>
            <a:normAutofit fontScale="92500" lnSpcReduction="10000"/>
          </a:bodyPr>
          <a:lstStyle/>
          <a:p>
            <a:pPr marL="0" indent="0">
              <a:buNone/>
            </a:pPr>
            <a:r>
              <a:rPr lang="en-US" sz="1400" dirty="0">
                <a:solidFill>
                  <a:schemeClr val="bg1"/>
                </a:solidFill>
              </a:rPr>
              <a:t>A typical Christmas lunch includes turkey with cranberry sauce and pudding. Every young woman in each household helps to stir the Christmas pudding, if she wishes to be married that year. Usually a coin or two are hidden inside the pudding and part of the fun is to see who finds it.</a:t>
            </a:r>
          </a:p>
          <a:p>
            <a:pPr marL="0" indent="0">
              <a:buNone/>
            </a:pPr>
            <a:r>
              <a:rPr lang="en-US" sz="1400" dirty="0">
                <a:solidFill>
                  <a:schemeClr val="bg1"/>
                </a:solidFill>
              </a:rPr>
              <a:t>After the lunch they go to the sitting room to listen to the Christmas speech of the Queen, shown on TV.</a:t>
            </a:r>
          </a:p>
          <a:p>
            <a:pPr marL="0" indent="0">
              <a:buNone/>
            </a:pPr>
            <a:r>
              <a:rPr lang="en-US" sz="1400" dirty="0">
                <a:solidFill>
                  <a:schemeClr val="bg1"/>
                </a:solidFill>
              </a:rPr>
              <a:t>So, Christmas is a merry family holiday for all the people of Great Britain. Christmas comes but once a year</a:t>
            </a:r>
            <a:r>
              <a:rPr lang="en-US" sz="1400" dirty="0" smtClean="0">
                <a:solidFill>
                  <a:schemeClr val="bg1"/>
                </a:solidFill>
              </a:rPr>
              <a:t>.</a:t>
            </a:r>
            <a:endParaRPr lang="ru-RU" sz="1400" dirty="0" smtClean="0">
              <a:solidFill>
                <a:schemeClr val="bg1"/>
              </a:solidFill>
            </a:endParaRPr>
          </a:p>
          <a:p>
            <a:pPr marL="0" indent="0">
              <a:buNone/>
            </a:pPr>
            <a:r>
              <a:rPr lang="ru-RU" sz="1500" dirty="0">
                <a:solidFill>
                  <a:srgbClr val="00FF00"/>
                </a:solidFill>
              </a:rPr>
              <a:t>Типичный рождественский обед включает в себя индейку с клюквенным соусом и пудинг. Каждая молодая женщина, если она желает выйти замуж в этом году, помогает делать рождественский пудинг. Обычно в пудинге прячут пару монет и с нетерпением ждут, кто же найдет эти монеты.</a:t>
            </a:r>
          </a:p>
          <a:p>
            <a:pPr marL="0" indent="0">
              <a:buNone/>
            </a:pPr>
            <a:r>
              <a:rPr lang="ru-RU" sz="1500" dirty="0">
                <a:solidFill>
                  <a:srgbClr val="00FF00"/>
                </a:solidFill>
              </a:rPr>
              <a:t>После завтрака все идут в гостиную, чтобы послушать передаваемую по телевизору рождественскую речь королевы.</a:t>
            </a:r>
          </a:p>
          <a:p>
            <a:pPr marL="0" indent="0">
              <a:buNone/>
            </a:pPr>
            <a:r>
              <a:rPr lang="ru-RU" sz="1500" dirty="0">
                <a:solidFill>
                  <a:srgbClr val="00FF00"/>
                </a:solidFill>
              </a:rPr>
              <a:t>Так что Рождество - это веселый семейный праздник для всех людей Великобритании. Рождество приходит только раз в году.</a:t>
            </a:r>
          </a:p>
          <a:p>
            <a:pPr marL="0" indent="0">
              <a:buNone/>
            </a:pPr>
            <a:endParaRPr lang="en-US" sz="1400" dirty="0">
              <a:solidFill>
                <a:schemeClr val="bg1"/>
              </a:solidFill>
            </a:endParaRPr>
          </a:p>
          <a:p>
            <a:pPr marL="0" indent="0">
              <a:buNone/>
            </a:pPr>
            <a:endParaRPr lang="ru-RU" dirty="0"/>
          </a:p>
        </p:txBody>
      </p:sp>
      <p:pic>
        <p:nvPicPr>
          <p:cNvPr id="5" name="Picture 2" descr="C:\Users\rekom\Desktop\S-570113-oBsoqrZVar-1.jpg"/>
          <p:cNvPicPr>
            <a:picLocks noChangeAspect="1" noChangeArrowheads="1"/>
          </p:cNvPicPr>
          <p:nvPr/>
        </p:nvPicPr>
        <p:blipFill>
          <a:blip r:embed="rId2" cstate="email"/>
          <a:srcRect/>
          <a:stretch>
            <a:fillRect/>
          </a:stretch>
        </p:blipFill>
        <p:spPr bwMode="auto">
          <a:xfrm>
            <a:off x="457200" y="367995"/>
            <a:ext cx="1728192" cy="972160"/>
          </a:xfrm>
          <a:prstGeom prst="rect">
            <a:avLst/>
          </a:prstGeom>
          <a:noFill/>
        </p:spPr>
      </p:pic>
      <p:pic>
        <p:nvPicPr>
          <p:cNvPr id="8" name="Объект 7"/>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148064" y="1565528"/>
            <a:ext cx="3610744" cy="2166446"/>
          </a:xfrm>
        </p:spPr>
      </p:pic>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27509" y="4005064"/>
            <a:ext cx="3251853" cy="1951112"/>
          </a:xfrm>
          <a:prstGeom prst="rect">
            <a:avLst/>
          </a:prstGeom>
        </p:spPr>
      </p:pic>
    </p:spTree>
    <p:extLst>
      <p:ext uri="{BB962C8B-B14F-4D97-AF65-F5344CB8AC3E}">
        <p14:creationId xmlns:p14="http://schemas.microsoft.com/office/powerpoint/2010/main" val="44418601"/>
      </p:ext>
    </p:extLst>
  </p:cSld>
  <p:clrMapOvr>
    <a:masterClrMapping/>
  </p:clrMapOvr>
  <p:transition>
    <p:wedg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7" name="Содержимое 6"/>
          <p:cNvSpPr>
            <a:spLocks noGrp="1"/>
          </p:cNvSpPr>
          <p:nvPr>
            <p:ph idx="1"/>
          </p:nvPr>
        </p:nvSpPr>
        <p:spPr/>
        <p:txBody>
          <a:bodyPr/>
          <a:lstStyle/>
          <a:p>
            <a:endParaRPr lang="ru-RU" b="1" dirty="0" smtClean="0">
              <a:solidFill>
                <a:srgbClr val="00FF00"/>
              </a:solidFill>
            </a:endParaRPr>
          </a:p>
          <a:p>
            <a:r>
              <a:rPr lang="en-GB" b="1" dirty="0" smtClean="0">
                <a:solidFill>
                  <a:schemeClr val="bg1"/>
                </a:solidFill>
              </a:rPr>
              <a:t>Englishmen are proud of their traditions and carefully keep them up. </a:t>
            </a:r>
            <a:endParaRPr lang="ru-RU" b="1" dirty="0" smtClean="0">
              <a:solidFill>
                <a:schemeClr val="bg1"/>
              </a:solidFill>
            </a:endParaRPr>
          </a:p>
          <a:p>
            <a:endParaRPr lang="ru-RU" dirty="0" smtClean="0"/>
          </a:p>
          <a:p>
            <a:r>
              <a:rPr lang="ru-RU" b="1" dirty="0" smtClean="0">
                <a:solidFill>
                  <a:srgbClr val="00FF00"/>
                </a:solidFill>
              </a:rPr>
              <a:t>Англичане гордятся своими традициями и тщательно хранят их. </a:t>
            </a:r>
            <a:endParaRPr lang="ru-RU" b="1" dirty="0">
              <a:solidFill>
                <a:srgbClr val="00FF00"/>
              </a:solidFill>
            </a:endParaRPr>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ctr">
              <a:buNone/>
            </a:pPr>
            <a:r>
              <a:rPr lang="en-US" sz="7200" dirty="0"/>
              <a:t>Thank for your attention!</a:t>
            </a:r>
            <a:endParaRPr lang="ru-RU" sz="7200" dirty="0"/>
          </a:p>
          <a:p>
            <a:endParaRPr lang="ru-RU" dirty="0"/>
          </a:p>
        </p:txBody>
      </p:sp>
    </p:spTree>
    <p:extLst>
      <p:ext uri="{BB962C8B-B14F-4D97-AF65-F5344CB8AC3E}">
        <p14:creationId xmlns:p14="http://schemas.microsoft.com/office/powerpoint/2010/main" val="524552414"/>
      </p:ext>
    </p:extLst>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fontScale="62500" lnSpcReduction="20000"/>
          </a:bodyPr>
          <a:lstStyle/>
          <a:p>
            <a:r>
              <a:rPr lang="en-GB" b="1" dirty="0" smtClean="0">
                <a:solidFill>
                  <a:schemeClr val="bg1"/>
                </a:solidFill>
              </a:rPr>
              <a:t>In Great Britain people attach greater importance to traditions and customs than in other European countries. Englishmen are proud of their traditions and carefully keep them up. The best examples are their queen, money system, their weights and measures.</a:t>
            </a:r>
            <a:endParaRPr lang="ru-RU" b="1" dirty="0" smtClean="0">
              <a:solidFill>
                <a:schemeClr val="bg1"/>
              </a:solidFill>
            </a:endParaRPr>
          </a:p>
          <a:p>
            <a:endParaRPr lang="ru-RU" b="1" dirty="0" smtClean="0"/>
          </a:p>
          <a:p>
            <a:r>
              <a:rPr lang="ru-RU" b="1" dirty="0" smtClean="0">
                <a:solidFill>
                  <a:srgbClr val="00FF00"/>
                </a:solidFill>
              </a:rPr>
              <a:t>В Великобритании люди уделяют большее внимание традициям и обычаям, чем в других европейских странах. Англичане гордятся своими традициями и тщательно хранят их. Лучший пример — их королева, парламентская монархия, денежная система, их система мер.</a:t>
            </a:r>
          </a:p>
          <a:p>
            <a:endParaRPr lang="ru-RU" b="1" dirty="0"/>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3075" name="Picture 3" descr="C:\Users\rekom\Desktop\0_86511_2b092aca_XL.jpg"/>
          <p:cNvPicPr>
            <a:picLocks noGrp="1" noChangeAspect="1" noChangeArrowheads="1"/>
          </p:cNvPicPr>
          <p:nvPr>
            <p:ph sz="half" idx="2"/>
          </p:nvPr>
        </p:nvPicPr>
        <p:blipFill>
          <a:blip r:embed="rId3" cstate="email"/>
          <a:srcRect/>
          <a:stretch>
            <a:fillRect/>
          </a:stretch>
        </p:blipFill>
        <p:spPr bwMode="auto">
          <a:xfrm>
            <a:off x="4572000" y="2204864"/>
            <a:ext cx="4038600" cy="2942598"/>
          </a:xfrm>
          <a:prstGeom prst="rect">
            <a:avLst/>
          </a:prstGeom>
          <a:noFill/>
        </p:spPr>
      </p:pic>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Autofit/>
          </a:bodyPr>
          <a:lstStyle/>
          <a:p>
            <a:r>
              <a:rPr lang="en-US" sz="1800" b="1" dirty="0" smtClean="0">
                <a:solidFill>
                  <a:schemeClr val="bg1"/>
                </a:solidFill>
              </a:rPr>
              <a:t>T</a:t>
            </a:r>
            <a:r>
              <a:rPr lang="en-GB" sz="1800" b="1" dirty="0" smtClean="0">
                <a:solidFill>
                  <a:schemeClr val="bg1"/>
                </a:solidFill>
              </a:rPr>
              <a:t>here are many customs and some of them are very old. There is, for example, the Marble Championship, where the British Champion is crowned;</a:t>
            </a:r>
            <a:r>
              <a:rPr lang="ru-RU" sz="1800" b="1" dirty="0" smtClean="0">
                <a:solidFill>
                  <a:schemeClr val="bg1"/>
                </a:solidFill>
              </a:rPr>
              <a:t> </a:t>
            </a:r>
            <a:r>
              <a:rPr lang="en-GB" sz="1800" b="1" dirty="0" smtClean="0">
                <a:solidFill>
                  <a:schemeClr val="bg1"/>
                </a:solidFill>
              </a:rPr>
              <a:t>he wins a silver cup known among folk dancers as Morris Dancing. </a:t>
            </a:r>
            <a:endParaRPr lang="ru-RU" sz="1800" b="1" dirty="0" smtClean="0">
              <a:solidFill>
                <a:schemeClr val="bg1"/>
              </a:solidFill>
            </a:endParaRPr>
          </a:p>
          <a:p>
            <a:r>
              <a:rPr lang="ru-RU" sz="1800" b="1" dirty="0" smtClean="0">
                <a:solidFill>
                  <a:srgbClr val="00FF00"/>
                </a:solidFill>
              </a:rPr>
              <a:t>Существует много обычаев, и некоторые из них очень древние. Есть, например, мраморный чемпионат, где британского чемпиона коронуют; его награждают серебряным кубком, известным среди танцоров народного танца как Моррис Дансинг.</a:t>
            </a:r>
          </a:p>
          <a:p>
            <a:endParaRPr lang="ru-RU" sz="2000" b="1" dirty="0"/>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4098" name="Picture 2" descr="C:\Users\rekom\Desktop\st-george-morris-dancers-london-03.jpg"/>
          <p:cNvPicPr>
            <a:picLocks noGrp="1" noChangeAspect="1" noChangeArrowheads="1"/>
          </p:cNvPicPr>
          <p:nvPr>
            <p:ph sz="half" idx="2"/>
          </p:nvPr>
        </p:nvPicPr>
        <p:blipFill>
          <a:blip r:embed="rId3" cstate="email"/>
          <a:srcRect/>
          <a:stretch>
            <a:fillRect/>
          </a:stretch>
        </p:blipFill>
        <p:spPr bwMode="auto">
          <a:xfrm>
            <a:off x="4644008" y="2276872"/>
            <a:ext cx="4038600" cy="2659906"/>
          </a:xfrm>
          <a:prstGeom prst="rect">
            <a:avLst/>
          </a:prstGeom>
          <a:noFill/>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a:bodyPr>
          <a:lstStyle/>
          <a:p>
            <a:r>
              <a:rPr lang="en-GB" sz="1800" b="1" dirty="0" smtClean="0">
                <a:solidFill>
                  <a:schemeClr val="bg1"/>
                </a:solidFill>
              </a:rPr>
              <a:t>Morris Dancing is an event </a:t>
            </a:r>
            <a:r>
              <a:rPr lang="ru-RU" sz="1800" b="1" dirty="0" smtClean="0">
                <a:solidFill>
                  <a:schemeClr val="bg1"/>
                </a:solidFill>
              </a:rPr>
              <a:t> </a:t>
            </a:r>
            <a:r>
              <a:rPr lang="en-GB" sz="1800" b="1" dirty="0" smtClean="0">
                <a:solidFill>
                  <a:schemeClr val="bg1"/>
                </a:solidFill>
              </a:rPr>
              <a:t>where people, worn in beautiful clothes with ribbons and bells, dance with handkerchiefs or big sticks in their hands, while traditional music- sounds.</a:t>
            </a:r>
            <a:endParaRPr lang="ru-RU" sz="1800" b="1" dirty="0" smtClean="0">
              <a:solidFill>
                <a:schemeClr val="bg1"/>
              </a:solidFill>
            </a:endParaRPr>
          </a:p>
          <a:p>
            <a:endParaRPr lang="en-US" sz="1800" b="1" dirty="0" smtClean="0"/>
          </a:p>
          <a:p>
            <a:r>
              <a:rPr lang="ru-RU" sz="1800" b="1" dirty="0" smtClean="0">
                <a:solidFill>
                  <a:srgbClr val="00FF00"/>
                </a:solidFill>
              </a:rPr>
              <a:t> Моррис Дансинг — это событие, когда люди, одетые в красивые одежды с лентами и колокольчиками, танцуют под традиционную музыку, держа в руках носовые платки или большие палки.</a:t>
            </a:r>
          </a:p>
          <a:p>
            <a:endParaRPr lang="ru-RU" sz="1800" b="1" dirty="0"/>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5122" name="Picture 2" descr="C:\Users\rekom\Desktop\morris-dancing-strange-dances-around-world-1.jpg"/>
          <p:cNvPicPr>
            <a:picLocks noGrp="1" noChangeAspect="1" noChangeArrowheads="1"/>
          </p:cNvPicPr>
          <p:nvPr>
            <p:ph sz="half" idx="2"/>
          </p:nvPr>
        </p:nvPicPr>
        <p:blipFill>
          <a:blip r:embed="rId3" cstate="email"/>
          <a:srcRect/>
          <a:stretch>
            <a:fillRect/>
          </a:stretch>
        </p:blipFill>
        <p:spPr bwMode="auto">
          <a:xfrm>
            <a:off x="4644008" y="2060848"/>
            <a:ext cx="4038600" cy="2891125"/>
          </a:xfrm>
          <a:prstGeom prst="rect">
            <a:avLst/>
          </a:prstGeom>
          <a:noFill/>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a:bodyPr>
          <a:lstStyle/>
          <a:p>
            <a:r>
              <a:rPr lang="en-GB" sz="1800" b="1" dirty="0" smtClean="0">
                <a:solidFill>
                  <a:schemeClr val="bg1"/>
                </a:solidFill>
              </a:rPr>
              <a:t>Another example is the Boat Race, which takes place on the river Thames, often on Easter Sunday. A boat with a team from Oxford University and one with a team from Cambridge University hold a race.</a:t>
            </a:r>
            <a:endParaRPr lang="ru-RU" sz="1800" b="1" dirty="0" smtClean="0">
              <a:solidFill>
                <a:schemeClr val="bg1"/>
              </a:solidFill>
            </a:endParaRPr>
          </a:p>
          <a:p>
            <a:endParaRPr lang="en-US" sz="1800" b="1" dirty="0" smtClean="0"/>
          </a:p>
          <a:p>
            <a:r>
              <a:rPr lang="ru-RU" sz="1800" b="1" dirty="0" smtClean="0">
                <a:solidFill>
                  <a:srgbClr val="00FF00"/>
                </a:solidFill>
              </a:rPr>
              <a:t>Другим примером являются состязания по гребле, которые проходят на реке Темза, часто в Пасхальное Воскресенье. Лодка с командой от Оксфордского университета и вторая лодка с командой от университета Кембриджа плывут наперегонки.</a:t>
            </a:r>
          </a:p>
          <a:p>
            <a:endParaRPr lang="ru-RU" dirty="0"/>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6146" name="Picture 2" descr="C:\Users\rekom\Desktop\95.jpg"/>
          <p:cNvPicPr>
            <a:picLocks noGrp="1" noChangeAspect="1" noChangeArrowheads="1"/>
          </p:cNvPicPr>
          <p:nvPr>
            <p:ph sz="half" idx="2"/>
          </p:nvPr>
        </p:nvPicPr>
        <p:blipFill>
          <a:blip r:embed="rId3" cstate="email"/>
          <a:srcRect/>
          <a:stretch>
            <a:fillRect/>
          </a:stretch>
        </p:blipFill>
        <p:spPr bwMode="auto">
          <a:xfrm>
            <a:off x="4572000" y="2204864"/>
            <a:ext cx="4038600" cy="2694503"/>
          </a:xfrm>
          <a:prstGeom prst="rect">
            <a:avLst/>
          </a:prstGeom>
          <a:noFill/>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a:bodyPr>
          <a:lstStyle/>
          <a:p>
            <a:endParaRPr lang="en-GB" sz="1800" b="1" dirty="0" smtClean="0"/>
          </a:p>
          <a:p>
            <a:r>
              <a:rPr lang="en-GB" sz="1800" b="1" dirty="0" smtClean="0">
                <a:solidFill>
                  <a:schemeClr val="bg1"/>
                </a:solidFill>
              </a:rPr>
              <a:t>British people think that the Grand National horse race is the most exciting horse race in the world. It takes place near Liverpool every year.</a:t>
            </a:r>
          </a:p>
          <a:p>
            <a:endParaRPr lang="en-US" sz="1800" b="1" dirty="0" smtClean="0"/>
          </a:p>
          <a:p>
            <a:r>
              <a:rPr lang="ru-RU" sz="1800" b="1" dirty="0" smtClean="0">
                <a:solidFill>
                  <a:srgbClr val="00FF00"/>
                </a:solidFill>
              </a:rPr>
              <a:t>Британцы думают, что большие национальные гонки на лошадях — самая захватывающая гонка в мире. Она проходит около Ливерпуля ежегодно.</a:t>
            </a:r>
          </a:p>
          <a:p>
            <a:endParaRPr lang="ru-RU" sz="1800" b="1" dirty="0">
              <a:solidFill>
                <a:srgbClr val="00FF00"/>
              </a:solidFill>
            </a:endParaRPr>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7173" name="Picture 5" descr="C:\Users\rekom\Desktop\30.jpg"/>
          <p:cNvPicPr>
            <a:picLocks noGrp="1" noChangeAspect="1" noChangeArrowheads="1"/>
          </p:cNvPicPr>
          <p:nvPr>
            <p:ph sz="half" idx="2"/>
          </p:nvPr>
        </p:nvPicPr>
        <p:blipFill>
          <a:blip r:embed="rId3" cstate="email"/>
          <a:srcRect/>
          <a:stretch>
            <a:fillRect/>
          </a:stretch>
        </p:blipFill>
        <p:spPr bwMode="auto">
          <a:xfrm>
            <a:off x="4572000" y="2348880"/>
            <a:ext cx="4038600" cy="2590800"/>
          </a:xfrm>
          <a:prstGeom prst="rect">
            <a:avLst/>
          </a:prstGeom>
          <a:noFill/>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a:bodyPr>
          <a:lstStyle/>
          <a:p>
            <a:endParaRPr lang="en-GB" sz="1800" b="1" dirty="0" smtClean="0"/>
          </a:p>
          <a:p>
            <a:r>
              <a:rPr lang="en-GB" sz="1800" b="1" dirty="0" smtClean="0">
                <a:solidFill>
                  <a:schemeClr val="bg1"/>
                </a:solidFill>
              </a:rPr>
              <a:t> Sometimes it happens the same day as the Boat Race takes place, sometimes a week later. Amateur riders as well as professional jockeys can participate. It is a very famous event.</a:t>
            </a:r>
            <a:endParaRPr lang="ru-RU" sz="1800" b="1" dirty="0" smtClean="0">
              <a:solidFill>
                <a:schemeClr val="bg1"/>
              </a:solidFill>
            </a:endParaRPr>
          </a:p>
          <a:p>
            <a:r>
              <a:rPr lang="ru-RU" sz="1800" b="1" dirty="0" smtClean="0">
                <a:solidFill>
                  <a:srgbClr val="00FF00"/>
                </a:solidFill>
              </a:rPr>
              <a:t> Иногда это случается в один и тот же день, когда проходят состязания по гребле, иногда это бывает на неделю позже. Могут участвовать как наездники-любители, так и профессиональные жокеи. Это — очень известный праздник.</a:t>
            </a:r>
          </a:p>
          <a:p>
            <a:endParaRPr lang="ru-RU" sz="1800" b="1" dirty="0"/>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8194" name="Picture 2" descr="C:\Users\rekom\Desktop\grand-national-2012-live-stream.jpg"/>
          <p:cNvPicPr>
            <a:picLocks noGrp="1" noChangeAspect="1" noChangeArrowheads="1"/>
          </p:cNvPicPr>
          <p:nvPr>
            <p:ph sz="half" idx="2"/>
          </p:nvPr>
        </p:nvPicPr>
        <p:blipFill>
          <a:blip r:embed="rId3" cstate="email"/>
          <a:srcRect/>
          <a:stretch>
            <a:fillRect/>
          </a:stretch>
        </p:blipFill>
        <p:spPr bwMode="auto">
          <a:xfrm>
            <a:off x="4644008" y="2276872"/>
            <a:ext cx="4038600" cy="2968236"/>
          </a:xfrm>
          <a:prstGeom prst="rect">
            <a:avLst/>
          </a:prstGeom>
          <a:noFill/>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507288" cy="1143000"/>
          </a:xfrm>
        </p:spPr>
        <p:txBody>
          <a:bodyPr>
            <a:normAutofit/>
          </a:bodyPr>
          <a:lstStyle/>
          <a:p>
            <a:r>
              <a:rPr lang="ru-RU" sz="3200" dirty="0" smtClean="0"/>
              <a:t>                </a:t>
            </a:r>
            <a:r>
              <a:rPr lang="en-US" sz="3200" b="1" dirty="0" smtClean="0">
                <a:solidFill>
                  <a:srgbClr val="00FF00"/>
                </a:solidFill>
              </a:rPr>
              <a:t>Customs and traditions of Great Britain</a:t>
            </a:r>
            <a:endParaRPr lang="ru-RU" sz="3200" b="1" dirty="0">
              <a:solidFill>
                <a:srgbClr val="00FF00"/>
              </a:solidFill>
            </a:endParaRPr>
          </a:p>
        </p:txBody>
      </p:sp>
      <p:sp>
        <p:nvSpPr>
          <p:cNvPr id="5" name="Содержимое 4"/>
          <p:cNvSpPr>
            <a:spLocks noGrp="1"/>
          </p:cNvSpPr>
          <p:nvPr>
            <p:ph sz="half" idx="1"/>
          </p:nvPr>
        </p:nvSpPr>
        <p:spPr/>
        <p:txBody>
          <a:bodyPr>
            <a:normAutofit/>
          </a:bodyPr>
          <a:lstStyle/>
          <a:p>
            <a:endParaRPr lang="en-GB" sz="1800" b="1" dirty="0" smtClean="0"/>
          </a:p>
          <a:p>
            <a:endParaRPr lang="en-GB" sz="1800" b="1" dirty="0" smtClean="0"/>
          </a:p>
          <a:p>
            <a:r>
              <a:rPr lang="en-GB" sz="1800" b="1" dirty="0" smtClean="0">
                <a:solidFill>
                  <a:schemeClr val="bg1"/>
                </a:solidFill>
              </a:rPr>
              <a:t>There are many celebrations in May, especially in the countryside.</a:t>
            </a:r>
            <a:endParaRPr lang="ru-RU" sz="1800" b="1" dirty="0" smtClean="0">
              <a:solidFill>
                <a:schemeClr val="bg1"/>
              </a:solidFill>
            </a:endParaRPr>
          </a:p>
          <a:p>
            <a:endParaRPr lang="en-US" sz="1800" b="1" dirty="0" smtClean="0">
              <a:solidFill>
                <a:schemeClr val="bg1"/>
              </a:solidFill>
            </a:endParaRPr>
          </a:p>
          <a:p>
            <a:endParaRPr lang="en-US" sz="1800" b="1" dirty="0" smtClean="0"/>
          </a:p>
          <a:p>
            <a:r>
              <a:rPr lang="ru-RU" sz="1800" b="1" dirty="0" smtClean="0">
                <a:solidFill>
                  <a:srgbClr val="00FF00"/>
                </a:solidFill>
              </a:rPr>
              <a:t>Много праздников в мае, особенно в сельской местности.</a:t>
            </a:r>
          </a:p>
          <a:p>
            <a:endParaRPr lang="ru-RU" sz="1800" b="1" dirty="0">
              <a:solidFill>
                <a:srgbClr val="00FF00"/>
              </a:solidFill>
            </a:endParaRPr>
          </a:p>
        </p:txBody>
      </p:sp>
      <p:pic>
        <p:nvPicPr>
          <p:cNvPr id="1026" name="Picture 2" descr="C:\Users\rekom\Desktop\S-570113-oBsoqrZVar-1.jpg"/>
          <p:cNvPicPr>
            <a:picLocks noChangeAspect="1" noChangeArrowheads="1"/>
          </p:cNvPicPr>
          <p:nvPr/>
        </p:nvPicPr>
        <p:blipFill>
          <a:blip r:embed="rId2" cstate="email"/>
          <a:srcRect/>
          <a:stretch>
            <a:fillRect/>
          </a:stretch>
        </p:blipFill>
        <p:spPr bwMode="auto">
          <a:xfrm>
            <a:off x="251520" y="404664"/>
            <a:ext cx="1728192" cy="972160"/>
          </a:xfrm>
          <a:prstGeom prst="rect">
            <a:avLst/>
          </a:prstGeom>
          <a:noFill/>
        </p:spPr>
      </p:pic>
      <p:pic>
        <p:nvPicPr>
          <p:cNvPr id="9219" name="Picture 3" descr="C:\Users\rekom\Desktop\Maypole-photograph-by-entnobofin-Richard-flickr.jpg"/>
          <p:cNvPicPr>
            <a:picLocks noGrp="1" noChangeAspect="1" noChangeArrowheads="1"/>
          </p:cNvPicPr>
          <p:nvPr>
            <p:ph sz="half" idx="2"/>
          </p:nvPr>
        </p:nvPicPr>
        <p:blipFill>
          <a:blip r:embed="rId3" cstate="email"/>
          <a:srcRect/>
          <a:stretch>
            <a:fillRect/>
          </a:stretch>
        </p:blipFill>
        <p:spPr bwMode="auto">
          <a:xfrm>
            <a:off x="4572000" y="1700808"/>
            <a:ext cx="4038600" cy="3590568"/>
          </a:xfrm>
          <a:prstGeom prst="rect">
            <a:avLst/>
          </a:prstGeom>
          <a:noFill/>
        </p:spPr>
      </p:pic>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430</TotalTime>
  <Words>2094</Words>
  <Application>Microsoft Office PowerPoint</Application>
  <PresentationFormat>Экран (4:3)</PresentationFormat>
  <Paragraphs>111</Paragraphs>
  <Slides>25</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25</vt:i4>
      </vt:variant>
    </vt:vector>
  </HeadingPairs>
  <TitlesOfParts>
    <vt:vector size="28" baseType="lpstr">
      <vt:lpstr>Arial</vt:lpstr>
      <vt:lpstr>Calibri</vt:lpstr>
      <vt:lpstr>Тема Office</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                Customs and traditions of Great Britain</vt:lpstr>
      <vt:lpstr>Презентация PowerPoint</vt:lpstr>
      <vt:lpstr>             Customs and traditions of Great Britain </vt:lpstr>
      <vt:lpstr>              Customs and traditions of Great Britain </vt:lpstr>
      <vt:lpstr>               Customs and traditions of Great Britain</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rekom</dc:creator>
  <cp:lastModifiedBy>Екатерина Игоревна Александрова</cp:lastModifiedBy>
  <cp:revision>48</cp:revision>
  <dcterms:created xsi:type="dcterms:W3CDTF">2014-05-02T05:56:52Z</dcterms:created>
  <dcterms:modified xsi:type="dcterms:W3CDTF">2019-05-07T10:40:35Z</dcterms:modified>
</cp:coreProperties>
</file>