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6" r:id="rId2"/>
    <p:sldId id="285" r:id="rId3"/>
    <p:sldId id="256" r:id="rId4"/>
    <p:sldId id="271" r:id="rId5"/>
    <p:sldId id="259" r:id="rId6"/>
    <p:sldId id="258" r:id="rId7"/>
    <p:sldId id="260" r:id="rId8"/>
    <p:sldId id="257" r:id="rId9"/>
    <p:sldId id="265" r:id="rId10"/>
    <p:sldId id="277" r:id="rId11"/>
    <p:sldId id="266" r:id="rId12"/>
    <p:sldId id="282" r:id="rId13"/>
    <p:sldId id="280" r:id="rId14"/>
    <p:sldId id="263" r:id="rId15"/>
    <p:sldId id="262" r:id="rId16"/>
    <p:sldId id="270" r:id="rId17"/>
    <p:sldId id="264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FF99CC"/>
    <a:srgbClr val="FF0000"/>
    <a:srgbClr val="FFFF00"/>
    <a:srgbClr val="800080"/>
    <a:srgbClr val="FF6600"/>
    <a:srgbClr val="FFFFFF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320" autoAdjust="0"/>
  </p:normalViewPr>
  <p:slideViewPr>
    <p:cSldViewPr>
      <p:cViewPr>
        <p:scale>
          <a:sx n="75" d="100"/>
          <a:sy n="75" d="100"/>
        </p:scale>
        <p:origin x="-74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F86AD4-F527-4787-9BF4-26CF849C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33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8A697A-D017-4E6B-B644-654DB5313590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0B1CA-5624-4405-BB5C-5CABB8B21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764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B3DE2-A4AB-4F3F-BB44-8FC840479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63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9422A-ED81-4BB5-8234-DA0B7E410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607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F1A87-6E03-4CD1-A1BD-08DA5D9D9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859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90192-91AF-43EA-BE0F-F8BF0B0FA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59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749FF-307F-4E15-80E4-102389726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13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4D687-A2F6-4933-AF12-AFC14293B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727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163C6-707B-4C4D-84D1-4854ABF71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65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464AB-553C-4F2A-8DDA-4350A294D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76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12072-5878-46C1-87D1-128BE417C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34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279D0-DDB2-4D7B-B5F5-F107E291A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569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F07AE-3008-45E0-B513-1795F074F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6929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9DD9B2A-71D5-43C6-81A7-17ABBE3C2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1.wmf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bg1">
                <a:lumMod val="95000"/>
              </a:schemeClr>
            </a:gs>
            <a:gs pos="1000">
              <a:srgbClr val="FF99CC"/>
            </a:gs>
            <a:gs pos="29000">
              <a:schemeClr val="bg1"/>
            </a:gs>
            <a:gs pos="77000">
              <a:srgbClr val="FF99C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CП №4 Государственного бюджетного профессионального образовательного учреждения Департамента здравоохранения города Москвы «Медицинский колледж №6» (СП №4 ГБПОУ ДЗМ Г. Москвы «МК №6»)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56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час: </a:t>
            </a:r>
          </a:p>
          <a:p>
            <a:pPr marL="0" indent="0">
              <a:buNone/>
            </a:pPr>
            <a:r>
              <a:rPr lang="en-US" sz="56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56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Матери</a:t>
            </a:r>
          </a:p>
          <a:p>
            <a:pPr marL="0" indent="0">
              <a:buNone/>
            </a:pPr>
            <a:endParaRPr lang="ru-RU" sz="1800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Группа №2А4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Классный руководитель: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Шахмарданов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А.З.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9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J0149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ИГРА «МАМОЧКА»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219200" y="2590800"/>
            <a:ext cx="2451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2800" b="1">
                <a:solidFill>
                  <a:srgbClr val="FFCC00"/>
                </a:solidFill>
              </a:rPr>
              <a:t>МАМОЧКА!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324600" y="457200"/>
            <a:ext cx="2286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2800" b="1">
                <a:solidFill>
                  <a:srgbClr val="00CC99"/>
                </a:solidFill>
              </a:rPr>
              <a:t>МАМОЧКА!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838200" y="3636963"/>
            <a:ext cx="24320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3200" b="1">
                <a:solidFill>
                  <a:srgbClr val="66FF33"/>
                </a:solidFill>
              </a:rPr>
              <a:t>МАМОЧКА</a:t>
            </a:r>
            <a:r>
              <a:rPr lang="ru-RU" altLang="ru-RU" sz="3200" b="1">
                <a:solidFill>
                  <a:srgbClr val="FFCC00"/>
                </a:solidFill>
              </a:rPr>
              <a:t>!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457200" y="5029200"/>
            <a:ext cx="2997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4000" b="1">
                <a:solidFill>
                  <a:srgbClr val="FF0066"/>
                </a:solidFill>
              </a:rPr>
              <a:t>МАМОЧКА!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5029200" y="4800600"/>
            <a:ext cx="3810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4000" b="1">
                <a:solidFill>
                  <a:srgbClr val="3366FF"/>
                </a:solidFill>
              </a:rPr>
              <a:t>МАМОЧКА!</a:t>
            </a:r>
          </a:p>
        </p:txBody>
      </p:sp>
      <p:pic>
        <p:nvPicPr>
          <p:cNvPr id="10249" name="Picture 11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ama_i_dochka_chitayut_Dve_jen_semina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1905000"/>
          </a:xfrm>
        </p:spPr>
        <p:txBody>
          <a:bodyPr/>
          <a:lstStyle/>
          <a:p>
            <a:pPr algn="l" eaLnBrk="1" hangingPunct="1"/>
            <a:r>
              <a:rPr lang="ru-RU" altLang="ru-RU" sz="4000" smtClean="0">
                <a:solidFill>
                  <a:srgbClr val="FF0066"/>
                </a:solidFill>
              </a:rPr>
              <a:t>Мама</a:t>
            </a:r>
            <a:r>
              <a:rPr lang="ru-RU" altLang="ru-RU" sz="4000" smtClean="0">
                <a:solidFill>
                  <a:srgbClr val="FF0000"/>
                </a:solidFill>
              </a:rPr>
              <a:t> </a:t>
            </a:r>
            <a:r>
              <a:rPr lang="ru-RU" altLang="ru-RU" sz="4000" smtClean="0">
                <a:solidFill>
                  <a:schemeClr val="accent2"/>
                </a:solidFill>
              </a:rPr>
              <a:t>– это огромное окно в мир. </a:t>
            </a:r>
            <a:r>
              <a:rPr lang="ru-RU" altLang="ru-RU" sz="2000" smtClean="0">
                <a:solidFill>
                  <a:schemeClr val="accent2"/>
                </a:solidFill>
              </a:rPr>
              <a:t>Она помогает малышу понять красоту леса и неба, луны и солнца, облаков и звезд…</a:t>
            </a:r>
            <a:r>
              <a:rPr lang="ru-RU" altLang="ru-RU" sz="2000" smtClean="0"/>
              <a:t>  </a:t>
            </a:r>
            <a:r>
              <a:rPr lang="ru-RU" altLang="ru-RU" sz="3600" b="1" smtClean="0">
                <a:solidFill>
                  <a:srgbClr val="FF0066"/>
                </a:solidFill>
              </a:rPr>
              <a:t>Мамины уроки – на всю жизнь !</a:t>
            </a:r>
          </a:p>
        </p:txBody>
      </p:sp>
      <p:pic>
        <p:nvPicPr>
          <p:cNvPr id="11268" name="Picture 5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J00991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7315200" y="49530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724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FF0066"/>
                </a:solidFill>
              </a:rPr>
              <a:t>Нашим бабушкам!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chemeClr val="accent2"/>
                </a:solidFill>
              </a:rPr>
              <a:t>Если у нас радость, они радуются вместе с нами, а если грустно - они успокоят и утешат.</a:t>
            </a:r>
            <a:r>
              <a:rPr lang="ru-RU" altLang="ru-RU" smtClean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endParaRPr lang="ru-RU" altLang="ru-RU" smtClean="0">
              <a:solidFill>
                <a:schemeClr val="accent2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3306763"/>
            <a:ext cx="74231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b="1" i="1">
                <a:solidFill>
                  <a:srgbClr val="FF0066"/>
                </a:solidFill>
              </a:rPr>
              <a:t>А какие золотые руки у наших бабушек, сколько они всего умеют делать! </a:t>
            </a:r>
          </a:p>
          <a:p>
            <a:pPr eaLnBrk="1" hangingPunct="1"/>
            <a:endParaRPr lang="ru-RU" altLang="ru-RU" sz="3600" b="1" i="1">
              <a:solidFill>
                <a:srgbClr val="FF0066"/>
              </a:solidFill>
            </a:endParaRPr>
          </a:p>
        </p:txBody>
      </p:sp>
      <p:pic>
        <p:nvPicPr>
          <p:cNvPr id="12294" name="Picture 6" descr="J00991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J00991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367337" y="3014663"/>
            <a:ext cx="6791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9" descr="J00991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5937250" y="5065713"/>
            <a:ext cx="31242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8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6482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7" b="9085"/>
          <a:stretch>
            <a:fillRect/>
          </a:stretch>
        </p:blipFill>
        <p:spPr>
          <a:xfrm>
            <a:off x="0" y="0"/>
            <a:ext cx="9144000" cy="6159500"/>
          </a:xfrm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18319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5181600"/>
            <a:ext cx="9448800" cy="1524000"/>
          </a:xfrm>
        </p:spPr>
        <p:txBody>
          <a:bodyPr/>
          <a:lstStyle/>
          <a:p>
            <a:pPr eaLnBrk="1" hangingPunct="1"/>
            <a:r>
              <a:rPr lang="ru-RU" altLang="ru-RU" sz="4000" b="1" i="1" smtClean="0"/>
              <a:t> </a:t>
            </a:r>
            <a:r>
              <a:rPr lang="ru-RU" altLang="ru-RU" sz="2400" smtClean="0">
                <a:solidFill>
                  <a:schemeClr val="accent2"/>
                </a:solidFill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altLang="ru-RU" sz="2400" smtClean="0">
                <a:solidFill>
                  <a:srgbClr val="FF0066"/>
                </a:solidFill>
              </a:rPr>
              <a:t>“мама”.</a:t>
            </a:r>
            <a:r>
              <a:rPr lang="ru-RU" altLang="ru-RU" sz="2400" smtClean="0">
                <a:solidFill>
                  <a:schemeClr val="accent2"/>
                </a:solidFill>
              </a:rPr>
              <a:t> С первого дня жизни ребенка мать живет его дыханием, его слезами и улыбками</a:t>
            </a:r>
            <a:r>
              <a:rPr lang="ru-RU" altLang="ru-RU" sz="2400" smtClean="0"/>
              <a:t>.</a:t>
            </a:r>
            <a:r>
              <a:rPr lang="ru-RU" altLang="ru-RU" sz="4000" smtClean="0"/>
              <a:t> </a:t>
            </a:r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690019" y="26900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248400" y="4572000"/>
            <a:ext cx="2895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3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191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45bi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33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696200" cy="1600200"/>
          </a:xfrm>
        </p:spPr>
        <p:txBody>
          <a:bodyPr/>
          <a:lstStyle/>
          <a:p>
            <a:pPr algn="l" eaLnBrk="1" hangingPunct="1"/>
            <a:r>
              <a:rPr lang="ru-RU" altLang="ru-RU" sz="3600" b="1" i="1" smtClean="0">
                <a:solidFill>
                  <a:schemeClr val="accent2"/>
                </a:solidFill>
              </a:rPr>
              <a:t>Солнце согревает все живое, а ее любовь жизнь малыша. </a:t>
            </a:r>
            <a:r>
              <a:rPr lang="ru-RU" altLang="ru-RU" sz="3600" b="1" i="1" smtClean="0">
                <a:solidFill>
                  <a:srgbClr val="FF0066"/>
                </a:solidFill>
              </a:rPr>
              <a:t>У мамы самое доброе и ласковое сердце, самые добрые и ласковые руки на свете!</a:t>
            </a:r>
            <a:r>
              <a:rPr lang="ru-RU" altLang="ru-RU" sz="4000" smtClean="0"/>
              <a:t> </a:t>
            </a:r>
          </a:p>
        </p:txBody>
      </p:sp>
      <p:pic>
        <p:nvPicPr>
          <p:cNvPr id="14340" name="Picture 7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9144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J018781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4800" y="4114800"/>
            <a:ext cx="1544638" cy="2001838"/>
          </a:xfrm>
          <a:noFill/>
        </p:spPr>
      </p:pic>
      <p:pic>
        <p:nvPicPr>
          <p:cNvPr id="14342" name="Picture 9" descr="J00991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629400" y="5181600"/>
            <a:ext cx="2362200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0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724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3962400" cy="5715000"/>
          </a:xfrm>
        </p:spPr>
        <p:txBody>
          <a:bodyPr/>
          <a:lstStyle/>
          <a:p>
            <a:pPr eaLnBrk="1" hangingPunct="1"/>
            <a:r>
              <a:rPr lang="ru-RU" altLang="ru-RU" sz="2800" b="1" smtClean="0"/>
              <a:t>  Мать-чудо мира! Своей готовностью к самопожертвованию она наделяет ребёнка чувством надежности, защищенности!</a:t>
            </a:r>
          </a:p>
        </p:txBody>
      </p:sp>
      <p:pic>
        <p:nvPicPr>
          <p:cNvPr id="15364" name="Picture 4" descr="anne_cocuk_resimler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113338" cy="6858000"/>
          </a:xfrm>
        </p:spPr>
      </p:pic>
      <p:pic>
        <p:nvPicPr>
          <p:cNvPr id="15365" name="Picture 5" descr="J01878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648200"/>
            <a:ext cx="18081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J01878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029200"/>
            <a:ext cx="1065213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6387" name="Picture 4" descr="mamarebenoklubov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6350"/>
            <a:ext cx="7007225" cy="6851650"/>
          </a:xfrm>
        </p:spPr>
      </p:pic>
      <p:pic>
        <p:nvPicPr>
          <p:cNvPr id="16388" name="Picture 6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3600"/>
            <a:ext cx="67325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6705600" cy="1981200"/>
          </a:xfrm>
        </p:spPr>
        <p:txBody>
          <a:bodyPr/>
          <a:lstStyle/>
          <a:p>
            <a:pPr algn="l" eaLnBrk="1" hangingPunct="1"/>
            <a:r>
              <a:rPr lang="ru-RU" altLang="ru-RU" b="1" smtClean="0">
                <a:solidFill>
                  <a:srgbClr val="FF0066"/>
                </a:solidFill>
              </a:rPr>
              <a:t>С  ПРАЗДНИКОМ ВАС!</a:t>
            </a:r>
          </a:p>
        </p:txBody>
      </p:sp>
      <p:pic>
        <p:nvPicPr>
          <p:cNvPr id="16390" name="Picture 8" descr="NA01357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784725"/>
            <a:ext cx="281940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9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0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0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410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1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8006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2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440781" y="2974181"/>
            <a:ext cx="617220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11" name="Picture 4" descr="f_1815850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781800" cy="6781800"/>
          </a:xfrm>
        </p:spPr>
      </p:pic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04800"/>
            <a:ext cx="5486400" cy="13716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FF0066"/>
                </a:solidFill>
              </a:rPr>
              <a:t>Пожелаем матерям всего мира :счастья, добра, мира, любви !</a:t>
            </a:r>
          </a:p>
        </p:txBody>
      </p:sp>
      <p:pic>
        <p:nvPicPr>
          <p:cNvPr id="17413" name="Picture 6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19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9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713831" y="2713831"/>
            <a:ext cx="6096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4694238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3333FF"/>
                </a:solidFill>
              </a:rPr>
              <a:t>      Дорогие женщины!</a:t>
            </a:r>
            <a:br>
              <a:rPr lang="ru-RU" altLang="ru-RU" sz="3600" b="1" smtClean="0">
                <a:solidFill>
                  <a:srgbClr val="3333FF"/>
                </a:solidFill>
              </a:rPr>
            </a:br>
            <a:r>
              <a:rPr lang="ru-RU" altLang="ru-RU" sz="3600" b="1" smtClean="0">
                <a:solidFill>
                  <a:srgbClr val="FF0066"/>
                </a:solidFill>
              </a:rPr>
              <a:t>Пусть ваши лица устают только от улыбок, а руки –от букетов цветов!</a:t>
            </a:r>
            <a:br>
              <a:rPr lang="ru-RU" altLang="ru-RU" sz="3600" b="1" smtClean="0">
                <a:solidFill>
                  <a:srgbClr val="FF0066"/>
                </a:solidFill>
              </a:rPr>
            </a:br>
            <a:r>
              <a:rPr lang="ru-RU" altLang="ru-RU" sz="3600" b="1" smtClean="0">
                <a:solidFill>
                  <a:srgbClr val="FF0066"/>
                </a:solidFill>
              </a:rPr>
              <a:t>Пусть ваш домашний очаг всегда украшает уют, достаток, любовь, счастье!</a:t>
            </a:r>
            <a:br>
              <a:rPr lang="ru-RU" altLang="ru-RU" sz="3600" b="1" smtClean="0">
                <a:solidFill>
                  <a:srgbClr val="FF0066"/>
                </a:solidFill>
              </a:rPr>
            </a:br>
            <a:r>
              <a:rPr lang="ru-RU" altLang="ru-RU" sz="3600" b="1" smtClean="0">
                <a:solidFill>
                  <a:srgbClr val="FF0066"/>
                </a:solidFill>
              </a:rPr>
              <a:t>Пусть ваши дети будут послушными!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81400"/>
            <a:ext cx="3733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9459" name="Picture 2" descr="i-10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0"/>
            <a:ext cx="7010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6324600" cy="220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внимаие!</a:t>
            </a:r>
          </a:p>
        </p:txBody>
      </p:sp>
      <p:pic>
        <p:nvPicPr>
          <p:cNvPr id="19461" name="Picture 5" descr="J00991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867400"/>
            <a:ext cx="6503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135095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940300"/>
            <a:ext cx="1066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7150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57800" y="304800"/>
            <a:ext cx="3886200" cy="6172200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9" b="5531"/>
          <a:stretch>
            <a:fillRect/>
          </a:stretch>
        </p:blipFill>
        <p:spPr>
          <a:xfrm>
            <a:off x="152400" y="228600"/>
            <a:ext cx="4894263" cy="6477000"/>
          </a:xfrm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chemeClr val="accent2"/>
                </a:solidFill>
              </a:rPr>
              <a:t>Не случайно народная мудрость слово </a:t>
            </a:r>
            <a:r>
              <a:rPr lang="ru-RU" altLang="ru-RU" sz="2800" b="1" smtClean="0">
                <a:solidFill>
                  <a:srgbClr val="FF0000"/>
                </a:solidFill>
              </a:rPr>
              <a:t>“мама”</a:t>
            </a:r>
            <a:r>
              <a:rPr lang="ru-RU" altLang="ru-RU" sz="2800" b="1" smtClean="0">
                <a:solidFill>
                  <a:schemeClr val="accent2"/>
                </a:solidFill>
              </a:rPr>
              <a:t> поставила рядом с другим великим словом – </a:t>
            </a:r>
            <a:r>
              <a:rPr lang="ru-RU" altLang="ru-RU" sz="2800" b="1" smtClean="0">
                <a:solidFill>
                  <a:srgbClr val="FF0000"/>
                </a:solidFill>
              </a:rPr>
              <a:t>“Родина”.</a:t>
            </a:r>
            <a:r>
              <a:rPr lang="ru-RU" altLang="ru-RU" sz="4000" smtClean="0"/>
              <a:t> </a:t>
            </a:r>
          </a:p>
        </p:txBody>
      </p:sp>
      <p:pic>
        <p:nvPicPr>
          <p:cNvPr id="4100" name="Picture 6" descr="nursingpillo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52400" y="1981200"/>
            <a:ext cx="4495800" cy="4495800"/>
          </a:xfrm>
        </p:spPr>
      </p:pic>
      <p:sp>
        <p:nvSpPr>
          <p:cNvPr id="2356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990600"/>
            <a:ext cx="3124200" cy="21336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Дом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Папа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Мама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Семья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Солнышко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Школа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Хлеб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Труд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Москва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Россия</a:t>
            </a:r>
          </a:p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</a:rPr>
              <a:t>Победа</a:t>
            </a:r>
          </a:p>
          <a:p>
            <a:pPr eaLnBrk="1" hangingPunct="1"/>
            <a:endParaRPr lang="ru-RU" altLang="ru-RU" sz="2800" b="1" smtClean="0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5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971800"/>
            <a:ext cx="8915400" cy="33226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66"/>
                </a:solidFill>
              </a:rPr>
              <a:t>Мама, мамочка!</a:t>
            </a:r>
            <a:r>
              <a:rPr lang="ru-RU" altLang="ru-RU" sz="3600" b="1" smtClean="0">
                <a:solidFill>
                  <a:srgbClr val="0033CC"/>
                </a:solidFill>
              </a:rPr>
              <a:t> Сколько тепла таит это слово! Материнская любовь способна греть нас всегда, потому что дети – самое дорогое для матери. </a:t>
            </a:r>
            <a:r>
              <a:rPr lang="ru-RU" altLang="ru-RU" sz="3600" b="1" smtClean="0">
                <a:solidFill>
                  <a:srgbClr val="FF0066"/>
                </a:solidFill>
              </a:rPr>
              <a:t>Мама – первый учитель и друг</a:t>
            </a:r>
            <a:r>
              <a:rPr lang="ru-RU" altLang="ru-RU" sz="3600" b="1" smtClean="0">
                <a:solidFill>
                  <a:srgbClr val="0033CC"/>
                </a:solidFill>
              </a:rPr>
              <a:t>, она всегда поймет, утешит, поможет!</a:t>
            </a:r>
            <a:r>
              <a:rPr lang="ru-RU" altLang="ru-RU" sz="4000" smtClean="0"/>
              <a:t> </a:t>
            </a: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47" name="Picture 4" descr="f_181585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474" b="7401"/>
          <a:stretch>
            <a:fillRect/>
          </a:stretch>
        </p:blipFill>
        <p:spPr>
          <a:xfrm>
            <a:off x="3575050" y="2003425"/>
            <a:ext cx="5568950" cy="4854575"/>
          </a:xfrm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0033CC"/>
                </a:solidFill>
              </a:rPr>
              <a:t>Слова </a:t>
            </a:r>
            <a:r>
              <a:rPr lang="ru-RU" altLang="ru-RU" sz="3600" b="1" smtClean="0">
                <a:solidFill>
                  <a:srgbClr val="FF0000"/>
                </a:solidFill>
              </a:rPr>
              <a:t>мама</a:t>
            </a:r>
            <a:r>
              <a:rPr lang="ru-RU" altLang="ru-RU" sz="3600" b="1" smtClean="0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pPr algn="l" eaLnBrk="1" hangingPunct="1"/>
            <a:r>
              <a:rPr lang="ru-RU" altLang="ru-RU" sz="4000" b="1" i="1" smtClean="0"/>
              <a:t> </a:t>
            </a:r>
            <a:r>
              <a:rPr lang="ru-RU" altLang="ru-RU" sz="3600" b="1" smtClean="0">
                <a:solidFill>
                  <a:srgbClr val="0033CC"/>
                </a:solidFill>
              </a:rPr>
              <a:t>Есть такие понятия: </a:t>
            </a:r>
            <a:r>
              <a:rPr lang="ru-RU" altLang="ru-RU" sz="3600" b="1" smtClean="0">
                <a:solidFill>
                  <a:srgbClr val="FF0066"/>
                </a:solidFill>
              </a:rPr>
              <a:t>мудрость матери</a:t>
            </a:r>
            <a:r>
              <a:rPr lang="ru-RU" altLang="ru-RU" sz="3600" b="1" smtClean="0">
                <a:solidFill>
                  <a:srgbClr val="0033CC"/>
                </a:solidFill>
              </a:rPr>
              <a:t>, </a:t>
            </a:r>
            <a:r>
              <a:rPr lang="ru-RU" altLang="ru-RU" sz="3600" b="1" smtClean="0">
                <a:solidFill>
                  <a:srgbClr val="FF0066"/>
                </a:solidFill>
              </a:rPr>
              <a:t>мужество матери</a:t>
            </a:r>
            <a:r>
              <a:rPr lang="ru-RU" altLang="ru-RU" sz="3600" b="1" smtClean="0">
                <a:solidFill>
                  <a:srgbClr val="0033CC"/>
                </a:solidFill>
              </a:rPr>
              <a:t>. Люди складывают стихи о чутком сердце матери…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76600"/>
            <a:ext cx="7543800" cy="20574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rgbClr val="FF0000"/>
                </a:solidFill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</a:rPr>
              <a:t>Мама </a:t>
            </a:r>
            <a:r>
              <a:rPr lang="ru-RU" altLang="ru-RU" sz="3600" b="1" smtClean="0">
                <a:solidFill>
                  <a:srgbClr val="0033CC"/>
                </a:solidFill>
              </a:rPr>
              <a:t>учит нас быть мудрыми, дает советы, заботится о нас, передает нам свои песни, оберегает нас. Мать следит за нашей дорогой. </a:t>
            </a:r>
            <a:r>
              <a:rPr lang="ru-RU" altLang="ru-RU" sz="3600" b="1" smtClean="0">
                <a:solidFill>
                  <a:srgbClr val="FF0000"/>
                </a:solidFill>
              </a:rPr>
              <a:t>Материнская любовь греет до старости.</a:t>
            </a:r>
            <a:r>
              <a:rPr lang="ru-RU" altLang="ru-RU" sz="4000" smtClean="0"/>
              <a:t> </a:t>
            </a:r>
          </a:p>
        </p:txBody>
      </p:sp>
      <p:pic>
        <p:nvPicPr>
          <p:cNvPr id="8196" name="Picture 7" descr="J0099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2825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8" descr="J0099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248400"/>
            <a:ext cx="2825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 descr="J0099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6019800" y="6172200"/>
            <a:ext cx="282575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456198">
            <a:off x="-457200" y="914400"/>
            <a:ext cx="34496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0" y="381000"/>
            <a:ext cx="2590800" cy="4038600"/>
          </a:xfrm>
        </p:spPr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800080"/>
                </a:solidFill>
              </a:rPr>
              <a:t>Песни, спетые вместе с мамой , помнятся всю жизнь!</a:t>
            </a:r>
          </a:p>
        </p:txBody>
      </p:sp>
      <p:pic>
        <p:nvPicPr>
          <p:cNvPr id="9220" name="Picture 7" descr="FD00296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570413"/>
            <a:ext cx="266700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mikrof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" y="152400"/>
            <a:ext cx="5294313" cy="6126163"/>
          </a:xfrm>
        </p:spPr>
      </p:pic>
      <p:pic>
        <p:nvPicPr>
          <p:cNvPr id="9222" name="Picture 6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8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2981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9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3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0" descr="J00991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37619" y="2918619"/>
            <a:ext cx="612298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n_materi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den_materi1</Template>
  <TotalTime>11</TotalTime>
  <Words>400</Words>
  <Application>Microsoft Office PowerPoint</Application>
  <PresentationFormat>Экран (4:3)</PresentationFormat>
  <Paragraphs>44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den_materi1</vt:lpstr>
      <vt:lpstr>CП №4 Государственного бюджетного профессионального образовательного учреждения Департамента здравоохранения города Москвы «Медицинский колледж №6» (СП №4 ГБПОУ ДЗМ Г. Москвы «МК №6»)</vt:lpstr>
      <vt:lpstr>Слайд 2</vt:lpstr>
      <vt:lpstr>САМАЯ ПРЕКРАСНАЯ ИЗ ЖЕНЩИН - ЖЕНЩИНА С РЕБЁНКОМ  НА РУКАХ!</vt:lpstr>
      <vt:lpstr>Не случайно народная мудрость слово “мама” поставила рядом с другим великим словом – “Родина”. </vt:lpstr>
      <vt:lpstr>Мама, мамочка! Сколько тепла таит это слово! Материнская любовь способна греть нас всегда, потому что дети – самое дорогое для матери. Мама – первый учитель и друг, она всегда поймет, утешит, поможет! 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Есть такие понятия: мудрость матери, мужество матери. Люди складывают стихи о чутком сердце матери…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Песни, спетые вместе с мамой , помнятся всю жизнь!</vt:lpstr>
      <vt:lpstr>Слайд 10</vt:lpstr>
      <vt:lpstr>Мама – это огромное окно в мир. Она помогает малышу понять красоту леса и неба, луны и солнца, облаков и звезд…  Мамины уроки – на всю жизнь !</vt:lpstr>
      <vt:lpstr>Нашим бабушкам!</vt:lpstr>
      <vt:lpstr> Каждую секунду в мире рождается три человека, и они тоже вскоре смогут произнести слово “мама”. С первого дня жизни ребенка мать живет его дыханием, его слезами и улыбками. </vt:lpstr>
      <vt:lpstr>Солнце согревает все живое, а ее любовь жизнь малыша. У мамы самое доброе и ласковое сердце, самые добрые и ласковые руки на свете! </vt:lpstr>
      <vt:lpstr>  Мать-чудо мира! Своей готовностью к самопожертвованию она наделяет ребёнка чувством надежности, защищенности!</vt:lpstr>
      <vt:lpstr>С  ПРАЗДНИКОМ ВАС!</vt:lpstr>
      <vt:lpstr>Пожелаем матерям всего мира :счастья, добра, мира, любви !</vt:lpstr>
      <vt:lpstr>      Дорогие женщины! Пусть ваши лица устают только от улыбок, а руки –от букетов цветов! Пусть ваш домашний очаг всегда украшает уют, достаток, любовь, счастье! Пусть ваши дети будут послушными!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CП №4 Государственного бюджетного профессионального образовательного учреждения Департамента здравоохранения города Москвы «Медицинский колледж №6» (СП №4 ГБПОУ ДЗМ Г. Москвы «МК №6»)</dc:title>
  <dc:creator>Пользователь Windows</dc:creator>
  <cp:lastModifiedBy>Гость</cp:lastModifiedBy>
  <cp:revision>2</cp:revision>
  <cp:lastPrinted>1601-01-01T00:00:00Z</cp:lastPrinted>
  <dcterms:created xsi:type="dcterms:W3CDTF">2017-11-25T10:20:32Z</dcterms:created>
  <dcterms:modified xsi:type="dcterms:W3CDTF">2017-11-25T11:08:40Z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