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9" r:id="rId12"/>
    <p:sldId id="270" r:id="rId13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8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file:///\\&#1083;&#1101;&#1076;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C:\Users\админ\Desktop\2015-2016 восп раб\фото Шибертуй\CIMG7644.JPG"/>
          <p:cNvPicPr>
            <a:picLocks noChangeAspect="1" noChangeArrowheads="1"/>
          </p:cNvPicPr>
          <p:nvPr/>
        </p:nvPicPr>
        <p:blipFill>
          <a:blip r:embed="rId2" cstate="screen">
            <a:lum bright="20000" contrast="31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122" y="2492896"/>
            <a:ext cx="9169122" cy="43782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ШКОЛА\Pictures\2017-10-30\Scan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61158">
            <a:off x="5447732" y="1279730"/>
            <a:ext cx="2887681" cy="398030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714488"/>
            <a:ext cx="4857784" cy="214314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660066"/>
                </a:solidFill>
                <a:latin typeface="Comic Sans MS" pitchFamily="66" charset="0"/>
              </a:rPr>
              <a:t>Мои переводы</a:t>
            </a:r>
            <a:br>
              <a:rPr lang="ru-RU" sz="3200" b="1" dirty="0" smtClean="0">
                <a:solidFill>
                  <a:srgbClr val="660066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660066"/>
                </a:solidFill>
                <a:latin typeface="Comic Sans MS" pitchFamily="66" charset="0"/>
              </a:rPr>
              <a:t>стихов </a:t>
            </a:r>
            <a:br>
              <a:rPr lang="ru-RU" sz="3200" b="1" dirty="0" smtClean="0">
                <a:solidFill>
                  <a:srgbClr val="660066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660066"/>
                </a:solidFill>
                <a:latin typeface="Comic Sans MS" pitchFamily="66" charset="0"/>
              </a:rPr>
              <a:t>Владимира </a:t>
            </a:r>
            <a:r>
              <a:rPr lang="ru-RU" sz="3200" b="1" dirty="0" err="1" smtClean="0">
                <a:solidFill>
                  <a:srgbClr val="660066"/>
                </a:solidFill>
                <a:latin typeface="Comic Sans MS" pitchFamily="66" charset="0"/>
              </a:rPr>
              <a:t>Жалсанова</a:t>
            </a:r>
            <a:r>
              <a:rPr lang="ru-RU" sz="3200" b="1" dirty="0" smtClean="0">
                <a:solidFill>
                  <a:srgbClr val="660066"/>
                </a:solidFill>
                <a:latin typeface="Comic Sans MS" pitchFamily="66" charset="0"/>
              </a:rPr>
              <a:t/>
            </a:r>
            <a:br>
              <a:rPr lang="ru-RU" sz="3200" b="1" dirty="0" smtClean="0">
                <a:solidFill>
                  <a:srgbClr val="660066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660066"/>
                </a:solidFill>
                <a:latin typeface="Comic Sans MS" pitchFamily="66" charset="0"/>
              </a:rPr>
              <a:t/>
            </a:r>
            <a:br>
              <a:rPr lang="ru-RU" sz="3200" b="1" dirty="0" smtClean="0">
                <a:solidFill>
                  <a:srgbClr val="660066"/>
                </a:solidFill>
                <a:latin typeface="Comic Sans MS" pitchFamily="66" charset="0"/>
              </a:rPr>
            </a:br>
            <a:r>
              <a:rPr lang="ru-RU" sz="2000" b="1" dirty="0" smtClean="0">
                <a:solidFill>
                  <a:srgbClr val="00B050"/>
                </a:solidFill>
                <a:latin typeface="Comic Sans MS" pitchFamily="66" charset="0"/>
              </a:rPr>
              <a:t>Павлова Марина,</a:t>
            </a:r>
            <a:br>
              <a:rPr lang="ru-RU" sz="2000" b="1" dirty="0" smtClean="0">
                <a:solidFill>
                  <a:srgbClr val="00B050"/>
                </a:solidFill>
                <a:latin typeface="Comic Sans MS" pitchFamily="66" charset="0"/>
              </a:rPr>
            </a:br>
            <a:r>
              <a:rPr lang="ru-RU" sz="2000" b="1" dirty="0" smtClean="0">
                <a:solidFill>
                  <a:srgbClr val="00B050"/>
                </a:solidFill>
                <a:latin typeface="Comic Sans MS" pitchFamily="66" charset="0"/>
              </a:rPr>
              <a:t>учащаяся 4 класса</a:t>
            </a:r>
            <a:br>
              <a:rPr lang="ru-RU" sz="2000" b="1" dirty="0" smtClean="0">
                <a:solidFill>
                  <a:srgbClr val="00B050"/>
                </a:solidFill>
                <a:latin typeface="Comic Sans MS" pitchFamily="66" charset="0"/>
              </a:rPr>
            </a:br>
            <a:r>
              <a:rPr lang="ru-RU" sz="2000" b="1" dirty="0" smtClean="0">
                <a:solidFill>
                  <a:srgbClr val="00B050"/>
                </a:solidFill>
                <a:latin typeface="Comic Sans MS" pitchFamily="66" charset="0"/>
              </a:rPr>
              <a:t>Руководитель: </a:t>
            </a:r>
            <a:r>
              <a:rPr lang="ru-RU" sz="2000" b="1" dirty="0" err="1" smtClean="0">
                <a:solidFill>
                  <a:srgbClr val="00B050"/>
                </a:solidFill>
                <a:latin typeface="Comic Sans MS" pitchFamily="66" charset="0"/>
              </a:rPr>
              <a:t>Мункуева</a:t>
            </a:r>
            <a:r>
              <a:rPr lang="ru-RU" sz="2000" b="1" dirty="0" smtClean="0">
                <a:solidFill>
                  <a:srgbClr val="00B050"/>
                </a:solidFill>
                <a:latin typeface="Comic Sans MS" pitchFamily="66" charset="0"/>
              </a:rPr>
              <a:t> С.Б.,</a:t>
            </a:r>
            <a:br>
              <a:rPr lang="ru-RU" sz="2000" b="1" dirty="0" smtClean="0">
                <a:solidFill>
                  <a:srgbClr val="00B050"/>
                </a:solidFill>
                <a:latin typeface="Comic Sans MS" pitchFamily="66" charset="0"/>
              </a:rPr>
            </a:br>
            <a:r>
              <a:rPr lang="ru-RU" sz="2000" b="1" dirty="0" smtClean="0">
                <a:solidFill>
                  <a:srgbClr val="00B050"/>
                </a:solidFill>
                <a:latin typeface="Comic Sans MS" pitchFamily="66" charset="0"/>
              </a:rPr>
              <a:t>учитель бурятского языка</a:t>
            </a:r>
            <a:endParaRPr lang="ru-RU" sz="20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5984" y="214290"/>
            <a:ext cx="4500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МБОУ «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</a:rPr>
              <a:t>Шибертуйская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 СОШ»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4612" y="5786454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660066"/>
                </a:solidFill>
              </a:rPr>
              <a:t>Улус </a:t>
            </a:r>
            <a:r>
              <a:rPr lang="ru-RU" sz="2000" b="1" dirty="0" err="1" smtClean="0">
                <a:solidFill>
                  <a:srgbClr val="660066"/>
                </a:solidFill>
              </a:rPr>
              <a:t>Шибертуй</a:t>
            </a:r>
            <a:endParaRPr lang="ru-RU" sz="2000" b="1" dirty="0" smtClean="0">
              <a:solidFill>
                <a:srgbClr val="660066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660066"/>
                </a:solidFill>
              </a:rPr>
              <a:t>2017</a:t>
            </a:r>
            <a:endParaRPr lang="ru-RU" sz="2000" b="1" dirty="0">
              <a:solidFill>
                <a:srgbClr val="66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340768"/>
            <a:ext cx="4114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b="1" dirty="0" err="1" smtClean="0">
                <a:solidFill>
                  <a:srgbClr val="0070C0"/>
                </a:solidFill>
              </a:rPr>
              <a:t>Ахын</a:t>
            </a:r>
            <a:r>
              <a:rPr lang="ru-RU" sz="1400" b="1" dirty="0" smtClean="0">
                <a:solidFill>
                  <a:srgbClr val="0070C0"/>
                </a:solidFill>
              </a:rPr>
              <a:t> </a:t>
            </a:r>
            <a:r>
              <a:rPr lang="ru-RU" sz="1400" b="1" dirty="0" err="1" smtClean="0">
                <a:solidFill>
                  <a:srgbClr val="0070C0"/>
                </a:solidFill>
              </a:rPr>
              <a:t>гомдол</a:t>
            </a:r>
            <a:endParaRPr lang="ru-RU" sz="14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</a:rPr>
              <a:t>Элдэб</a:t>
            </a:r>
            <a:r>
              <a:rPr lang="ru-RU" sz="1400" dirty="0" smtClean="0">
                <a:solidFill>
                  <a:srgbClr val="C00000"/>
                </a:solidFill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</a:rPr>
              <a:t>юумэ</a:t>
            </a:r>
            <a:r>
              <a:rPr lang="ru-RU" sz="1400" dirty="0" smtClean="0">
                <a:solidFill>
                  <a:srgbClr val="C00000"/>
                </a:solidFill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</a:rPr>
              <a:t>буляалдаад</a:t>
            </a:r>
            <a:endParaRPr lang="ru-RU" sz="14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</a:rPr>
              <a:t>Эзэлэнгүй дүүтэеэ наншалдахаш</a:t>
            </a:r>
            <a:endParaRPr lang="ru-RU" sz="14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</a:rPr>
              <a:t>Хүсөөрөө зүндөөл булиха</a:t>
            </a:r>
            <a:r>
              <a:rPr lang="ru-RU" sz="1400" dirty="0" smtClean="0">
                <a:solidFill>
                  <a:srgbClr val="C00000"/>
                </a:solidFill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</a:rPr>
              <a:t>аад</a:t>
            </a:r>
            <a:endParaRPr lang="ru-RU" sz="14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</a:rPr>
              <a:t>Ходол</a:t>
            </a:r>
            <a:r>
              <a:rPr lang="ru-RU" sz="1400" dirty="0" smtClean="0">
                <a:solidFill>
                  <a:srgbClr val="C00000"/>
                </a:solidFill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</a:rPr>
              <a:t>тэрээндээ</a:t>
            </a:r>
            <a:r>
              <a:rPr lang="ru-RU" sz="1400" dirty="0" smtClean="0">
                <a:solidFill>
                  <a:srgbClr val="C00000"/>
                </a:solidFill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</a:rPr>
              <a:t>диилдэхэш</a:t>
            </a:r>
            <a:r>
              <a:rPr lang="ru-RU" sz="1400" dirty="0" smtClean="0">
                <a:solidFill>
                  <a:srgbClr val="C00000"/>
                </a:solidFill>
              </a:rPr>
              <a:t>.</a:t>
            </a: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</a:rPr>
              <a:t>Дүүм ехэл</a:t>
            </a:r>
            <a:r>
              <a:rPr lang="ru-RU" sz="1400" dirty="0" smtClean="0">
                <a:solidFill>
                  <a:srgbClr val="C00000"/>
                </a:solidFill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</a:rPr>
              <a:t>хоротой</a:t>
            </a:r>
            <a:r>
              <a:rPr lang="ru-RU" sz="1400" dirty="0" smtClean="0">
                <a:solidFill>
                  <a:srgbClr val="C00000"/>
                </a:solidFill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</a:rPr>
              <a:t>даа</a:t>
            </a:r>
            <a:endParaRPr lang="ru-RU" sz="14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</a:rPr>
              <a:t>Дүтэлхэдэш, хазаха</a:t>
            </a:r>
            <a:r>
              <a:rPr lang="ru-RU" sz="1400" dirty="0" smtClean="0">
                <a:solidFill>
                  <a:srgbClr val="C00000"/>
                </a:solidFill>
              </a:rPr>
              <a:t>, </a:t>
            </a:r>
            <a:r>
              <a:rPr lang="ru-RU" sz="1400" dirty="0" err="1" smtClean="0">
                <a:solidFill>
                  <a:srgbClr val="C00000"/>
                </a:solidFill>
              </a:rPr>
              <a:t>маажаха</a:t>
            </a:r>
            <a:endParaRPr lang="ru-RU" sz="14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</a:rPr>
              <a:t>Гартаал</a:t>
            </a:r>
            <a:r>
              <a:rPr lang="ru-RU" sz="1400" dirty="0" smtClean="0">
                <a:solidFill>
                  <a:srgbClr val="C00000"/>
                </a:solidFill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</a:rPr>
              <a:t>ороhон</a:t>
            </a:r>
            <a:r>
              <a:rPr lang="ru-RU" sz="1400" dirty="0" smtClean="0">
                <a:solidFill>
                  <a:srgbClr val="C00000"/>
                </a:solidFill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</a:rPr>
              <a:t>юумээрээ</a:t>
            </a:r>
            <a:endParaRPr lang="ru-RU" sz="14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1400" dirty="0" smtClean="0">
                <a:solidFill>
                  <a:srgbClr val="C00000"/>
                </a:solidFill>
              </a:rPr>
              <a:t>Гам </a:t>
            </a:r>
            <a:r>
              <a:rPr lang="ru-RU" sz="1400" dirty="0" err="1" smtClean="0">
                <a:solidFill>
                  <a:srgbClr val="C00000"/>
                </a:solidFill>
              </a:rPr>
              <a:t>хайрагүй буулгаха</a:t>
            </a:r>
            <a:r>
              <a:rPr lang="ru-RU" sz="1400" dirty="0" smtClean="0">
                <a:solidFill>
                  <a:srgbClr val="C00000"/>
                </a:solidFill>
              </a:rPr>
              <a:t>.</a:t>
            </a: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</a:rPr>
              <a:t>Дүмэhөөр hая</a:t>
            </a:r>
            <a:r>
              <a:rPr lang="ru-RU" sz="1400" dirty="0" smtClean="0">
                <a:solidFill>
                  <a:srgbClr val="C00000"/>
                </a:solidFill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</a:rPr>
              <a:t>байтарни</a:t>
            </a:r>
            <a:endParaRPr lang="ru-RU" sz="14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</a:rPr>
              <a:t>Дэгээдээд</a:t>
            </a:r>
            <a:r>
              <a:rPr lang="ru-RU" sz="1400" dirty="0" smtClean="0">
                <a:solidFill>
                  <a:srgbClr val="C00000"/>
                </a:solidFill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</a:rPr>
              <a:t>унагаажархео</a:t>
            </a:r>
            <a:endParaRPr lang="ru-RU" sz="14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</a:rPr>
              <a:t>Хайрла</a:t>
            </a:r>
            <a:r>
              <a:rPr lang="ru-RU" sz="1400" dirty="0" smtClean="0">
                <a:solidFill>
                  <a:srgbClr val="C00000"/>
                </a:solidFill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</a:rPr>
              <a:t>хайрлаhаар</a:t>
            </a:r>
            <a:r>
              <a:rPr lang="ru-RU" sz="1400" dirty="0" smtClean="0">
                <a:solidFill>
                  <a:srgbClr val="C00000"/>
                </a:solidFill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</a:rPr>
              <a:t>байтарни</a:t>
            </a:r>
            <a:endParaRPr lang="ru-RU" sz="14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</a:rPr>
              <a:t>Хасарыемни</a:t>
            </a:r>
            <a:r>
              <a:rPr lang="ru-RU" sz="1400" dirty="0" smtClean="0">
                <a:solidFill>
                  <a:srgbClr val="C00000"/>
                </a:solidFill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</a:rPr>
              <a:t>маажархео</a:t>
            </a:r>
            <a:r>
              <a:rPr lang="ru-RU" sz="1400" dirty="0" smtClean="0">
                <a:solidFill>
                  <a:srgbClr val="C00000"/>
                </a:solidFill>
              </a:rPr>
              <a:t>.</a:t>
            </a:r>
          </a:p>
          <a:p>
            <a:pPr>
              <a:buNone/>
            </a:pPr>
            <a:endParaRPr lang="ru-RU" sz="1400" dirty="0">
              <a:solidFill>
                <a:srgbClr val="C00000"/>
              </a:solidFill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716016" y="1700808"/>
            <a:ext cx="411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292080" y="1412776"/>
            <a:ext cx="411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ru-RU" sz="1400" b="1" dirty="0" smtClean="0">
                <a:solidFill>
                  <a:srgbClr val="0070C0"/>
                </a:solidFill>
              </a:rPr>
              <a:t>Обида брата</a:t>
            </a:r>
            <a:endParaRPr lang="ru-RU" sz="1400" dirty="0" smtClean="0">
              <a:solidFill>
                <a:srgbClr val="0070C0"/>
              </a:solidFill>
            </a:endParaRPr>
          </a:p>
          <a:p>
            <a:r>
              <a:rPr lang="ru-RU" sz="1400" dirty="0" smtClean="0">
                <a:solidFill>
                  <a:srgbClr val="C00000"/>
                </a:solidFill>
              </a:rPr>
              <a:t>Мы можем с братиком ругаться</a:t>
            </a:r>
          </a:p>
          <a:p>
            <a:r>
              <a:rPr lang="ru-RU" sz="1400" dirty="0" smtClean="0">
                <a:solidFill>
                  <a:srgbClr val="C00000"/>
                </a:solidFill>
              </a:rPr>
              <a:t>И даже можем с ним подраться.</a:t>
            </a:r>
          </a:p>
          <a:p>
            <a:r>
              <a:rPr lang="ru-RU" sz="1400" dirty="0" smtClean="0">
                <a:solidFill>
                  <a:srgbClr val="C00000"/>
                </a:solidFill>
              </a:rPr>
              <a:t>Хоть могу и отлупить,</a:t>
            </a:r>
          </a:p>
          <a:p>
            <a:r>
              <a:rPr lang="ru-RU" sz="1400" dirty="0" smtClean="0">
                <a:solidFill>
                  <a:srgbClr val="C00000"/>
                </a:solidFill>
              </a:rPr>
              <a:t>Но поддаюсь себя побить.</a:t>
            </a:r>
          </a:p>
          <a:p>
            <a:r>
              <a:rPr lang="ru-RU" sz="1400" dirty="0" smtClean="0">
                <a:solidFill>
                  <a:srgbClr val="C00000"/>
                </a:solidFill>
              </a:rPr>
              <a:t>Мой братишка просто зверь.</a:t>
            </a:r>
          </a:p>
          <a:p>
            <a:r>
              <a:rPr lang="ru-RU" sz="1400" dirty="0" smtClean="0">
                <a:solidFill>
                  <a:srgbClr val="C00000"/>
                </a:solidFill>
              </a:rPr>
              <a:t>У него большие когти,</a:t>
            </a:r>
          </a:p>
          <a:p>
            <a:r>
              <a:rPr lang="ru-RU" sz="1400" dirty="0" smtClean="0">
                <a:solidFill>
                  <a:srgbClr val="C00000"/>
                </a:solidFill>
              </a:rPr>
              <a:t>Настоящие клыки,</a:t>
            </a:r>
          </a:p>
          <a:p>
            <a:r>
              <a:rPr lang="ru-RU" sz="1400" dirty="0" smtClean="0">
                <a:solidFill>
                  <a:srgbClr val="C00000"/>
                </a:solidFill>
              </a:rPr>
              <a:t>И всё, что на его пути</a:t>
            </a:r>
          </a:p>
          <a:p>
            <a:r>
              <a:rPr lang="ru-RU" sz="1400" dirty="0" smtClean="0">
                <a:solidFill>
                  <a:srgbClr val="C00000"/>
                </a:solidFill>
              </a:rPr>
              <a:t>Он может запросто смести.</a:t>
            </a:r>
          </a:p>
          <a:p>
            <a:r>
              <a:rPr lang="ru-RU" sz="1400" dirty="0" smtClean="0">
                <a:solidFill>
                  <a:srgbClr val="C00000"/>
                </a:solidFill>
              </a:rPr>
              <a:t>Захочу в атаку,</a:t>
            </a:r>
          </a:p>
          <a:p>
            <a:r>
              <a:rPr lang="ru-RU" sz="1400" dirty="0" smtClean="0">
                <a:solidFill>
                  <a:srgbClr val="C00000"/>
                </a:solidFill>
              </a:rPr>
              <a:t>Но он шустрый в драке…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419872" y="188640"/>
            <a:ext cx="1656184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260648"/>
            <a:ext cx="3034680" cy="6264696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b="1" dirty="0" err="1" smtClean="0">
                <a:solidFill>
                  <a:srgbClr val="0070C0"/>
                </a:solidFill>
              </a:rPr>
              <a:t>Эшэгэн</a:t>
            </a:r>
            <a:endParaRPr lang="ru-RU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dirty="0" err="1" smtClean="0">
                <a:solidFill>
                  <a:srgbClr val="C00000"/>
                </a:solidFill>
              </a:rPr>
              <a:t>Хитагар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эбэртэй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орог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ямаамни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err="1" smtClean="0">
                <a:solidFill>
                  <a:srgbClr val="C00000"/>
                </a:solidFill>
              </a:rPr>
              <a:t>Хилэн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харахан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эшэгэ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гаргаа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err="1" smtClean="0">
                <a:solidFill>
                  <a:srgbClr val="C00000"/>
                </a:solidFill>
              </a:rPr>
              <a:t>Хөөрхэнш гээшэнь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тэрэнэймни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err="1" smtClean="0">
                <a:solidFill>
                  <a:srgbClr val="C00000"/>
                </a:solidFill>
              </a:rPr>
              <a:t>Шуранш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гээшэнь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зүдэр даа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</a:p>
          <a:p>
            <a:pPr>
              <a:buNone/>
            </a:pPr>
            <a:r>
              <a:rPr lang="ru-RU" dirty="0" err="1" smtClean="0">
                <a:solidFill>
                  <a:srgbClr val="C00000"/>
                </a:solidFill>
              </a:rPr>
              <a:t>Нарай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байхадаа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номгон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hэн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err="1" smtClean="0">
                <a:solidFill>
                  <a:srgbClr val="C00000"/>
                </a:solidFill>
              </a:rPr>
              <a:t>Намтаяа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ходо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наададаг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hэн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err="1" smtClean="0">
                <a:solidFill>
                  <a:srgbClr val="C00000"/>
                </a:solidFill>
              </a:rPr>
              <a:t>hаянай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зангынь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хубилаад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байна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err="1" smtClean="0">
                <a:solidFill>
                  <a:srgbClr val="C00000"/>
                </a:solidFill>
              </a:rPr>
              <a:t>hагсаганан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гүйнэ, харайна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</a:p>
          <a:p>
            <a:pPr>
              <a:buNone/>
            </a:pPr>
            <a:r>
              <a:rPr lang="ru-RU" dirty="0" err="1" smtClean="0">
                <a:solidFill>
                  <a:srgbClr val="C00000"/>
                </a:solidFill>
              </a:rPr>
              <a:t>Дэбхэрээд</a:t>
            </a:r>
            <a:r>
              <a:rPr lang="ru-RU" dirty="0" smtClean="0">
                <a:solidFill>
                  <a:srgbClr val="C00000"/>
                </a:solidFill>
              </a:rPr>
              <a:t>, </a:t>
            </a:r>
            <a:r>
              <a:rPr lang="ru-RU" dirty="0" err="1" smtClean="0">
                <a:solidFill>
                  <a:srgbClr val="C00000"/>
                </a:solidFill>
              </a:rPr>
              <a:t>собхороод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хажуугаарни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err="1" smtClean="0">
                <a:solidFill>
                  <a:srgbClr val="C00000"/>
                </a:solidFill>
              </a:rPr>
              <a:t>Дүтэ ойро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хүргэнэгүй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err="1" smtClean="0">
                <a:solidFill>
                  <a:srgbClr val="C00000"/>
                </a:solidFill>
              </a:rPr>
              <a:t>Гартаа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мээмэмтэй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ябахадамни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err="1" smtClean="0">
                <a:solidFill>
                  <a:srgbClr val="C00000"/>
                </a:solidFill>
              </a:rPr>
              <a:t>Гүйгөөд ерэнэ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мэдэрэлгүй.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err="1" smtClean="0">
                <a:solidFill>
                  <a:srgbClr val="C00000"/>
                </a:solidFill>
              </a:rPr>
              <a:t>Мэхэтэй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гээнь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гайхалтай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</a:p>
          <a:p>
            <a:pPr>
              <a:buNone/>
            </a:pPr>
            <a:r>
              <a:rPr lang="ru-RU" dirty="0" err="1" smtClean="0">
                <a:solidFill>
                  <a:srgbClr val="C00000"/>
                </a:solidFill>
              </a:rPr>
              <a:t>Мээмэйм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дууhамсаар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ябашоо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Хором </a:t>
            </a:r>
            <a:r>
              <a:rPr lang="ru-RU" dirty="0" err="1" smtClean="0">
                <a:solidFill>
                  <a:srgbClr val="C00000"/>
                </a:solidFill>
              </a:rPr>
              <a:t>бусалаад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аймшагтай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err="1" smtClean="0">
                <a:solidFill>
                  <a:srgbClr val="C00000"/>
                </a:solidFill>
              </a:rPr>
              <a:t>Хойноhоонь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дахан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намнашооб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</a:p>
          <a:p>
            <a:pPr>
              <a:buNone/>
            </a:pPr>
            <a:r>
              <a:rPr lang="ru-RU" dirty="0" err="1" smtClean="0">
                <a:solidFill>
                  <a:srgbClr val="C00000"/>
                </a:solidFill>
              </a:rPr>
              <a:t>Хорео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дээгүүр дэбхэрээд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err="1" smtClean="0">
                <a:solidFill>
                  <a:srgbClr val="C00000"/>
                </a:solidFill>
              </a:rPr>
              <a:t>Хүсэгдэхэ юумэ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бэшэл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даа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</a:p>
          <a:p>
            <a:pPr>
              <a:buNone/>
            </a:pPr>
            <a:r>
              <a:rPr lang="ru-RU" dirty="0" err="1" smtClean="0">
                <a:solidFill>
                  <a:srgbClr val="C00000"/>
                </a:solidFill>
              </a:rPr>
              <a:t>hүүлынь халта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баирн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гээд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err="1" smtClean="0">
                <a:solidFill>
                  <a:srgbClr val="C00000"/>
                </a:solidFill>
              </a:rPr>
              <a:t>hэнжэгыдүүлэн хиидээб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даа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Духам </a:t>
            </a:r>
            <a:r>
              <a:rPr lang="ru-RU" dirty="0" err="1" smtClean="0">
                <a:solidFill>
                  <a:srgbClr val="C00000"/>
                </a:solidFill>
              </a:rPr>
              <a:t>үбдөө аргагүй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err="1" smtClean="0">
                <a:solidFill>
                  <a:srgbClr val="C00000"/>
                </a:solidFill>
              </a:rPr>
              <a:t>Досоогоо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бүтүүхэн еолооб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err="1" smtClean="0">
                <a:solidFill>
                  <a:srgbClr val="C00000"/>
                </a:solidFill>
              </a:rPr>
              <a:t>Эжыдээ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огто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хэлээгүйб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err="1" smtClean="0">
                <a:solidFill>
                  <a:srgbClr val="C00000"/>
                </a:solidFill>
              </a:rPr>
              <a:t>Эшэдэhэм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хүрөөд болеоб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</a:p>
          <a:p>
            <a:pPr>
              <a:buNone/>
            </a:pPr>
            <a:r>
              <a:rPr lang="ru-RU" dirty="0" err="1" smtClean="0">
                <a:solidFill>
                  <a:srgbClr val="C00000"/>
                </a:solidFill>
              </a:rPr>
              <a:t>Томошог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нэгэ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заа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болоhуулши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err="1" smtClean="0">
                <a:solidFill>
                  <a:srgbClr val="C00000"/>
                </a:solidFill>
              </a:rPr>
              <a:t>Тэрьелхээ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болихош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дураараа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err="1" smtClean="0">
                <a:solidFill>
                  <a:srgbClr val="C00000"/>
                </a:solidFill>
              </a:rPr>
              <a:t>Утахан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эбэртэй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бололши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err="1" smtClean="0">
                <a:solidFill>
                  <a:srgbClr val="C00000"/>
                </a:solidFill>
              </a:rPr>
              <a:t>Унахаб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шамайе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садатараа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707904" y="476672"/>
            <a:ext cx="1512168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508104" y="302359"/>
            <a:ext cx="3384376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0070C0"/>
                </a:solidFill>
              </a:rPr>
              <a:t>Козлик</a:t>
            </a:r>
          </a:p>
          <a:p>
            <a:r>
              <a:rPr lang="ru-RU" sz="1200" dirty="0" smtClean="0">
                <a:solidFill>
                  <a:srgbClr val="C00000"/>
                </a:solidFill>
              </a:rPr>
              <a:t>У меня появился козлик</a:t>
            </a:r>
          </a:p>
          <a:p>
            <a:r>
              <a:rPr lang="ru-RU" sz="1200" dirty="0" smtClean="0">
                <a:solidFill>
                  <a:srgbClr val="C00000"/>
                </a:solidFill>
              </a:rPr>
              <a:t>Черный и кудрявый ,</a:t>
            </a:r>
          </a:p>
          <a:p>
            <a:r>
              <a:rPr lang="ru-RU" sz="1200" dirty="0" smtClean="0">
                <a:solidFill>
                  <a:srgbClr val="C00000"/>
                </a:solidFill>
              </a:rPr>
              <a:t>Шустренький разбойник,</a:t>
            </a:r>
          </a:p>
          <a:p>
            <a:r>
              <a:rPr lang="ru-RU" sz="1200" dirty="0" smtClean="0">
                <a:solidFill>
                  <a:srgbClr val="C00000"/>
                </a:solidFill>
              </a:rPr>
              <a:t>Прыгает и скачет,</a:t>
            </a:r>
          </a:p>
          <a:p>
            <a:r>
              <a:rPr lang="ru-RU" sz="1200" dirty="0" smtClean="0">
                <a:solidFill>
                  <a:srgbClr val="C00000"/>
                </a:solidFill>
              </a:rPr>
              <a:t>К себе не подпускает,</a:t>
            </a:r>
          </a:p>
          <a:p>
            <a:r>
              <a:rPr lang="ru-RU" sz="1200" dirty="0" smtClean="0">
                <a:solidFill>
                  <a:srgbClr val="C00000"/>
                </a:solidFill>
              </a:rPr>
              <a:t>Хлеб из рук вырывает,</a:t>
            </a:r>
          </a:p>
          <a:p>
            <a:r>
              <a:rPr lang="ru-RU" sz="1200" dirty="0" smtClean="0">
                <a:solidFill>
                  <a:srgbClr val="C00000"/>
                </a:solidFill>
              </a:rPr>
              <a:t>И подальше убегает.</a:t>
            </a:r>
          </a:p>
          <a:p>
            <a:r>
              <a:rPr lang="ru-RU" sz="1200" dirty="0" smtClean="0">
                <a:solidFill>
                  <a:srgbClr val="C00000"/>
                </a:solidFill>
              </a:rPr>
              <a:t>Я, конечно , разозлился</a:t>
            </a:r>
          </a:p>
          <a:p>
            <a:r>
              <a:rPr lang="ru-RU" sz="1200" dirty="0" smtClean="0">
                <a:solidFill>
                  <a:srgbClr val="C00000"/>
                </a:solidFill>
              </a:rPr>
              <a:t>За кошарой притаился,</a:t>
            </a:r>
          </a:p>
          <a:p>
            <a:r>
              <a:rPr lang="ru-RU" sz="1200" dirty="0" smtClean="0">
                <a:solidFill>
                  <a:srgbClr val="C00000"/>
                </a:solidFill>
              </a:rPr>
              <a:t>Хотел схватить его за хвост,</a:t>
            </a:r>
          </a:p>
          <a:p>
            <a:r>
              <a:rPr lang="ru-RU" sz="1200" dirty="0" smtClean="0">
                <a:solidFill>
                  <a:srgbClr val="C00000"/>
                </a:solidFill>
              </a:rPr>
              <a:t>План оказался непрост.</a:t>
            </a:r>
          </a:p>
          <a:p>
            <a:r>
              <a:rPr lang="ru-RU" sz="1200" dirty="0" smtClean="0">
                <a:solidFill>
                  <a:srgbClr val="C00000"/>
                </a:solidFill>
              </a:rPr>
              <a:t>Я догнать его не смог.</a:t>
            </a:r>
          </a:p>
          <a:p>
            <a:r>
              <a:rPr lang="ru-RU" sz="1200" dirty="0" smtClean="0">
                <a:solidFill>
                  <a:srgbClr val="C00000"/>
                </a:solidFill>
              </a:rPr>
              <a:t>Он ударил мне прямо в лоб,</a:t>
            </a:r>
          </a:p>
          <a:p>
            <a:r>
              <a:rPr lang="ru-RU" sz="1200" dirty="0" smtClean="0">
                <a:solidFill>
                  <a:srgbClr val="C00000"/>
                </a:solidFill>
              </a:rPr>
              <a:t>Плакать было стыдно.</a:t>
            </a:r>
          </a:p>
          <a:p>
            <a:r>
              <a:rPr lang="ru-RU" sz="1200" dirty="0" smtClean="0">
                <a:solidFill>
                  <a:srgbClr val="C00000"/>
                </a:solidFill>
              </a:rPr>
              <a:t>Надо слезы удержать,</a:t>
            </a:r>
          </a:p>
          <a:p>
            <a:r>
              <a:rPr lang="ru-RU" sz="1200" dirty="0" smtClean="0">
                <a:solidFill>
                  <a:srgbClr val="C00000"/>
                </a:solidFill>
              </a:rPr>
              <a:t>Получилось досадно,</a:t>
            </a:r>
          </a:p>
          <a:p>
            <a:r>
              <a:rPr lang="ru-RU" sz="1200" dirty="0" smtClean="0">
                <a:solidFill>
                  <a:srgbClr val="C00000"/>
                </a:solidFill>
              </a:rPr>
              <a:t>Ему удалось убежать.</a:t>
            </a:r>
          </a:p>
          <a:p>
            <a:r>
              <a:rPr lang="ru-RU" sz="1200" dirty="0" smtClean="0">
                <a:solidFill>
                  <a:srgbClr val="C00000"/>
                </a:solidFill>
              </a:rPr>
              <a:t>Но вырасту я скоро,</a:t>
            </a:r>
          </a:p>
          <a:p>
            <a:r>
              <a:rPr lang="ru-RU" sz="1200" dirty="0" smtClean="0">
                <a:solidFill>
                  <a:srgbClr val="C00000"/>
                </a:solidFill>
              </a:rPr>
              <a:t>Посмотрим «кто кого».</a:t>
            </a:r>
          </a:p>
          <a:p>
            <a:r>
              <a:rPr lang="ru-RU" sz="1200" dirty="0" smtClean="0">
                <a:solidFill>
                  <a:srgbClr val="C00000"/>
                </a:solidFill>
              </a:rPr>
              <a:t>Будешь ты меня катать,</a:t>
            </a:r>
          </a:p>
          <a:p>
            <a:r>
              <a:rPr lang="ru-RU" sz="1200" dirty="0" smtClean="0">
                <a:solidFill>
                  <a:srgbClr val="C00000"/>
                </a:solidFill>
              </a:rPr>
              <a:t>Мои команды выполнять.</a:t>
            </a:r>
          </a:p>
          <a:p>
            <a:endParaRPr lang="ru-RU" sz="12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548680"/>
            <a:ext cx="3456384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200" b="1" dirty="0" err="1" smtClean="0">
                <a:solidFill>
                  <a:srgbClr val="0070C0"/>
                </a:solidFill>
              </a:rPr>
              <a:t>Түйтэй гутал</a:t>
            </a:r>
            <a:endParaRPr lang="ru-RU" sz="12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1200" dirty="0" err="1" smtClean="0">
                <a:solidFill>
                  <a:srgbClr val="C00000"/>
                </a:solidFill>
              </a:rPr>
              <a:t>Шэрэб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</a:rPr>
              <a:t>дүүдэм эжы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</a:rPr>
              <a:t>оео</a:t>
            </a:r>
            <a:endParaRPr lang="ru-RU" sz="12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1200" dirty="0" err="1" smtClean="0">
                <a:solidFill>
                  <a:srgbClr val="C00000"/>
                </a:solidFill>
              </a:rPr>
              <a:t>Шэб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</a:rPr>
              <a:t>шэнэхэн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</a:rPr>
              <a:t>булгайр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</a:rPr>
              <a:t>гутал</a:t>
            </a:r>
            <a:endParaRPr lang="ru-RU" sz="12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1200" dirty="0" err="1" smtClean="0">
                <a:solidFill>
                  <a:srgbClr val="C00000"/>
                </a:solidFill>
              </a:rPr>
              <a:t>Хөөрхэн заахан</a:t>
            </a:r>
            <a:r>
              <a:rPr lang="ru-RU" sz="1200" dirty="0" smtClean="0">
                <a:solidFill>
                  <a:srgbClr val="C00000"/>
                </a:solidFill>
              </a:rPr>
              <a:t>, «ой» </a:t>
            </a:r>
            <a:r>
              <a:rPr lang="ru-RU" sz="1200" dirty="0" err="1" smtClean="0">
                <a:solidFill>
                  <a:srgbClr val="C00000"/>
                </a:solidFill>
              </a:rPr>
              <a:t>гоео-оо</a:t>
            </a:r>
            <a:endParaRPr lang="ru-RU" sz="12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1200" dirty="0" err="1" smtClean="0">
                <a:solidFill>
                  <a:srgbClr val="C00000"/>
                </a:solidFill>
              </a:rPr>
              <a:t>Хорхойтохоор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</a:rPr>
              <a:t>даа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</a:rPr>
              <a:t>гансата</a:t>
            </a:r>
            <a:endParaRPr lang="ru-RU" sz="12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1200" dirty="0" err="1" smtClean="0">
                <a:solidFill>
                  <a:srgbClr val="C00000"/>
                </a:solidFill>
              </a:rPr>
              <a:t>Атаархан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</a:rPr>
              <a:t>дүүдээ үмдүүлхэдэм</a:t>
            </a:r>
            <a:endParaRPr lang="ru-RU" sz="12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1200" dirty="0" err="1" smtClean="0">
                <a:solidFill>
                  <a:srgbClr val="C00000"/>
                </a:solidFill>
              </a:rPr>
              <a:t>Арай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</a:rPr>
              <a:t>яашье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</a:rPr>
              <a:t>багтанагүй</a:t>
            </a:r>
            <a:endParaRPr lang="ru-RU" sz="12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1200" dirty="0" err="1" smtClean="0">
                <a:solidFill>
                  <a:srgbClr val="C00000"/>
                </a:solidFill>
              </a:rPr>
              <a:t>Байха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</a:rPr>
              <a:t>хүсөөрөө багтаахадам</a:t>
            </a:r>
            <a:endParaRPr lang="ru-RU" sz="12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1200" dirty="0" err="1" smtClean="0">
                <a:solidFill>
                  <a:srgbClr val="C00000"/>
                </a:solidFill>
              </a:rPr>
              <a:t>Баярлаhан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</a:rPr>
              <a:t>гээшэнь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</a:rPr>
              <a:t>аргагүй</a:t>
            </a:r>
            <a:endParaRPr lang="ru-RU" sz="12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1200" dirty="0" err="1" smtClean="0">
                <a:solidFill>
                  <a:srgbClr val="C00000"/>
                </a:solidFill>
              </a:rPr>
              <a:t>Хүхюунээр энеэн</a:t>
            </a:r>
            <a:r>
              <a:rPr lang="ru-RU" sz="1200" dirty="0" smtClean="0">
                <a:solidFill>
                  <a:srgbClr val="C00000"/>
                </a:solidFill>
              </a:rPr>
              <a:t> «</a:t>
            </a:r>
            <a:r>
              <a:rPr lang="ru-RU" sz="1200" dirty="0" err="1" smtClean="0">
                <a:solidFill>
                  <a:srgbClr val="C00000"/>
                </a:solidFill>
              </a:rPr>
              <a:t>табар-табар</a:t>
            </a:r>
            <a:r>
              <a:rPr lang="ru-RU" sz="1200" dirty="0" smtClean="0">
                <a:solidFill>
                  <a:srgbClr val="C00000"/>
                </a:solidFill>
              </a:rPr>
              <a:t>»</a:t>
            </a:r>
          </a:p>
          <a:p>
            <a:pPr>
              <a:buNone/>
            </a:pPr>
            <a:r>
              <a:rPr lang="ru-RU" sz="1200" dirty="0" err="1" smtClean="0">
                <a:solidFill>
                  <a:srgbClr val="C00000"/>
                </a:solidFill>
              </a:rPr>
              <a:t>Хүлөө татан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</a:rPr>
              <a:t>алхалба</a:t>
            </a:r>
            <a:endParaRPr lang="ru-RU" sz="12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1200" dirty="0" err="1" smtClean="0">
                <a:solidFill>
                  <a:srgbClr val="C00000"/>
                </a:solidFill>
              </a:rPr>
              <a:t>Гэшхэлэн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</a:rPr>
              <a:t>ябатараа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</a:rPr>
              <a:t>дороо</a:t>
            </a:r>
            <a:endParaRPr lang="ru-RU" sz="12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1200" dirty="0" err="1" smtClean="0">
                <a:solidFill>
                  <a:srgbClr val="C00000"/>
                </a:solidFill>
              </a:rPr>
              <a:t>Гэнтэ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</a:rPr>
              <a:t>дохолон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</a:rPr>
              <a:t>hуушаба</a:t>
            </a:r>
            <a:r>
              <a:rPr lang="ru-RU" sz="1200" dirty="0" smtClean="0">
                <a:solidFill>
                  <a:srgbClr val="C00000"/>
                </a:solidFill>
              </a:rPr>
              <a:t>.</a:t>
            </a:r>
          </a:p>
          <a:p>
            <a:pPr>
              <a:buNone/>
            </a:pPr>
            <a:r>
              <a:rPr lang="ru-RU" sz="1200" dirty="0" smtClean="0">
                <a:solidFill>
                  <a:srgbClr val="C00000"/>
                </a:solidFill>
              </a:rPr>
              <a:t>«</a:t>
            </a:r>
            <a:r>
              <a:rPr lang="ru-RU" sz="1200" dirty="0" err="1" smtClean="0">
                <a:solidFill>
                  <a:srgbClr val="C00000"/>
                </a:solidFill>
              </a:rPr>
              <a:t>Ео-ео</a:t>
            </a:r>
            <a:r>
              <a:rPr lang="ru-RU" sz="1200" dirty="0" smtClean="0">
                <a:solidFill>
                  <a:srgbClr val="C00000"/>
                </a:solidFill>
              </a:rPr>
              <a:t>, </a:t>
            </a:r>
            <a:r>
              <a:rPr lang="ru-RU" sz="1200" dirty="0" err="1" smtClean="0">
                <a:solidFill>
                  <a:srgbClr val="C00000"/>
                </a:solidFill>
              </a:rPr>
              <a:t>ео-ео</a:t>
            </a:r>
            <a:r>
              <a:rPr lang="ru-RU" sz="1200" dirty="0" smtClean="0">
                <a:solidFill>
                  <a:srgbClr val="C00000"/>
                </a:solidFill>
              </a:rPr>
              <a:t>, </a:t>
            </a:r>
            <a:r>
              <a:rPr lang="ru-RU" sz="1200" dirty="0" err="1" smtClean="0">
                <a:solidFill>
                  <a:srgbClr val="C00000"/>
                </a:solidFill>
              </a:rPr>
              <a:t>аа-яа-яа</a:t>
            </a:r>
            <a:r>
              <a:rPr lang="ru-RU" sz="1200" dirty="0" smtClean="0">
                <a:solidFill>
                  <a:srgbClr val="C00000"/>
                </a:solidFill>
              </a:rPr>
              <a:t>» </a:t>
            </a:r>
            <a:r>
              <a:rPr lang="ru-RU" sz="1200" dirty="0" err="1" smtClean="0">
                <a:solidFill>
                  <a:srgbClr val="C00000"/>
                </a:solidFill>
              </a:rPr>
              <a:t>гээд</a:t>
            </a:r>
            <a:endParaRPr lang="ru-RU" sz="12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1200" dirty="0" err="1" smtClean="0">
                <a:solidFill>
                  <a:srgbClr val="C00000"/>
                </a:solidFill>
              </a:rPr>
              <a:t>Еолон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</a:rPr>
              <a:t>гуталаа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</a:rPr>
              <a:t>заабал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</a:rPr>
              <a:t>даа</a:t>
            </a:r>
            <a:endParaRPr lang="ru-RU" sz="12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1200" dirty="0" err="1" smtClean="0">
                <a:solidFill>
                  <a:srgbClr val="C00000"/>
                </a:solidFill>
              </a:rPr>
              <a:t>Хабшаа</a:t>
            </a:r>
            <a:r>
              <a:rPr lang="ru-RU" sz="1200" dirty="0" smtClean="0">
                <a:solidFill>
                  <a:srgbClr val="C00000"/>
                </a:solidFill>
              </a:rPr>
              <a:t>, </a:t>
            </a:r>
            <a:r>
              <a:rPr lang="ru-RU" sz="1200" dirty="0" err="1" smtClean="0">
                <a:solidFill>
                  <a:srgbClr val="C00000"/>
                </a:solidFill>
              </a:rPr>
              <a:t>гасаалаа</a:t>
            </a:r>
            <a:r>
              <a:rPr lang="ru-RU" sz="1200" dirty="0" smtClean="0">
                <a:solidFill>
                  <a:srgbClr val="C00000"/>
                </a:solidFill>
              </a:rPr>
              <a:t> ха, </a:t>
            </a:r>
            <a:r>
              <a:rPr lang="ru-RU" sz="1200" dirty="0" err="1" smtClean="0">
                <a:solidFill>
                  <a:srgbClr val="C00000"/>
                </a:solidFill>
              </a:rPr>
              <a:t>гэнгинээд</a:t>
            </a:r>
            <a:endParaRPr lang="ru-RU" sz="12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1200" dirty="0" err="1" smtClean="0">
                <a:solidFill>
                  <a:srgbClr val="C00000"/>
                </a:solidFill>
              </a:rPr>
              <a:t>Хүлhөө hугалан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</a:rPr>
              <a:t>хаябал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</a:rPr>
              <a:t>даа</a:t>
            </a:r>
            <a:endParaRPr lang="ru-RU" sz="12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1200" dirty="0" err="1" smtClean="0">
                <a:solidFill>
                  <a:srgbClr val="C00000"/>
                </a:solidFill>
              </a:rPr>
              <a:t>Түйтэй гутал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</a:rPr>
              <a:t>оео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</a:rPr>
              <a:t>байна</a:t>
            </a:r>
            <a:r>
              <a:rPr lang="ru-RU" sz="1200" dirty="0" smtClean="0">
                <a:solidFill>
                  <a:srgbClr val="C00000"/>
                </a:solidFill>
              </a:rPr>
              <a:t>.</a:t>
            </a:r>
          </a:p>
          <a:p>
            <a:pPr>
              <a:buNone/>
            </a:pPr>
            <a:r>
              <a:rPr lang="ru-RU" sz="1200" dirty="0" err="1" smtClean="0">
                <a:solidFill>
                  <a:srgbClr val="C00000"/>
                </a:solidFill>
              </a:rPr>
              <a:t>Таhа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</a:rPr>
              <a:t>хүлынь улайлгаа</a:t>
            </a:r>
            <a:endParaRPr lang="ru-RU" sz="12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1200" dirty="0" err="1" smtClean="0">
                <a:solidFill>
                  <a:srgbClr val="C00000"/>
                </a:solidFill>
              </a:rPr>
              <a:t>Багаш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</a:rPr>
              <a:t>ехэш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</a:rPr>
              <a:t>гутал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</a:rPr>
              <a:t>hарбайнам</a:t>
            </a:r>
            <a:endParaRPr lang="ru-RU" sz="12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1200" dirty="0" err="1" smtClean="0">
                <a:solidFill>
                  <a:srgbClr val="C00000"/>
                </a:solidFill>
              </a:rPr>
              <a:t>Баранадаал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</a:rPr>
              <a:t>ео-еонууд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</a:rPr>
              <a:t>байгаа</a:t>
            </a:r>
            <a:r>
              <a:rPr lang="ru-RU" sz="1200" dirty="0" smtClean="0">
                <a:solidFill>
                  <a:srgbClr val="C00000"/>
                </a:solidFill>
              </a:rPr>
              <a:t>.</a:t>
            </a:r>
          </a:p>
          <a:p>
            <a:pPr>
              <a:buNone/>
            </a:pPr>
            <a:r>
              <a:rPr lang="ru-RU" sz="1200" dirty="0" err="1" smtClean="0">
                <a:solidFill>
                  <a:srgbClr val="C00000"/>
                </a:solidFill>
              </a:rPr>
              <a:t>Хүл нюсэгөөр бү ябуула</a:t>
            </a:r>
            <a:r>
              <a:rPr lang="ru-RU" sz="1200" dirty="0" smtClean="0">
                <a:solidFill>
                  <a:srgbClr val="C00000"/>
                </a:solidFill>
              </a:rPr>
              <a:t> – </a:t>
            </a:r>
            <a:r>
              <a:rPr lang="ru-RU" sz="1200" dirty="0" err="1" smtClean="0">
                <a:solidFill>
                  <a:srgbClr val="C00000"/>
                </a:solidFill>
              </a:rPr>
              <a:t>гэжэ</a:t>
            </a:r>
            <a:endParaRPr lang="ru-RU" sz="12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1200" dirty="0" err="1" smtClean="0">
                <a:solidFill>
                  <a:srgbClr val="C00000"/>
                </a:solidFill>
              </a:rPr>
              <a:t>Хүгшөөдэйм эхилээ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</a:rPr>
              <a:t>гэмэржэ</a:t>
            </a:r>
            <a:endParaRPr lang="ru-RU" sz="12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1200" dirty="0" err="1" smtClean="0">
                <a:solidFill>
                  <a:srgbClr val="C00000"/>
                </a:solidFill>
              </a:rPr>
              <a:t>Баабайн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</a:rPr>
              <a:t>мантагарыш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</a:rPr>
              <a:t>үмдэ гээб</a:t>
            </a:r>
            <a:endParaRPr lang="ru-RU" sz="12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1200" dirty="0" err="1" smtClean="0">
                <a:solidFill>
                  <a:srgbClr val="C00000"/>
                </a:solidFill>
              </a:rPr>
              <a:t>Баhал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</a:rPr>
              <a:t>ео-ео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</a:rPr>
              <a:t>гээ</a:t>
            </a:r>
            <a:r>
              <a:rPr lang="ru-RU" sz="1200" dirty="0" smtClean="0">
                <a:solidFill>
                  <a:srgbClr val="C00000"/>
                </a:solidFill>
              </a:rPr>
              <a:t>.</a:t>
            </a:r>
          </a:p>
          <a:p>
            <a:pPr>
              <a:buNone/>
            </a:pPr>
            <a:endParaRPr lang="ru-RU" sz="1200" dirty="0">
              <a:solidFill>
                <a:srgbClr val="C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203847" y="0"/>
            <a:ext cx="2451039" cy="191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436096" y="1052736"/>
            <a:ext cx="3357586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70C0"/>
                </a:solidFill>
              </a:rPr>
              <a:t>Новые ботинки</a:t>
            </a:r>
          </a:p>
          <a:p>
            <a:r>
              <a:rPr lang="ru-RU" sz="1400" dirty="0" smtClean="0">
                <a:solidFill>
                  <a:srgbClr val="C00000"/>
                </a:solidFill>
              </a:rPr>
              <a:t>Сшили братику ботинки,</a:t>
            </a:r>
          </a:p>
          <a:p>
            <a:r>
              <a:rPr lang="ru-RU" sz="1400" dirty="0" smtClean="0">
                <a:solidFill>
                  <a:srgbClr val="C00000"/>
                </a:solidFill>
              </a:rPr>
              <a:t>Загляденье, как картинки!</a:t>
            </a:r>
          </a:p>
          <a:p>
            <a:r>
              <a:rPr lang="ru-RU" sz="1400" dirty="0" smtClean="0">
                <a:solidFill>
                  <a:srgbClr val="C00000"/>
                </a:solidFill>
              </a:rPr>
              <a:t>Завидно мне стало</a:t>
            </a:r>
          </a:p>
          <a:p>
            <a:r>
              <a:rPr lang="ru-RU" sz="1400" dirty="0" smtClean="0">
                <a:solidFill>
                  <a:srgbClr val="C00000"/>
                </a:solidFill>
              </a:rPr>
              <a:t>Заплакать ещё не хватало…</a:t>
            </a:r>
          </a:p>
          <a:p>
            <a:r>
              <a:rPr lang="ru-RU" sz="1400" dirty="0" smtClean="0">
                <a:solidFill>
                  <a:srgbClr val="C00000"/>
                </a:solidFill>
              </a:rPr>
              <a:t>Решили их примерить,</a:t>
            </a:r>
          </a:p>
          <a:p>
            <a:r>
              <a:rPr lang="ru-RU" sz="1400" dirty="0" smtClean="0">
                <a:solidFill>
                  <a:srgbClr val="C00000"/>
                </a:solidFill>
              </a:rPr>
              <a:t>Нога никак не лезет</a:t>
            </a:r>
          </a:p>
          <a:p>
            <a:r>
              <a:rPr lang="ru-RU" sz="1400" dirty="0" smtClean="0">
                <a:solidFill>
                  <a:srgbClr val="C00000"/>
                </a:solidFill>
              </a:rPr>
              <a:t>Как же быть? Что нам делать?</a:t>
            </a:r>
          </a:p>
          <a:p>
            <a:r>
              <a:rPr lang="ru-RU" sz="1400" dirty="0" smtClean="0">
                <a:solidFill>
                  <a:srgbClr val="C00000"/>
                </a:solidFill>
              </a:rPr>
              <a:t>Как на ногу ботинок надеть?</a:t>
            </a:r>
          </a:p>
          <a:p>
            <a:r>
              <a:rPr lang="ru-RU" sz="1400" dirty="0" smtClean="0">
                <a:solidFill>
                  <a:srgbClr val="C00000"/>
                </a:solidFill>
              </a:rPr>
              <a:t>И всё ж мы натянули</a:t>
            </a:r>
          </a:p>
          <a:p>
            <a:r>
              <a:rPr lang="ru-RU" sz="1400" dirty="0" smtClean="0">
                <a:solidFill>
                  <a:srgbClr val="C00000"/>
                </a:solidFill>
              </a:rPr>
              <a:t>Друг другу улыбнулись.</a:t>
            </a:r>
          </a:p>
          <a:p>
            <a:r>
              <a:rPr lang="ru-RU" sz="1400" dirty="0" smtClean="0">
                <a:solidFill>
                  <a:srgbClr val="C00000"/>
                </a:solidFill>
              </a:rPr>
              <a:t>Но брат мой сел и плачет,</a:t>
            </a:r>
          </a:p>
          <a:p>
            <a:r>
              <a:rPr lang="ru-RU" sz="1400" dirty="0" smtClean="0">
                <a:solidFill>
                  <a:srgbClr val="C00000"/>
                </a:solidFill>
              </a:rPr>
              <a:t>Вот так незадача.</a:t>
            </a:r>
          </a:p>
          <a:p>
            <a:r>
              <a:rPr lang="ru-RU" sz="1400" dirty="0" smtClean="0">
                <a:solidFill>
                  <a:srgbClr val="C00000"/>
                </a:solidFill>
              </a:rPr>
              <a:t>И теперь он не желает,</a:t>
            </a:r>
          </a:p>
          <a:p>
            <a:r>
              <a:rPr lang="ru-RU" sz="1400" dirty="0" smtClean="0">
                <a:solidFill>
                  <a:srgbClr val="C00000"/>
                </a:solidFill>
              </a:rPr>
              <a:t>Ничего не обувает.</a:t>
            </a:r>
          </a:p>
          <a:p>
            <a:r>
              <a:rPr lang="ru-RU" sz="1400" dirty="0" smtClean="0">
                <a:solidFill>
                  <a:srgbClr val="C00000"/>
                </a:solidFill>
              </a:rPr>
              <a:t>Говорит «</a:t>
            </a:r>
            <a:r>
              <a:rPr lang="ru-RU" sz="1400" dirty="0" err="1" smtClean="0">
                <a:solidFill>
                  <a:srgbClr val="C00000"/>
                </a:solidFill>
              </a:rPr>
              <a:t>ёо-ёо</a:t>
            </a:r>
            <a:r>
              <a:rPr lang="ru-RU" sz="1400" dirty="0" smtClean="0">
                <a:solidFill>
                  <a:srgbClr val="C00000"/>
                </a:solidFill>
              </a:rPr>
              <a:t>, </a:t>
            </a:r>
            <a:r>
              <a:rPr lang="ru-RU" sz="1400" dirty="0" err="1" smtClean="0">
                <a:solidFill>
                  <a:srgbClr val="C00000"/>
                </a:solidFill>
              </a:rPr>
              <a:t>яа-яа</a:t>
            </a:r>
            <a:r>
              <a:rPr lang="ru-RU" sz="1400" dirty="0" smtClean="0">
                <a:solidFill>
                  <a:srgbClr val="C00000"/>
                </a:solidFill>
              </a:rPr>
              <a:t>»</a:t>
            </a:r>
          </a:p>
          <a:p>
            <a:r>
              <a:rPr lang="ru-RU" sz="1400" dirty="0" smtClean="0">
                <a:solidFill>
                  <a:srgbClr val="C00000"/>
                </a:solidFill>
              </a:rPr>
              <a:t>Не хочу хромать я»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785926"/>
            <a:ext cx="3898776" cy="4525963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3400" b="1" dirty="0" err="1" smtClean="0">
                <a:solidFill>
                  <a:srgbClr val="00B0F0"/>
                </a:solidFill>
                <a:latin typeface="Century Gothic" pitchFamily="34" charset="0"/>
              </a:rPr>
              <a:t>Суранзан</a:t>
            </a:r>
            <a:endParaRPr lang="ru-RU" sz="3400" dirty="0" smtClean="0">
              <a:solidFill>
                <a:srgbClr val="00B0F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Город</a:t>
            </a:r>
            <a:r>
              <a:rPr lang="en-US" dirty="0" smtClean="0">
                <a:solidFill>
                  <a:srgbClr val="C00000"/>
                </a:solidFill>
                <a:latin typeface="Century Gothic" pitchFamily="34" charset="0"/>
              </a:rPr>
              <a:t>h</a:t>
            </a: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оо</a:t>
            </a: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 ахам </a:t>
            </a: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ерэхэдээ</a:t>
            </a:r>
            <a:endParaRPr lang="ru-RU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Гоёхон</a:t>
            </a: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нааданхай</a:t>
            </a: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бэлэглээ</a:t>
            </a: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Гартам </a:t>
            </a: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барюулжа</a:t>
            </a: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  </a:t>
            </a: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үгэхэдөө</a:t>
            </a:r>
            <a:endParaRPr lang="ru-RU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Гайтайл</a:t>
            </a: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  </a:t>
            </a:r>
            <a:r>
              <a:rPr lang="en-US" dirty="0" smtClean="0">
                <a:solidFill>
                  <a:srgbClr val="C00000"/>
                </a:solidFill>
                <a:latin typeface="Century Gothic" pitchFamily="34" charset="0"/>
              </a:rPr>
              <a:t>h</a:t>
            </a: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онин</a:t>
            </a: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даа</a:t>
            </a: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гэжэ</a:t>
            </a: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хэлээ</a:t>
            </a:r>
            <a:endParaRPr lang="ru-RU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  </a:t>
            </a: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Нааданхай</a:t>
            </a: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машинаяа</a:t>
            </a: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  </a:t>
            </a: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нэгэ</a:t>
            </a: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дахин</a:t>
            </a: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</a:p>
          <a:p>
            <a:pPr>
              <a:buNone/>
            </a:pP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Наншаад</a:t>
            </a: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шангаар</a:t>
            </a: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абааб</a:t>
            </a: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даа</a:t>
            </a:r>
            <a:endParaRPr lang="ru-RU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Наашань</a:t>
            </a: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татаха</a:t>
            </a: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гэхэдэмни</a:t>
            </a:r>
            <a:endParaRPr lang="ru-RU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Няалдаша</a:t>
            </a:r>
            <a:r>
              <a:rPr lang="en-US" dirty="0" smtClean="0">
                <a:solidFill>
                  <a:srgbClr val="C00000"/>
                </a:solidFill>
                <a:latin typeface="Century Gothic" pitchFamily="34" charset="0"/>
              </a:rPr>
              <a:t>h</a:t>
            </a: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ан </a:t>
            </a: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байгаал</a:t>
            </a: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  </a:t>
            </a: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даа</a:t>
            </a:r>
            <a:endParaRPr lang="ru-RU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 </a:t>
            </a:r>
            <a:r>
              <a:rPr lang="en-US" dirty="0" smtClean="0">
                <a:solidFill>
                  <a:srgbClr val="C00000"/>
                </a:solidFill>
                <a:latin typeface="Century Gothic" pitchFamily="34" charset="0"/>
              </a:rPr>
              <a:t>h</a:t>
            </a: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эжэрбэб</a:t>
            </a: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, </a:t>
            </a:r>
            <a:r>
              <a:rPr lang="en-US" dirty="0" smtClean="0">
                <a:solidFill>
                  <a:srgbClr val="C00000"/>
                </a:solidFill>
                <a:latin typeface="Century Gothic" pitchFamily="34" charset="0"/>
              </a:rPr>
              <a:t>h</a:t>
            </a: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эжэрбэб</a:t>
            </a: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шадалаараа</a:t>
            </a:r>
            <a:endParaRPr lang="ru-RU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C00000"/>
                </a:solidFill>
                <a:latin typeface="Century Gothic" pitchFamily="34" charset="0"/>
              </a:rPr>
              <a:t>h</a:t>
            </a: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аллаха </a:t>
            </a: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юумэ</a:t>
            </a: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бэшэл</a:t>
            </a: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даа</a:t>
            </a: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</a:p>
          <a:p>
            <a:pPr>
              <a:buNone/>
            </a:pP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Угзараад</a:t>
            </a: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абажа</a:t>
            </a: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ядахалаараа</a:t>
            </a: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,</a:t>
            </a:r>
          </a:p>
          <a:p>
            <a:pPr>
              <a:buNone/>
            </a:pP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Уйлганан</a:t>
            </a: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байжа</a:t>
            </a: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сухалдааб</a:t>
            </a: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 </a:t>
            </a: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Яа</a:t>
            </a:r>
            <a:r>
              <a:rPr lang="en-US" dirty="0" smtClean="0">
                <a:solidFill>
                  <a:srgbClr val="C00000"/>
                </a:solidFill>
                <a:latin typeface="Century Gothic" pitchFamily="34" charset="0"/>
              </a:rPr>
              <a:t>h</a:t>
            </a: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ан </a:t>
            </a: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тоомгүй нааданхайб</a:t>
            </a: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!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Я</a:t>
            </a:r>
            <a:r>
              <a:rPr lang="en-US" dirty="0" smtClean="0">
                <a:solidFill>
                  <a:srgbClr val="C00000"/>
                </a:solidFill>
                <a:latin typeface="Century Gothic" pitchFamily="34" charset="0"/>
              </a:rPr>
              <a:t>h</a:t>
            </a: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ала </a:t>
            </a: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намайе</a:t>
            </a: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гасаалаал</a:t>
            </a: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</a:p>
          <a:p>
            <a:pPr>
              <a:buNone/>
            </a:pP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Болёоб</a:t>
            </a: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гэтэрнь</a:t>
            </a: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 сохи</a:t>
            </a:r>
            <a:r>
              <a:rPr lang="en-US" dirty="0" smtClean="0">
                <a:solidFill>
                  <a:srgbClr val="C00000"/>
                </a:solidFill>
                <a:latin typeface="Century Gothic" pitchFamily="34" charset="0"/>
              </a:rPr>
              <a:t>h</a:t>
            </a: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ойб</a:t>
            </a:r>
            <a:endParaRPr lang="ru-RU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Буляахаа</a:t>
            </a: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болихол</a:t>
            </a: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Century Gothic" pitchFamily="34" charset="0"/>
              </a:rPr>
              <a:t>машиным</a:t>
            </a:r>
            <a:r>
              <a:rPr lang="ru-RU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959472" y="500042"/>
            <a:ext cx="418452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ru-RU" sz="1600" b="1" dirty="0" smtClean="0">
                <a:solidFill>
                  <a:srgbClr val="00B0F0"/>
                </a:solidFill>
                <a:latin typeface="Century Gothic" pitchFamily="34" charset="0"/>
              </a:rPr>
              <a:t>Магнит</a:t>
            </a:r>
            <a:endParaRPr lang="ru-RU" sz="1600" dirty="0" smtClean="0">
              <a:solidFill>
                <a:srgbClr val="00B0F0"/>
              </a:solidFill>
              <a:latin typeface="Century Gothic" pitchFamily="34" charset="0"/>
            </a:endParaRPr>
          </a:p>
          <a:p>
            <a:r>
              <a:rPr lang="ru-RU" sz="1600" dirty="0" smtClean="0">
                <a:solidFill>
                  <a:srgbClr val="C00000"/>
                </a:solidFill>
                <a:latin typeface="Century Gothic" pitchFamily="34" charset="0"/>
              </a:rPr>
              <a:t>Приехал брат из города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Century Gothic" pitchFamily="34" charset="0"/>
              </a:rPr>
              <a:t>Подарок мне привёз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Century Gothic" pitchFamily="34" charset="0"/>
              </a:rPr>
              <a:t>Вручил он в руки мне его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Century Gothic" pitchFamily="34" charset="0"/>
              </a:rPr>
              <a:t>Сказал, чтоб не ломал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Century Gothic" pitchFamily="34" charset="0"/>
              </a:rPr>
              <a:t>Однажды я машинку ту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Century Gothic" pitchFamily="34" charset="0"/>
              </a:rPr>
              <a:t>Случайно уронил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Century Gothic" pitchFamily="34" charset="0"/>
              </a:rPr>
              <a:t>Хотел ее я потянуть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Century Gothic" pitchFamily="34" charset="0"/>
              </a:rPr>
              <a:t>Она прилипла, я сильней…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Century Gothic" pitchFamily="34" charset="0"/>
              </a:rPr>
              <a:t>Потряс ее и так, и сяк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Century Gothic" pitchFamily="34" charset="0"/>
              </a:rPr>
              <a:t>Я думал, это раз, пустяк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Century Gothic" pitchFamily="34" charset="0"/>
              </a:rPr>
              <a:t>Обиделся я на игрушку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Century Gothic" pitchFamily="34" charset="0"/>
              </a:rPr>
              <a:t>И впрочем, не на шутку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Century Gothic" pitchFamily="34" charset="0"/>
              </a:rPr>
              <a:t>	Не хочет слушаться меня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Century Gothic" pitchFamily="34" charset="0"/>
              </a:rPr>
              <a:t>	Решила нрав свой показать…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20000"/>
                  <a:lumOff val="80000"/>
                </a:schemeClr>
              </a:solidFill>
              <a:effectLst/>
              <a:uLnTx/>
              <a:uFillTx/>
              <a:latin typeface="Century Gothic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259632" y="188640"/>
            <a:ext cx="229442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28596" y="214290"/>
            <a:ext cx="3786214" cy="516890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400" b="1" dirty="0" smtClean="0">
                <a:solidFill>
                  <a:srgbClr val="00B0F0"/>
                </a:solidFill>
                <a:latin typeface="Century Gothic" pitchFamily="34" charset="0"/>
              </a:rPr>
              <a:t>«ЗУРХЭТЭЙ» ГАЛДАН </a:t>
            </a:r>
            <a:endParaRPr lang="ru-RU" sz="1400" dirty="0" smtClean="0">
              <a:solidFill>
                <a:srgbClr val="00B0F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Хүгшэн эжытэеэ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нэгэтэ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Галдан</a:t>
            </a:r>
            <a:endParaRPr lang="ru-RU" sz="14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Хүүгэдэй ойро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ерэбэ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Хүрэ хүрэ</a:t>
            </a:r>
            <a:r>
              <a:rPr lang="en-US" sz="1400" dirty="0" smtClean="0">
                <a:solidFill>
                  <a:srgbClr val="C00000"/>
                </a:solidFill>
                <a:latin typeface="Century Gothic" pitchFamily="34" charset="0"/>
              </a:rPr>
              <a:t>h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өөр Бадмын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наадан</a:t>
            </a:r>
            <a:endParaRPr lang="ru-RU" sz="14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Хуу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татан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буляаба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Багашуул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нүхэдөө бултыень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айлгадаг</a:t>
            </a:r>
            <a:endParaRPr lang="ru-RU" sz="14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Баггүй зүрхэтэй байбалтай</a:t>
            </a:r>
            <a:endParaRPr lang="ru-RU" sz="14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Хэнэйш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а</a:t>
            </a:r>
            <a:r>
              <a:rPr lang="en-US" sz="1400" dirty="0" smtClean="0">
                <a:solidFill>
                  <a:srgbClr val="C00000"/>
                </a:solidFill>
                <a:latin typeface="Century Gothic" pitchFamily="34" charset="0"/>
              </a:rPr>
              <a:t>h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аа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en-US" sz="1400" dirty="0" smtClean="0">
                <a:solidFill>
                  <a:srgbClr val="C00000"/>
                </a:solidFill>
                <a:latin typeface="Century Gothic" pitchFamily="34" charset="0"/>
              </a:rPr>
              <a:t>h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аань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, бута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баридаг</a:t>
            </a:r>
            <a:endParaRPr lang="ru-RU" sz="14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Хэсүүл шүдхэр байбалтай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?</a:t>
            </a:r>
          </a:p>
          <a:p>
            <a:pPr>
              <a:buNone/>
            </a:pP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«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Эндэ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нүхэдөөрөө наада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» -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гээд</a:t>
            </a:r>
            <a:endParaRPr lang="ru-RU" sz="14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Эжынь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гэртээ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хариба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Хүүгэд 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баран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гэнтэ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хүхилдөөд</a:t>
            </a:r>
            <a:endParaRPr lang="ru-RU" sz="14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Хүнгэнөөр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en-US" sz="1400" dirty="0" smtClean="0">
                <a:solidFill>
                  <a:srgbClr val="C00000"/>
                </a:solidFill>
                <a:latin typeface="Century Gothic" pitchFamily="34" charset="0"/>
              </a:rPr>
              <a:t>h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анаа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алдаба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Гансата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en-US" sz="1400" dirty="0" smtClean="0">
                <a:solidFill>
                  <a:srgbClr val="C00000"/>
                </a:solidFill>
                <a:latin typeface="Century Gothic" pitchFamily="34" charset="0"/>
              </a:rPr>
              <a:t>h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уури</a:t>
            </a:r>
            <a:r>
              <a:rPr lang="en-US" sz="1400" dirty="0" smtClean="0">
                <a:solidFill>
                  <a:srgbClr val="C00000"/>
                </a:solidFill>
                <a:latin typeface="Century Gothic" pitchFamily="34" charset="0"/>
              </a:rPr>
              <a:t>h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аа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Бадма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бодон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,</a:t>
            </a: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Галсанай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энгэр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шүүрэбэ.</a:t>
            </a:r>
            <a:endParaRPr lang="ru-RU" sz="14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«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Наадангым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үгэ» 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-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гээд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нюдарган</a:t>
            </a:r>
            <a:endParaRPr lang="ru-RU" sz="14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Нэтэрүүшэгээр түлхибэ.</a:t>
            </a:r>
            <a:endParaRPr lang="ru-RU" sz="14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Гашуунаар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уйлаад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,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«зүрхэтэй» Галдан</a:t>
            </a:r>
            <a:endParaRPr lang="ru-RU" sz="14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Гэдэргээ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шэшэрэн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сухаришоо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pPr>
              <a:buNone/>
            </a:pP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«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Эжы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» -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гээд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шадал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мэдэн</a:t>
            </a:r>
            <a:endParaRPr lang="ru-RU" sz="14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Гэр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тээшээ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харайшоо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Хүүгэд 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шаг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шууяа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табилдаад</a:t>
            </a:r>
            <a:endParaRPr lang="ru-RU" sz="14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Хорыень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Галданай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малтаба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:</a:t>
            </a:r>
          </a:p>
          <a:p>
            <a:pPr>
              <a:buNone/>
            </a:pP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«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Эжытэеэл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ябахадаа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зүрхэтэй аад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…</a:t>
            </a: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Эшхэй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,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аймхай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–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гэлдэбэ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pPr>
              <a:buNone/>
            </a:pPr>
            <a:endParaRPr lang="ru-RU" sz="1400" dirty="0">
              <a:latin typeface="Century Gothic" pitchFamily="34" charset="0"/>
            </a:endParaRPr>
          </a:p>
        </p:txBody>
      </p:sp>
      <p:sp>
        <p:nvSpPr>
          <p:cNvPr id="10" name="Содержимое 8"/>
          <p:cNvSpPr txBox="1">
            <a:spLocks/>
          </p:cNvSpPr>
          <p:nvPr/>
        </p:nvSpPr>
        <p:spPr>
          <a:xfrm>
            <a:off x="5580112" y="260648"/>
            <a:ext cx="3350746" cy="47889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r>
              <a:rPr lang="ru-RU" sz="1400" b="1" dirty="0" smtClean="0">
                <a:solidFill>
                  <a:srgbClr val="00B0F0"/>
                </a:solidFill>
                <a:latin typeface="Century Gothic" pitchFamily="34" charset="0"/>
              </a:rPr>
              <a:t>Храбрый </a:t>
            </a:r>
            <a:r>
              <a:rPr lang="ru-RU" sz="1400" b="1" dirty="0" err="1" smtClean="0">
                <a:solidFill>
                  <a:srgbClr val="00B0F0"/>
                </a:solidFill>
                <a:latin typeface="Century Gothic" pitchFamily="34" charset="0"/>
              </a:rPr>
              <a:t>Галдан</a:t>
            </a:r>
            <a:endParaRPr lang="ru-RU" sz="1400" dirty="0" smtClean="0">
              <a:solidFill>
                <a:srgbClr val="00B0F0"/>
              </a:solidFill>
              <a:latin typeface="Century Gothic" pitchFamily="34" charset="0"/>
            </a:endParaRPr>
          </a:p>
          <a:p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Однажды с бабушкой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Галдан</a:t>
            </a:r>
            <a:endParaRPr lang="ru-RU" sz="14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Явился к детворе</a:t>
            </a:r>
          </a:p>
          <a:p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И сразу у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Бадмы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забрал</a:t>
            </a:r>
          </a:p>
          <a:p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Игрушку, не спросив</a:t>
            </a:r>
          </a:p>
          <a:p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Для малышей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Галдан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– гроза</a:t>
            </a:r>
          </a:p>
          <a:p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Его боятся все вокруг</a:t>
            </a:r>
          </a:p>
          <a:p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Как увидали все его</a:t>
            </a:r>
          </a:p>
          <a:p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Ребята вмиг столпились в круг</a:t>
            </a:r>
          </a:p>
          <a:p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«Останься здесь», - сказав ему</a:t>
            </a:r>
          </a:p>
          <a:p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Ушла домой старуха</a:t>
            </a:r>
          </a:p>
          <a:p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И тут же детвора </a:t>
            </a:r>
          </a:p>
          <a:p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Дружненько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вздохнула</a:t>
            </a:r>
          </a:p>
          <a:p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Бадма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к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Галдану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подошел</a:t>
            </a:r>
          </a:p>
          <a:p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Молча посмотрел в глаза</a:t>
            </a:r>
          </a:p>
          <a:p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Галдана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подменили в раз</a:t>
            </a:r>
          </a:p>
          <a:p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За бабкой побежал стремглав</a:t>
            </a:r>
          </a:p>
          <a:p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И мальчики подняли смех</a:t>
            </a:r>
          </a:p>
          <a:p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«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Галдан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, ты что?</a:t>
            </a:r>
          </a:p>
          <a:p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Ты ж храбрее всех?!»…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1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entury Gothic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entury Gothic" pitchFamily="34" charset="0"/>
              <a:ea typeface="+mn-ea"/>
              <a:cs typeface="+mn-cs"/>
            </a:endParaRPr>
          </a:p>
        </p:txBody>
      </p:sp>
      <p:pic>
        <p:nvPicPr>
          <p:cNvPr id="1026" name="Picture 2" descr="C:\Users\ШКОЛА\Pictures\2017-10-30\Scan10001.JPG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5400000">
            <a:off x="3970969" y="69592"/>
            <a:ext cx="1269925" cy="1508022"/>
          </a:xfrm>
          <a:prstGeom prst="rect">
            <a:avLst/>
          </a:prstGeom>
          <a:noFill/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5364088" y="620688"/>
            <a:ext cx="3351886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Лужа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прогулку после дождика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Вышел маленький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Борхой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увидел лужу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Прямо перед собой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он счастлив был, как рад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Прыгнуть разбежался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видит, лужа глубока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Дна не видно, страшно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луже небо, облака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Сердце замирает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полезу я туда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 тонуть не надо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»…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Вдруг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Бато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явился друг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Громко крикнул в ухо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Борхой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 вскриком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уух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Оказался в луже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громким плачем мальчик встал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вот, что он заметил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…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Оказалось лужа та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Вовсе и неглубока…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ШКОЛА\Pictures\2017-10-30\Scan10002.JPG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139951" y="476672"/>
            <a:ext cx="1470975" cy="1238715"/>
          </a:xfrm>
          <a:prstGeom prst="rect">
            <a:avLst/>
          </a:prstGeom>
          <a:noFill/>
          <a:effectLst/>
        </p:spPr>
      </p:pic>
      <p:sp>
        <p:nvSpPr>
          <p:cNvPr id="11" name="TextBox 10"/>
          <p:cNvSpPr txBox="1"/>
          <p:nvPr/>
        </p:nvSpPr>
        <p:spPr>
          <a:xfrm>
            <a:off x="467544" y="260648"/>
            <a:ext cx="4176464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err="1" smtClean="0">
                <a:solidFill>
                  <a:srgbClr val="00B0F0"/>
                </a:solidFill>
                <a:latin typeface="Century Gothic" pitchFamily="34" charset="0"/>
              </a:rPr>
              <a:t>Бороогой</a:t>
            </a:r>
            <a:r>
              <a:rPr lang="ru-RU" sz="1400" b="1" dirty="0" smtClean="0">
                <a:solidFill>
                  <a:srgbClr val="00B0F0"/>
                </a:solidFill>
                <a:latin typeface="Century Gothic" pitchFamily="34" charset="0"/>
              </a:rPr>
              <a:t> у</a:t>
            </a:r>
            <a:r>
              <a:rPr lang="en-US" sz="1400" b="1" dirty="0" smtClean="0">
                <a:solidFill>
                  <a:srgbClr val="00B0F0"/>
                </a:solidFill>
                <a:latin typeface="Century Gothic" pitchFamily="34" charset="0"/>
              </a:rPr>
              <a:t>h</a:t>
            </a:r>
            <a:r>
              <a:rPr lang="ru-RU" sz="1400" b="1" dirty="0" smtClean="0">
                <a:solidFill>
                  <a:srgbClr val="00B0F0"/>
                </a:solidFill>
                <a:latin typeface="Century Gothic" pitchFamily="34" charset="0"/>
              </a:rPr>
              <a:t>ан</a:t>
            </a:r>
            <a:endParaRPr lang="ru-RU" sz="1400" dirty="0" smtClean="0">
              <a:solidFill>
                <a:srgbClr val="00B0F0"/>
              </a:solidFill>
              <a:latin typeface="Century Gothic" pitchFamily="34" charset="0"/>
            </a:endParaRPr>
          </a:p>
          <a:p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Бороогой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en-US" sz="1400" dirty="0" smtClean="0">
                <a:solidFill>
                  <a:srgbClr val="C00000"/>
                </a:solidFill>
                <a:latin typeface="Century Gothic" pitchFamily="34" charset="0"/>
              </a:rPr>
              <a:t>h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үүлээр газаашаа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гараба</a:t>
            </a:r>
            <a:endParaRPr lang="ru-RU" sz="14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Борхой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хүбүүн гэр</a:t>
            </a:r>
            <a:r>
              <a:rPr lang="en-US" sz="1400" dirty="0" smtClean="0">
                <a:solidFill>
                  <a:srgbClr val="C00000"/>
                </a:solidFill>
                <a:latin typeface="Century Gothic" pitchFamily="34" charset="0"/>
              </a:rPr>
              <a:t>h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ээ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У</a:t>
            </a:r>
            <a:r>
              <a:rPr lang="en-US" sz="1400" dirty="0" smtClean="0">
                <a:solidFill>
                  <a:srgbClr val="C00000"/>
                </a:solidFill>
                <a:latin typeface="Century Gothic" pitchFamily="34" charset="0"/>
              </a:rPr>
              <a:t>h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ан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шалбааг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тогтошоод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байба</a:t>
            </a:r>
            <a:endParaRPr lang="ru-RU" sz="14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Урдаа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Борхойн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харан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гэ</a:t>
            </a:r>
            <a:r>
              <a:rPr lang="en-US" sz="1400" dirty="0" smtClean="0">
                <a:solidFill>
                  <a:srgbClr val="C00000"/>
                </a:solidFill>
                <a:latin typeface="Century Gothic" pitchFamily="34" charset="0"/>
              </a:rPr>
              <a:t>h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ээ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Баясахын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ехээр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,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хүхин, баясан</a:t>
            </a:r>
            <a:endParaRPr lang="ru-RU" sz="14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Бэеэ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зэ</a:t>
            </a:r>
            <a:r>
              <a:rPr lang="en-US" sz="1400" dirty="0" smtClean="0">
                <a:solidFill>
                  <a:srgbClr val="C00000"/>
                </a:solidFill>
                <a:latin typeface="Century Gothic" pitchFamily="34" charset="0"/>
              </a:rPr>
              <a:t>h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эбэ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хүбүүхэй</a:t>
            </a:r>
            <a:endParaRPr lang="ru-RU" sz="14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оймохо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гэхэдэнь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,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тогтомол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у</a:t>
            </a:r>
            <a:r>
              <a:rPr lang="en-US" sz="1400" dirty="0" smtClean="0">
                <a:solidFill>
                  <a:srgbClr val="C00000"/>
                </a:solidFill>
                <a:latin typeface="Century Gothic" pitchFamily="34" charset="0"/>
              </a:rPr>
              <a:t>h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ан</a:t>
            </a:r>
          </a:p>
          <a:p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Уйгаргүй гүнзэгы хэбэртэй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Оеоргүй юм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гү, энэм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нээрээ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,</a:t>
            </a:r>
          </a:p>
          <a:p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айда</a:t>
            </a:r>
            <a:r>
              <a:rPr lang="en-US" sz="1400" dirty="0" smtClean="0">
                <a:solidFill>
                  <a:srgbClr val="C00000"/>
                </a:solidFill>
                <a:latin typeface="Century Gothic" pitchFamily="34" charset="0"/>
              </a:rPr>
              <a:t>h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а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ахүрэжэ шэшэрхээр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Оймоод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туршабал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зүрхэл</a:t>
            </a:r>
            <a:r>
              <a:rPr lang="en-US" sz="1400" dirty="0" smtClean="0">
                <a:solidFill>
                  <a:srgbClr val="C00000"/>
                </a:solidFill>
                <a:latin typeface="Century Gothic" pitchFamily="34" charset="0"/>
              </a:rPr>
              <a:t>h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эн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бэеэрээ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,</a:t>
            </a:r>
          </a:p>
          <a:p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Оог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гэнгүй шэнгэхээр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Захагүй тэнгэри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шалбааг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со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охүхэрөөд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,</a:t>
            </a:r>
          </a:p>
          <a:p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Залгаа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u="sng" dirty="0" err="1" smtClean="0">
                <a:solidFill>
                  <a:srgbClr val="C00000"/>
                </a:solidFill>
                <a:latin typeface="Century Gothic" pitchFamily="34" charset="0"/>
                <a:hlinkClick r:id="rId3"/>
              </a:rPr>
              <a:t>үүлэд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 тамарна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Зүрхэсэн, миил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хүлөө хүргөөд</a:t>
            </a:r>
            <a:endParaRPr lang="ru-RU" sz="14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Захадань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жэхын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зогсоно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Шүү</a:t>
            </a:r>
            <a:r>
              <a:rPr lang="en-US" sz="1400" dirty="0" smtClean="0">
                <a:solidFill>
                  <a:srgbClr val="C00000"/>
                </a:solidFill>
                <a:latin typeface="Century Gothic" pitchFamily="34" charset="0"/>
              </a:rPr>
              <a:t>h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этэй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бата </a:t>
            </a:r>
            <a:r>
              <a:rPr lang="en-US" sz="1400" dirty="0" smtClean="0">
                <a:solidFill>
                  <a:srgbClr val="C00000"/>
                </a:solidFill>
                <a:latin typeface="Century Gothic" pitchFamily="34" charset="0"/>
              </a:rPr>
              <a:t>h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эмээхэн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ерээд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,</a:t>
            </a:r>
          </a:p>
          <a:p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Шэхэндэнь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шангаар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хашхаржархео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r>
              <a:rPr lang="en-US" sz="1400" dirty="0" smtClean="0">
                <a:solidFill>
                  <a:srgbClr val="C00000"/>
                </a:solidFill>
                <a:latin typeface="Century Gothic" pitchFamily="34" charset="0"/>
              </a:rPr>
              <a:t>h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ууридаа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Борхой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обхогод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гэхэдээд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,</a:t>
            </a:r>
          </a:p>
          <a:p>
            <a:r>
              <a:rPr lang="en-US" sz="1400" dirty="0" smtClean="0">
                <a:solidFill>
                  <a:srgbClr val="C00000"/>
                </a:solidFill>
                <a:latin typeface="Century Gothic" pitchFamily="34" charset="0"/>
              </a:rPr>
              <a:t>h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үүг гээд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шалбааг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соо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тарайшоо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Бархир</a:t>
            </a:r>
            <a:r>
              <a:rPr lang="en-US" sz="1400" dirty="0" smtClean="0">
                <a:solidFill>
                  <a:srgbClr val="C00000"/>
                </a:solidFill>
                <a:latin typeface="Century Gothic" pitchFamily="34" charset="0"/>
              </a:rPr>
              <a:t>h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аар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өөдөө бодон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гэхэдээ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,</a:t>
            </a:r>
          </a:p>
          <a:p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Борхой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гэнтэ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болишобо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Шэнгээб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гэжэ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en-US" sz="1400" dirty="0" smtClean="0">
                <a:solidFill>
                  <a:srgbClr val="C00000"/>
                </a:solidFill>
                <a:latin typeface="Century Gothic" pitchFamily="34" charset="0"/>
              </a:rPr>
              <a:t>h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анан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гэхэдээ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,</a:t>
            </a:r>
          </a:p>
          <a:p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Шагайсаа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у</a:t>
            </a:r>
            <a:r>
              <a:rPr lang="en-US" sz="1400" dirty="0" smtClean="0">
                <a:solidFill>
                  <a:srgbClr val="C00000"/>
                </a:solidFill>
                <a:latin typeface="Century Gothic" pitchFamily="34" charset="0"/>
              </a:rPr>
              <a:t>h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ан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байшаба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endParaRPr lang="ru-RU" sz="1200" dirty="0">
              <a:solidFill>
                <a:srgbClr val="C00000"/>
              </a:solidFill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476672"/>
            <a:ext cx="325070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b="1" dirty="0" err="1" smtClean="0">
                <a:solidFill>
                  <a:srgbClr val="00B0F0"/>
                </a:solidFill>
                <a:latin typeface="Century Gothic" pitchFamily="34" charset="0"/>
              </a:rPr>
              <a:t>Хэн</a:t>
            </a:r>
            <a:r>
              <a:rPr lang="ru-RU" sz="1400" b="1" dirty="0" smtClean="0">
                <a:solidFill>
                  <a:srgbClr val="00B0F0"/>
                </a:solidFill>
                <a:latin typeface="Century Gothic" pitchFamily="34" charset="0"/>
              </a:rPr>
              <a:t> Москва </a:t>
            </a:r>
            <a:r>
              <a:rPr lang="ru-RU" sz="1400" b="1" dirty="0" err="1" smtClean="0">
                <a:solidFill>
                  <a:srgbClr val="00B0F0"/>
                </a:solidFill>
                <a:latin typeface="Century Gothic" pitchFamily="34" charset="0"/>
              </a:rPr>
              <a:t>харахаб</a:t>
            </a:r>
            <a:r>
              <a:rPr lang="ru-RU" sz="1400" dirty="0" smtClean="0">
                <a:solidFill>
                  <a:srgbClr val="00B0F0"/>
                </a:solidFill>
                <a:latin typeface="Century Gothic" pitchFamily="34" charset="0"/>
              </a:rPr>
              <a:t>.</a:t>
            </a: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Балданай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аха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ехэл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тоомгүй</a:t>
            </a:r>
            <a:endParaRPr lang="ru-RU" sz="14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Багашуул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бидэниие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гасаалдаг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pPr>
              <a:buNone/>
            </a:pPr>
            <a:r>
              <a:rPr lang="en-US" sz="1400" dirty="0" smtClean="0">
                <a:solidFill>
                  <a:srgbClr val="C00000"/>
                </a:solidFill>
                <a:latin typeface="Century Gothic" pitchFamily="34" charset="0"/>
              </a:rPr>
              <a:t>h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анахагүй юумэниинь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үгы,</a:t>
            </a:r>
            <a:endParaRPr lang="ru-RU" sz="14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en-US" sz="1400" dirty="0" smtClean="0">
                <a:solidFill>
                  <a:srgbClr val="C00000"/>
                </a:solidFill>
                <a:latin typeface="Century Gothic" pitchFamily="34" charset="0"/>
              </a:rPr>
              <a:t>h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айсал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мание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уйлуулдаг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pPr>
              <a:buNone/>
            </a:pP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«Москва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хэн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харахаб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»»-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гээд</a:t>
            </a:r>
            <a:endParaRPr lang="ru-RU" sz="14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Маанадай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ойро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ерэбэ</a:t>
            </a:r>
            <a:endParaRPr lang="ru-RU" sz="14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«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Би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,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би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харахаб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!» -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гэлдээд</a:t>
            </a:r>
            <a:endParaRPr lang="ru-RU" sz="14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Бүгэдөөрэн үхибүүд тойрошобо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Ойроо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намайе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асараад</a:t>
            </a:r>
            <a:endParaRPr lang="ru-RU" sz="14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Ани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гэбэл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даа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нюдөө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Шэхэн</a:t>
            </a:r>
            <a:r>
              <a:rPr lang="en-US" sz="1400" dirty="0" smtClean="0">
                <a:solidFill>
                  <a:srgbClr val="C00000"/>
                </a:solidFill>
                <a:latin typeface="Century Gothic" pitchFamily="34" charset="0"/>
              </a:rPr>
              <a:t>h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ээм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лабхан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баряад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,</a:t>
            </a: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Шанха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өөдэм үргөө.</a:t>
            </a:r>
            <a:endParaRPr lang="ru-RU" sz="14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364088" y="548680"/>
            <a:ext cx="325070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ru-RU" sz="1400" b="1" dirty="0" smtClean="0">
                <a:solidFill>
                  <a:srgbClr val="00B0F0"/>
                </a:solidFill>
                <a:latin typeface="Century Gothic" pitchFamily="34" charset="0"/>
              </a:rPr>
              <a:t>Кто хочет увидеть Москву</a:t>
            </a:r>
            <a:endParaRPr lang="ru-RU" sz="1400" dirty="0" smtClean="0">
              <a:solidFill>
                <a:srgbClr val="00B0F0"/>
              </a:solidFill>
              <a:latin typeface="Century Gothic" pitchFamily="34" charset="0"/>
            </a:endParaRPr>
          </a:p>
          <a:p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Брат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Балдана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бестолковый</a:t>
            </a:r>
          </a:p>
          <a:p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Нас он обижает.</a:t>
            </a:r>
          </a:p>
          <a:p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Что-нибудь придумает,</a:t>
            </a:r>
          </a:p>
          <a:p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Плакать заставляет.</a:t>
            </a:r>
          </a:p>
          <a:p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Подошел недавно к нам</a:t>
            </a:r>
          </a:p>
          <a:p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И спросил серьезно:</a:t>
            </a:r>
          </a:p>
          <a:p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«Кто хочет увидеть Москву?</a:t>
            </a:r>
          </a:p>
          <a:p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Я обязательно вам покажу».</a:t>
            </a:r>
          </a:p>
          <a:p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И все запрыгали от радости,</a:t>
            </a:r>
          </a:p>
          <a:p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Собрались, встали в очередь.</a:t>
            </a:r>
          </a:p>
          <a:p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Каждый хочет посмотреть</a:t>
            </a:r>
          </a:p>
          <a:p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Великий город на земле.</a:t>
            </a:r>
          </a:p>
          <a:p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Подозвали первым меня,</a:t>
            </a:r>
          </a:p>
          <a:p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Попросили закрыть глаза</a:t>
            </a:r>
          </a:p>
          <a:p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И моим ушам стало больно.</a:t>
            </a:r>
          </a:p>
          <a:p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Я посмотрел сказал,.. довольно.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491880" y="260648"/>
            <a:ext cx="1800200" cy="155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836712"/>
            <a:ext cx="3744416" cy="39772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b="1" dirty="0" err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Хараал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 </a:t>
            </a:r>
            <a:r>
              <a:rPr lang="ru-RU" sz="1400" b="1" dirty="0" err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hаа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 </a:t>
            </a:r>
            <a:r>
              <a:rPr lang="ru-RU" sz="1400" b="1" dirty="0" err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даа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, </a:t>
            </a:r>
            <a:r>
              <a:rPr lang="ru-RU" sz="1400" b="1" dirty="0" err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шоглогты</a:t>
            </a:r>
            <a:endParaRPr lang="ru-RU" sz="1400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Минии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дүү аяар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табатай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,</a:t>
            </a: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Мүнөөш болотор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эрхэ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зантай</a:t>
            </a:r>
            <a:endParaRPr lang="ru-RU" sz="14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Ходол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эжытэеэ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унтадаг</a:t>
            </a:r>
            <a:endParaRPr lang="ru-RU" sz="14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Хүүгэдээр наадахаа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айдаг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үргэлжэ нюргандаа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аhаагаад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,</a:t>
            </a: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үргөөд ябаха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hэнта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гэхэ</a:t>
            </a:r>
            <a:endParaRPr lang="ru-RU" sz="14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Буруул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үгэ дуугараа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hааш</a:t>
            </a:r>
            <a:endParaRPr lang="ru-RU" sz="14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Бүхэли үдэртөө гэнгинэхэ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Хүүгэд, намайе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шагнагты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!</a:t>
            </a: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«Хүүгэн нарай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дүүем</a:t>
            </a:r>
            <a:endParaRPr lang="ru-RU" sz="14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Хараал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hаа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даа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,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шоглогты</a:t>
            </a:r>
            <a:endParaRPr lang="ru-RU" sz="14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Ушараал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hаа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даа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,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эшээгты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580112" y="836712"/>
            <a:ext cx="3062808" cy="2808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ru-RU" sz="1200" b="1" dirty="0" smtClean="0">
                <a:solidFill>
                  <a:srgbClr val="0070C0"/>
                </a:solidFill>
                <a:latin typeface="Century Gothic" pitchFamily="34" charset="0"/>
              </a:rPr>
              <a:t>Подразните</a:t>
            </a:r>
            <a:endParaRPr lang="ru-RU" sz="1200" dirty="0" smtClean="0">
              <a:solidFill>
                <a:srgbClr val="0070C0"/>
              </a:solidFill>
              <a:latin typeface="Century Gothic" pitchFamily="34" charset="0"/>
            </a:endParaRPr>
          </a:p>
          <a:p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Моему братишке пять.</a:t>
            </a:r>
          </a:p>
          <a:p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Я пытаюсь его поругать.</a:t>
            </a:r>
          </a:p>
          <a:p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То одному ему не спится,</a:t>
            </a:r>
          </a:p>
          <a:p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То на улицу идти боится.</a:t>
            </a:r>
          </a:p>
          <a:p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На руки к маме просится.</a:t>
            </a:r>
          </a:p>
          <a:p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Против что-нибудь скажи,</a:t>
            </a:r>
          </a:p>
          <a:p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Ему ещё не нравится.</a:t>
            </a:r>
          </a:p>
          <a:p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Друзья, пожалуйста, прошу,</a:t>
            </a:r>
          </a:p>
          <a:p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Если встретите такого,</a:t>
            </a:r>
          </a:p>
          <a:p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Пристыдите, подразните</a:t>
            </a:r>
          </a:p>
          <a:p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Брата моего.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851920" y="332656"/>
            <a:ext cx="1368152" cy="1563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404664"/>
            <a:ext cx="4248472" cy="4741987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3500" b="1" dirty="0" err="1" smtClean="0">
                <a:solidFill>
                  <a:srgbClr val="0070C0"/>
                </a:solidFill>
                <a:latin typeface="Century Gothic" pitchFamily="34" charset="0"/>
              </a:rPr>
              <a:t>Би</a:t>
            </a:r>
            <a:r>
              <a:rPr lang="ru-RU" sz="3500" b="1" dirty="0" smtClean="0">
                <a:solidFill>
                  <a:srgbClr val="0070C0"/>
                </a:solidFill>
                <a:latin typeface="Century Gothic" pitchFamily="34" charset="0"/>
              </a:rPr>
              <a:t> </a:t>
            </a:r>
            <a:r>
              <a:rPr lang="ru-RU" sz="3500" b="1" dirty="0" err="1" smtClean="0">
                <a:solidFill>
                  <a:srgbClr val="0070C0"/>
                </a:solidFill>
                <a:latin typeface="Century Gothic" pitchFamily="34" charset="0"/>
              </a:rPr>
              <a:t>баhал</a:t>
            </a:r>
            <a:r>
              <a:rPr lang="ru-RU" sz="3500" b="1" dirty="0" smtClean="0">
                <a:solidFill>
                  <a:srgbClr val="0070C0"/>
                </a:solidFill>
                <a:latin typeface="Century Gothic" pitchFamily="34" charset="0"/>
              </a:rPr>
              <a:t> </a:t>
            </a:r>
            <a:r>
              <a:rPr lang="ru-RU" sz="3500" b="1" dirty="0" err="1" smtClean="0">
                <a:solidFill>
                  <a:srgbClr val="0070C0"/>
                </a:solidFill>
                <a:latin typeface="Century Gothic" pitchFamily="34" charset="0"/>
              </a:rPr>
              <a:t>тиигээ</a:t>
            </a:r>
            <a:r>
              <a:rPr lang="ru-RU" sz="3500" b="1" dirty="0" smtClean="0">
                <a:solidFill>
                  <a:srgbClr val="0070C0"/>
                </a:solidFill>
                <a:latin typeface="Century Gothic" pitchFamily="34" charset="0"/>
              </a:rPr>
              <a:t> ха </a:t>
            </a:r>
            <a:r>
              <a:rPr lang="ru-RU" sz="3500" b="1" dirty="0" err="1" smtClean="0">
                <a:solidFill>
                  <a:srgbClr val="0070C0"/>
                </a:solidFill>
                <a:latin typeface="Century Gothic" pitchFamily="34" charset="0"/>
              </a:rPr>
              <a:t>юмбиб</a:t>
            </a:r>
            <a:r>
              <a:rPr lang="ru-RU" sz="3500" b="1" dirty="0" smtClean="0">
                <a:solidFill>
                  <a:srgbClr val="0070C0"/>
                </a:solidFill>
                <a:latin typeface="Century Gothic" pitchFamily="34" charset="0"/>
              </a:rPr>
              <a:t>…</a:t>
            </a:r>
            <a:endParaRPr lang="ru-RU" sz="3500" dirty="0" smtClean="0">
              <a:solidFill>
                <a:srgbClr val="0070C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Библиотекэhээ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асарhан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номойнгоо</a:t>
            </a:r>
            <a:endParaRPr lang="ru-RU" sz="35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Зурагуудынь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хаража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дүүргээд,</a:t>
            </a:r>
            <a:endParaRPr lang="ru-RU" sz="35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Халзан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хүбүүн аха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Дондогойнгоо</a:t>
            </a:r>
            <a:endParaRPr lang="ru-RU" sz="35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Хажуудань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ерэбэ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гүйгөөд.</a:t>
            </a:r>
            <a:endParaRPr lang="ru-RU" sz="35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Аха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, </a:t>
            </a: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аха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, </a:t>
            </a: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бушуу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ябая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,</a:t>
            </a:r>
          </a:p>
          <a:p>
            <a:pPr>
              <a:buNone/>
            </a:pP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Абаашажа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номоо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тушаая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pPr>
              <a:buNone/>
            </a:pP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Олон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hонин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зурагуудтай</a:t>
            </a:r>
            <a:endParaRPr lang="ru-RU" sz="35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Ондоо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номуудые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асарая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pPr>
              <a:buNone/>
            </a:pP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Эрьелдэжэ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зүндөөл зурагуудынь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шэртээд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,</a:t>
            </a:r>
          </a:p>
          <a:p>
            <a:pPr>
              <a:buNone/>
            </a:pP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Эрбэгэнхэ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юумэнш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үгы!</a:t>
            </a:r>
            <a:endParaRPr lang="ru-RU" sz="35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Шангаар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унша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, нам </a:t>
            </a: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шэнгеэр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, - </a:t>
            </a: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гээд</a:t>
            </a:r>
            <a:endParaRPr lang="ru-RU" sz="35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Шангарба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ахань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, </a:t>
            </a: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уйгаргүй.</a:t>
            </a:r>
            <a:endParaRPr lang="ru-RU" sz="35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Ши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өөрөө уншадаггүй 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ха </a:t>
            </a: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юмши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,</a:t>
            </a:r>
          </a:p>
          <a:p>
            <a:pPr>
              <a:buNone/>
            </a:pP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Хайшан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гээд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би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уншахабиб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?</a:t>
            </a:r>
          </a:p>
          <a:p>
            <a:pPr>
              <a:buNone/>
            </a:pP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Зурагуудынь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хараад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, </a:t>
            </a: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дүүргэдэг хадашни</a:t>
            </a:r>
            <a:endParaRPr lang="ru-RU" sz="35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Би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баhал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тиигээ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 ха </a:t>
            </a: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юмбиб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pPr>
              <a:buNone/>
            </a:pP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Дондог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байтараа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улай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улайhаар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,</a:t>
            </a:r>
          </a:p>
          <a:p>
            <a:pPr>
              <a:buNone/>
            </a:pP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Домбогор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уралаа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зуушаба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pPr>
              <a:buNone/>
            </a:pP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Дүүгээ гомдолтой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нюдөөр хараhаар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,</a:t>
            </a:r>
          </a:p>
          <a:p>
            <a:pPr>
              <a:buNone/>
            </a:pP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Дуугай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тэндээ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3500" dirty="0" err="1" smtClean="0">
                <a:solidFill>
                  <a:srgbClr val="C00000"/>
                </a:solidFill>
                <a:latin typeface="Century Gothic" pitchFamily="34" charset="0"/>
              </a:rPr>
              <a:t>зогсошобо</a:t>
            </a:r>
            <a:r>
              <a:rPr lang="ru-RU" sz="3500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580112" y="476672"/>
            <a:ext cx="309634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Ты сам так читаешь</a:t>
            </a:r>
            <a:endParaRPr lang="ru-RU" sz="1200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  <a:p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Халзан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 большую книжку взял,</a:t>
            </a:r>
          </a:p>
          <a:p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Увлеченно пролистал,</a:t>
            </a:r>
          </a:p>
          <a:p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Крикнул громко: «Прочитал!»</a:t>
            </a:r>
          </a:p>
          <a:p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К брату быстро побежал.</a:t>
            </a:r>
          </a:p>
          <a:p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«Научился бы читать ,</a:t>
            </a:r>
          </a:p>
          <a:p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Перестал бы ко мне приставать.</a:t>
            </a:r>
          </a:p>
          <a:p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Тебе бы только картинки,</a:t>
            </a:r>
          </a:p>
          <a:p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Самолеты и машинки»</a:t>
            </a:r>
          </a:p>
          <a:p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«А разве книжки надо читать?</a:t>
            </a:r>
          </a:p>
          <a:p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Я думал, они для картинок.</a:t>
            </a:r>
          </a:p>
          <a:p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Ты сам так читаешь,</a:t>
            </a:r>
          </a:p>
          <a:p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А меня ругаешь»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139952" y="188640"/>
            <a:ext cx="136815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476672"/>
            <a:ext cx="4032448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200" b="1" dirty="0" err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Бархирхаараал</a:t>
            </a: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 </a:t>
            </a:r>
            <a:r>
              <a:rPr lang="ru-RU" sz="1200" b="1" dirty="0" err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айлгаад</a:t>
            </a: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 лэ…</a:t>
            </a:r>
            <a:endParaRPr lang="ru-RU" sz="1200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Бэлэдхэлэй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класста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hурадагби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,</a:t>
            </a:r>
          </a:p>
          <a:p>
            <a:pPr>
              <a:buNone/>
            </a:pP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Бимба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гэжэ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нэрэтэйлби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pPr>
              <a:buNone/>
            </a:pP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Гайтайл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бэрхэ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гүүлэнхэйб,</a:t>
            </a:r>
            <a:endParaRPr lang="ru-RU" sz="12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Гансал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дүүтэеэ багтанагүйб.</a:t>
            </a:r>
            <a:endParaRPr lang="ru-RU" sz="12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үргэлжэ ойром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ерээд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 лэ,</a:t>
            </a:r>
          </a:p>
          <a:p>
            <a:pPr>
              <a:buNone/>
            </a:pP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үзэглэллым буляалдаад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hаланагүй</a:t>
            </a:r>
            <a:endParaRPr lang="ru-RU" sz="12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Нэгэл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абаа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hаа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аhалдаад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 лэ,</a:t>
            </a:r>
          </a:p>
          <a:p>
            <a:pPr>
              <a:buNone/>
            </a:pP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Нэтэрүү гээшэнь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аргагүй.</a:t>
            </a:r>
            <a:endParaRPr lang="ru-RU" sz="12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Тээсгэн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номоо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барюулhам</a:t>
            </a:r>
            <a:endParaRPr lang="ru-RU" sz="12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Тэрэм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худаhынь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хахалаа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pPr>
              <a:buNone/>
            </a:pP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Энэнhээ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хойшо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үгэхэгүйб гэhэм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,</a:t>
            </a:r>
          </a:p>
          <a:p>
            <a:pPr>
              <a:buNone/>
            </a:pP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Эжыдээ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ошоод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заргалаа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pPr>
              <a:buNone/>
            </a:pP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Хасарым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альгадаа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, </a:t>
            </a: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гасаалаа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 – </a:t>
            </a: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гээд</a:t>
            </a:r>
            <a:endParaRPr lang="ru-RU" sz="12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Худалаар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хэлээд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уйлана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pPr>
              <a:buNone/>
            </a:pP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hабаагаар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намайе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эжыдээ</a:t>
            </a:r>
            <a:endParaRPr lang="ru-RU" sz="12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hайса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сохюулhайб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гэжэ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hанана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pPr>
              <a:buNone/>
            </a:pP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Багшадаа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хэлэхэб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гэхэдэмни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pPr>
              <a:buNone/>
            </a:pP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Бааханш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айхагүй байбал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даа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pPr>
              <a:buNone/>
            </a:pP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Бархирхаараал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айлгаад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 лэ,</a:t>
            </a:r>
          </a:p>
          <a:p>
            <a:pPr>
              <a:buNone/>
            </a:pP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Баhал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номдом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аhабал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  <a:latin typeface="Century Gothic" pitchFamily="34" charset="0"/>
              </a:rPr>
              <a:t>даа</a:t>
            </a:r>
            <a:r>
              <a:rPr lang="ru-RU" sz="1200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pPr>
              <a:buNone/>
            </a:pPr>
            <a:endParaRPr lang="ru-RU" sz="1200" dirty="0">
              <a:latin typeface="Century Gothic" pitchFamily="34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796136" y="620688"/>
            <a:ext cx="29187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ru-RU" sz="13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Умеет только плакать</a:t>
            </a:r>
            <a:endParaRPr lang="ru-RU" sz="1300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  <a:p>
            <a:r>
              <a:rPr lang="ru-RU" sz="1300" dirty="0" smtClean="0">
                <a:solidFill>
                  <a:srgbClr val="C00000"/>
                </a:solidFill>
                <a:latin typeface="Century Gothic" pitchFamily="34" charset="0"/>
              </a:rPr>
              <a:t>В школу я уже хожу,</a:t>
            </a:r>
          </a:p>
          <a:p>
            <a:r>
              <a:rPr lang="ru-RU" sz="1300" dirty="0" smtClean="0">
                <a:solidFill>
                  <a:srgbClr val="C00000"/>
                </a:solidFill>
                <a:latin typeface="Century Gothic" pitchFamily="34" charset="0"/>
              </a:rPr>
              <a:t>Все говорят, что взрослый я.</a:t>
            </a:r>
          </a:p>
          <a:p>
            <a:r>
              <a:rPr lang="ru-RU" sz="1300" dirty="0" smtClean="0">
                <a:solidFill>
                  <a:srgbClr val="C00000"/>
                </a:solidFill>
                <a:latin typeface="Century Gothic" pitchFamily="34" charset="0"/>
              </a:rPr>
              <a:t>Значит младший братик мой</a:t>
            </a:r>
          </a:p>
          <a:p>
            <a:r>
              <a:rPr lang="ru-RU" sz="1300" dirty="0" smtClean="0">
                <a:solidFill>
                  <a:srgbClr val="C00000"/>
                </a:solidFill>
                <a:latin typeface="Century Gothic" pitchFamily="34" charset="0"/>
              </a:rPr>
              <a:t>Должен слушаться меня.</a:t>
            </a:r>
          </a:p>
          <a:p>
            <a:r>
              <a:rPr lang="ru-RU" sz="1300" dirty="0" smtClean="0">
                <a:solidFill>
                  <a:srgbClr val="C00000"/>
                </a:solidFill>
                <a:latin typeface="Century Gothic" pitchFamily="34" charset="0"/>
              </a:rPr>
              <a:t>Недавно он сумел стащить</a:t>
            </a:r>
          </a:p>
          <a:p>
            <a:r>
              <a:rPr lang="ru-RU" sz="1300" dirty="0" smtClean="0">
                <a:solidFill>
                  <a:srgbClr val="C00000"/>
                </a:solidFill>
                <a:latin typeface="Century Gothic" pitchFamily="34" charset="0"/>
              </a:rPr>
              <a:t>Из портфеля мой букварь,</a:t>
            </a:r>
          </a:p>
          <a:p>
            <a:r>
              <a:rPr lang="ru-RU" sz="1300" dirty="0" smtClean="0">
                <a:solidFill>
                  <a:srgbClr val="C00000"/>
                </a:solidFill>
                <a:latin typeface="Century Gothic" pitchFamily="34" charset="0"/>
              </a:rPr>
              <a:t>Успел страничку он порвать</a:t>
            </a:r>
          </a:p>
          <a:p>
            <a:r>
              <a:rPr lang="ru-RU" sz="1300" dirty="0" smtClean="0">
                <a:solidFill>
                  <a:srgbClr val="C00000"/>
                </a:solidFill>
                <a:latin typeface="Century Gothic" pitchFamily="34" charset="0"/>
              </a:rPr>
              <a:t>И к маме убежать.</a:t>
            </a:r>
          </a:p>
          <a:p>
            <a:r>
              <a:rPr lang="ru-RU" sz="1300" dirty="0" smtClean="0">
                <a:solidFill>
                  <a:srgbClr val="C00000"/>
                </a:solidFill>
                <a:latin typeface="Century Gothic" pitchFamily="34" charset="0"/>
              </a:rPr>
              <a:t>Ещё наврал, что я его</a:t>
            </a:r>
          </a:p>
          <a:p>
            <a:r>
              <a:rPr lang="ru-RU" sz="1300" dirty="0" smtClean="0">
                <a:solidFill>
                  <a:srgbClr val="C00000"/>
                </a:solidFill>
                <a:latin typeface="Century Gothic" pitchFamily="34" charset="0"/>
              </a:rPr>
              <a:t>Набил, обидел…</a:t>
            </a:r>
          </a:p>
          <a:p>
            <a:r>
              <a:rPr lang="ru-RU" sz="1300" dirty="0" smtClean="0">
                <a:solidFill>
                  <a:srgbClr val="C00000"/>
                </a:solidFill>
                <a:latin typeface="Century Gothic" pitchFamily="34" charset="0"/>
              </a:rPr>
              <a:t>Надеялся он, видимо,</a:t>
            </a:r>
          </a:p>
          <a:p>
            <a:r>
              <a:rPr lang="ru-RU" sz="1300" dirty="0" smtClean="0">
                <a:solidFill>
                  <a:srgbClr val="C00000"/>
                </a:solidFill>
                <a:latin typeface="Century Gothic" pitchFamily="34" charset="0"/>
              </a:rPr>
              <a:t>Что накажет меня мама.</a:t>
            </a:r>
          </a:p>
          <a:p>
            <a:r>
              <a:rPr lang="ru-RU" sz="1300" dirty="0" smtClean="0">
                <a:solidFill>
                  <a:srgbClr val="C00000"/>
                </a:solidFill>
                <a:latin typeface="Century Gothic" pitchFamily="34" charset="0"/>
              </a:rPr>
              <a:t>Никак ему ни объяснить,</a:t>
            </a:r>
          </a:p>
          <a:p>
            <a:r>
              <a:rPr lang="ru-RU" sz="1300" dirty="0" smtClean="0">
                <a:solidFill>
                  <a:srgbClr val="C00000"/>
                </a:solidFill>
                <a:latin typeface="Century Gothic" pitchFamily="34" charset="0"/>
              </a:rPr>
              <a:t>Что книжку рвать нельзя</a:t>
            </a:r>
          </a:p>
          <a:p>
            <a:r>
              <a:rPr lang="ru-RU" sz="1300" dirty="0" smtClean="0">
                <a:solidFill>
                  <a:srgbClr val="C00000"/>
                </a:solidFill>
                <a:latin typeface="Century Gothic" pitchFamily="34" charset="0"/>
              </a:rPr>
              <a:t>И нечего капризничать</a:t>
            </a:r>
          </a:p>
          <a:p>
            <a:r>
              <a:rPr lang="ru-RU" sz="1300" dirty="0" smtClean="0">
                <a:solidFill>
                  <a:srgbClr val="C00000"/>
                </a:solidFill>
                <a:latin typeface="Century Gothic" pitchFamily="34" charset="0"/>
              </a:rPr>
              <a:t>И спорить без конца.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563888" y="188640"/>
            <a:ext cx="1008112" cy="1449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screen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427984" y="620688"/>
            <a:ext cx="1152128" cy="1591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9992" y="1052736"/>
            <a:ext cx="4032448" cy="4525963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1200" dirty="0" smtClean="0">
              <a:latin typeface="Century Gothic" pitchFamily="34" charset="0"/>
            </a:endParaRPr>
          </a:p>
          <a:p>
            <a:pPr>
              <a:buNone/>
            </a:pPr>
            <a:endParaRPr lang="ru-RU" sz="1200" dirty="0">
              <a:latin typeface="Century Gothic" pitchFamily="34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716016" y="836712"/>
            <a:ext cx="3962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2060848"/>
            <a:ext cx="3384376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err="1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Хүршым хүбүүхэн.</a:t>
            </a:r>
            <a:endParaRPr lang="ru-RU" sz="1400" dirty="0" smtClean="0">
              <a:solidFill>
                <a:schemeClr val="accent1">
                  <a:lumMod val="50000"/>
                </a:schemeClr>
              </a:solidFill>
              <a:latin typeface="Century Gothic" pitchFamily="34" charset="0"/>
            </a:endParaRPr>
          </a:p>
          <a:p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Нэгэтэ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хүршындөө ороhом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,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хүбүүниин</a:t>
            </a:r>
            <a:endParaRPr lang="ru-RU" sz="14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номойнгоо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худаhа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таhалжа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hууба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Номоо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юундэ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шуулабаш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–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гэhэм</a:t>
            </a:r>
            <a:endParaRPr lang="ru-RU" sz="1400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Намда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иигэжэ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харюусаба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Энэ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ном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минии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бэшэл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Эрдэни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манайда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мартаад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ошоо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Абым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намдаа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үгэhэн 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ном</a:t>
            </a:r>
          </a:p>
          <a:p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Абдар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соом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Century Gothic" pitchFamily="34" charset="0"/>
              </a:rPr>
              <a:t>хадагалаатай</a:t>
            </a:r>
            <a:r>
              <a:rPr lang="ru-RU" sz="1400" dirty="0" smtClean="0">
                <a:solidFill>
                  <a:srgbClr val="C00000"/>
                </a:solidFill>
                <a:latin typeface="Century Gothic" pitchFamily="34" charset="0"/>
              </a:rPr>
              <a:t>.</a:t>
            </a:r>
          </a:p>
          <a:p>
            <a:endParaRPr lang="ru-RU" dirty="0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716016" y="2132856"/>
            <a:ext cx="3768339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Соседский мальчик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90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Жил в соседнем доме мальчишка.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90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Застал однажды его я с книжкой.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90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Рвет сидит странички,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90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Нету уж полкнижки.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90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Почему?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спросил я серьезно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90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он в ответ довольно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90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Свою я положил в сундук,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90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эту оставил мне мой друг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259632" y="332656"/>
            <a:ext cx="2016224" cy="1428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940152" y="620688"/>
            <a:ext cx="1656184" cy="1284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774</TotalTime>
  <Words>1699</Words>
  <Application>Microsoft Office PowerPoint</Application>
  <PresentationFormat>Экран (4:3)</PresentationFormat>
  <Paragraphs>397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Мои переводы стихов  Владимира Жалсанова  Павлова Марина, учащаяся 4 класса Руководитель: Мункуева С.Б., учитель бурятского языка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Мои переводы</dc:title>
  <dc:creator>Администратор</dc:creator>
  <cp:lastModifiedBy>Администратор</cp:lastModifiedBy>
  <cp:revision>77</cp:revision>
  <dcterms:created xsi:type="dcterms:W3CDTF">2017-10-27T05:03:13Z</dcterms:created>
  <dcterms:modified xsi:type="dcterms:W3CDTF">2019-05-07T03:46:23Z</dcterms:modified>
</cp:coreProperties>
</file>