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8" r:id="rId2"/>
    <p:sldId id="268" r:id="rId3"/>
    <p:sldId id="277" r:id="rId4"/>
    <p:sldId id="262" r:id="rId5"/>
    <p:sldId id="263" r:id="rId6"/>
    <p:sldId id="276" r:id="rId7"/>
    <p:sldId id="264" r:id="rId8"/>
    <p:sldId id="265" r:id="rId9"/>
    <p:sldId id="274" r:id="rId10"/>
    <p:sldId id="266" r:id="rId11"/>
    <p:sldId id="269" r:id="rId12"/>
    <p:sldId id="273" r:id="rId13"/>
    <p:sldId id="270" r:id="rId14"/>
    <p:sldId id="281" r:id="rId15"/>
    <p:sldId id="282" r:id="rId16"/>
    <p:sldId id="283" r:id="rId17"/>
    <p:sldId id="271" r:id="rId18"/>
    <p:sldId id="284" r:id="rId19"/>
    <p:sldId id="285" r:id="rId20"/>
    <p:sldId id="286" r:id="rId21"/>
    <p:sldId id="293" r:id="rId22"/>
    <p:sldId id="294" r:id="rId23"/>
    <p:sldId id="287" r:id="rId24"/>
    <p:sldId id="288" r:id="rId25"/>
    <p:sldId id="289" r:id="rId26"/>
    <p:sldId id="290" r:id="rId27"/>
    <p:sldId id="291" r:id="rId28"/>
    <p:sldId id="292" r:id="rId29"/>
    <p:sldId id="272" r:id="rId30"/>
    <p:sldId id="28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868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4F72-31C4-4FDD-8360-09A4776CA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871FE-E7FE-4CF2-92C7-B31277391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5581A-C7CD-40A4-B258-F53449EB9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53FF4-22A7-4568-B2A8-06137025E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13655-3D87-4861-8EB8-5C955E9E3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4FC6-4920-4206-BE78-DE1A2AF22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E0058-BE97-46B6-ABAB-6FBE91BFF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07166-0DFD-455C-93F5-A38C73208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5EA12-0E5E-4A6F-87C3-CB3438B4A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F6382-1145-4450-8028-50CD9AD12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BEAB4-5227-4876-8632-5CE5BE86C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65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6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6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D8C7272B-F17F-4898-83BE-538487363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kokino032.narod.ru/shepelev/Images/silki/dobrovolskii1.jpg" TargetMode="External"/><Relationship Id="rId13" Type="http://schemas.openxmlformats.org/officeDocument/2006/relationships/hyperlink" Target="http://www.kadet.ru/img/djanibekov_2.jpg" TargetMode="External"/><Relationship Id="rId3" Type="http://schemas.openxmlformats.org/officeDocument/2006/relationships/hyperlink" Target="http://www.smi21.ru/pimages/Photo/17998.jpg" TargetMode="External"/><Relationship Id="rId7" Type="http://schemas.openxmlformats.org/officeDocument/2006/relationships/hyperlink" Target="http://jelbas.files.wordpress.com/2011/04/komarov.jpg?w=630" TargetMode="External"/><Relationship Id="rId12" Type="http://schemas.openxmlformats.org/officeDocument/2006/relationships/hyperlink" Target="http://astronaut.ru/as_rusia/vvs/foto/dezhurov.jpg" TargetMode="External"/><Relationship Id="rId17" Type="http://schemas.openxmlformats.org/officeDocument/2006/relationships/hyperlink" Target="http://tainy.net/wp-content/uploads/2012/07/9a03d6333ccce0a9b6dbb313a294feeb.jpg" TargetMode="External"/><Relationship Id="rId2" Type="http://schemas.openxmlformats.org/officeDocument/2006/relationships/hyperlink" Target="http://peacesymbol.org/Holidays/Christmas/T/toy_rocket_christmas_xmas_electronics_peace_symbol_sign-3333px.png" TargetMode="External"/><Relationship Id="rId16" Type="http://schemas.openxmlformats.org/officeDocument/2006/relationships/hyperlink" Target="http://www.astronautika.lt/_admin/fck/data/users/admin/Image/Sojuz/Sojuz%20T5/strekalov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anot.ir/wp-content/uploads/2013/01/svetlana550.jpg" TargetMode="External"/><Relationship Id="rId11" Type="http://schemas.openxmlformats.org/officeDocument/2006/relationships/hyperlink" Target="http://petrvershinin.ucoz.com/_ph/5/888349244.gif" TargetMode="External"/><Relationship Id="rId5" Type="http://schemas.openxmlformats.org/officeDocument/2006/relationships/hyperlink" Target="http://rudocs.exdat.com/pars_docs/tw_refs/300/299785/299785_html_m4a461be0.jpg" TargetMode="External"/><Relationship Id="rId15" Type="http://schemas.openxmlformats.org/officeDocument/2006/relationships/hyperlink" Target="http://img-fotki.yandex.ru/get/6005/yur6363.39/0_5623e_2b343002_XL" TargetMode="External"/><Relationship Id="rId10" Type="http://schemas.openxmlformats.org/officeDocument/2006/relationships/hyperlink" Target="http://kokino032.narod.ru/shepelev/Images/silki/volkov1.jpg" TargetMode="External"/><Relationship Id="rId4" Type="http://schemas.openxmlformats.org/officeDocument/2006/relationships/hyperlink" Target="http://kokino032.narod.ru/shepelev/Images/silki/nikolaev1.jpg" TargetMode="External"/><Relationship Id="rId9" Type="http://schemas.openxmlformats.org/officeDocument/2006/relationships/hyperlink" Target="http://kokino032.narod.ru/shepelev/Images/silki/patsaev1.jpg" TargetMode="External"/><Relationship Id="rId14" Type="http://schemas.openxmlformats.org/officeDocument/2006/relationships/hyperlink" Target="http://www.severinform.ru/media/img/800x600_1323431215_grechko-www-vesti-ural-ru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642938"/>
            <a:ext cx="81629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485775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50006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428625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428625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69215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371475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6906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osto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0"/>
            <a:ext cx="7416800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395288" y="188913"/>
            <a:ext cx="291782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 ПЛАНЕТА ЗЕМЛЯ</a:t>
            </a:r>
          </a:p>
          <a:p>
            <a:pPr algn="ctr"/>
            <a:r>
              <a:rPr lang="ru-RU" b="1"/>
              <a:t>вид из космоса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404813"/>
            <a:ext cx="5113337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284788" y="955675"/>
            <a:ext cx="38179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ОСНОВОПОЛОЖНИК</a:t>
            </a:r>
          </a:p>
          <a:p>
            <a:pPr algn="ctr"/>
            <a:r>
              <a:rPr lang="ru-RU" sz="2000" b="1"/>
              <a:t>КОСМОНАВТИКИ</a:t>
            </a:r>
          </a:p>
          <a:p>
            <a:pPr algn="ctr"/>
            <a:endParaRPr lang="ru-RU" sz="2000" b="1"/>
          </a:p>
          <a:p>
            <a:pPr algn="ctr"/>
            <a:r>
              <a:rPr lang="ru-RU" sz="2000" b="1"/>
              <a:t>КОНСТАНТИН ЭДУАРДОВИЧ</a:t>
            </a:r>
          </a:p>
          <a:p>
            <a:pPr algn="ctr"/>
            <a:r>
              <a:rPr lang="ru-RU" sz="2000" b="1"/>
              <a:t>ЦИОЛКОВСКИЙ</a:t>
            </a:r>
          </a:p>
        </p:txBody>
      </p:sp>
      <p:pic>
        <p:nvPicPr>
          <p:cNvPr id="14340" name="Picture 6" descr="ss1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149725"/>
            <a:ext cx="34559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1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4103687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6064250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4621213" y="1196975"/>
            <a:ext cx="42132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Первый инженер- </a:t>
            </a:r>
          </a:p>
          <a:p>
            <a:pPr algn="ctr"/>
            <a:r>
              <a:rPr lang="ru-RU" sz="2400" b="1"/>
              <a:t>конструктор</a:t>
            </a:r>
          </a:p>
          <a:p>
            <a:pPr algn="ctr"/>
            <a:r>
              <a:rPr lang="ru-RU" sz="2400" b="1"/>
              <a:t>ракетно – космических </a:t>
            </a:r>
          </a:p>
          <a:p>
            <a:pPr algn="ctr"/>
            <a:r>
              <a:rPr lang="ru-RU" sz="2400" b="1"/>
              <a:t>систем</a:t>
            </a:r>
          </a:p>
          <a:p>
            <a:pPr algn="ctr"/>
            <a:r>
              <a:rPr lang="ru-RU" sz="2400" b="1"/>
              <a:t>Сергей Павлович Королёв</a:t>
            </a:r>
          </a:p>
        </p:txBody>
      </p:sp>
      <p:pic>
        <p:nvPicPr>
          <p:cNvPr id="15365" name="Picture 7" descr="8_1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500438"/>
            <a:ext cx="27368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5867400" y="1268413"/>
            <a:ext cx="27654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С.Королёв и</a:t>
            </a:r>
          </a:p>
          <a:p>
            <a:r>
              <a:rPr lang="ru-RU" sz="2400" b="1"/>
              <a:t>Ю.Гагарин</a:t>
            </a:r>
          </a:p>
          <a:p>
            <a:r>
              <a:rPr lang="ru-RU" sz="2400" b="1"/>
              <a:t>после первого </a:t>
            </a:r>
          </a:p>
          <a:p>
            <a:r>
              <a:rPr lang="ru-RU" sz="2400" b="1"/>
              <a:t>полета в космос.</a:t>
            </a:r>
          </a:p>
          <a:p>
            <a:r>
              <a:rPr lang="ru-RU" sz="2400" b="1"/>
              <a:t>1961г.</a:t>
            </a:r>
          </a:p>
        </p:txBody>
      </p:sp>
      <p:pic>
        <p:nvPicPr>
          <p:cNvPr id="16387" name="Picture 6" descr="49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52963"/>
            <a:ext cx="91440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4813"/>
            <a:ext cx="5113338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Lena\Desktop\i-192819_575x8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4663" y="765175"/>
            <a:ext cx="41402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178175" cy="2363788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Герман Степанович Титов –дублёр Ю.А.Гагарина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3097212" cy="2016125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Андриян Григорьевич Николаев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1746" name="Picture 2" descr="C:\Users\Lena\Desktop\nikolaev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39952" y="980728"/>
            <a:ext cx="3312368" cy="4293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3168650" cy="23050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Алексей Архипович Леонов – первый человек в открытом космосе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9459" name="Picture 2" descr="C:\Users\Lena\Desktop\299785_html_m4a461be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125913" y="474663"/>
            <a:ext cx="4276725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_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49275"/>
            <a:ext cx="405288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5332413" y="765175"/>
            <a:ext cx="38115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Валентина Терешкова –</a:t>
            </a:r>
          </a:p>
          <a:p>
            <a:pPr algn="ctr"/>
            <a:r>
              <a:rPr lang="ru-RU" sz="2400" b="1"/>
              <a:t>первая женщина, </a:t>
            </a:r>
          </a:p>
          <a:p>
            <a:pPr algn="ctr"/>
            <a:r>
              <a:rPr lang="ru-RU" sz="2400" b="1"/>
              <a:t>покорившая космос.</a:t>
            </a:r>
          </a:p>
        </p:txBody>
      </p:sp>
      <p:pic>
        <p:nvPicPr>
          <p:cNvPr id="20484" name="Picture 6" descr="1tgs53o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357563"/>
            <a:ext cx="2481263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35300" cy="2868613"/>
          </a:xfrm>
        </p:spPr>
        <p:txBody>
          <a:bodyPr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Светлана Евгеньевна Савицкая – </a:t>
            </a:r>
            <a:r>
              <a:rPr lang="ru-RU" sz="2400" dirty="0" smtClean="0">
                <a:solidFill>
                  <a:schemeClr val="tx1"/>
                </a:solidFill>
              </a:rPr>
              <a:t>космонавт - исследователь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3794" name="Picture 2" descr="C:\Users\Lena\Desktop\svetlana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4136370" y="273050"/>
            <a:ext cx="3989110" cy="585311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2890838" cy="2292350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Комаров Владимир Михайлович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2531" name="Picture 2" descr="C:\Users\Lena\Desktop\komar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65575" y="658813"/>
            <a:ext cx="4330700" cy="52911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9_2008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8785225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69215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7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48431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43706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2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2420938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3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4149725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4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99720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6" descr="49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97200"/>
            <a:ext cx="89249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Прямоугольник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268413"/>
            <a:ext cx="81629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86688" cy="1355725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Добровольский Г.Т.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Пацаев В.И.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Волков В.Н.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3555" name="Picture 2" descr="C:\Users\Lena\Desktop\dobrovolskii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1773238"/>
            <a:ext cx="2390775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Lena\Desktop\patsaev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8038" y="2205038"/>
            <a:ext cx="2341562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C:\Users\Lena\Desktop\volkov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6963" y="2636838"/>
            <a:ext cx="2341562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Lena\Desktop\djanibekov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088" y="404813"/>
            <a:ext cx="2622550" cy="3308350"/>
          </a:xfrm>
          <a:noFill/>
        </p:spPr>
      </p:pic>
      <p:pic>
        <p:nvPicPr>
          <p:cNvPr id="45059" name="Picture 3" descr="C:\Users\Lena\Desktop\800x600_1323431215_grechko-www-vesti-ural-r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476250"/>
            <a:ext cx="4008437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C:\Users\Lena\Desktop\0_5623e_2b343002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150" y="3978275"/>
            <a:ext cx="20780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5" descr="C:\Users\Lena\Desktop\strekalo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9700" y="3957638"/>
            <a:ext cx="216217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1200" cy="1787525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Дежуров </a:t>
            </a:r>
            <a:br>
              <a:rPr lang="ru-RU" sz="3200" dirty="0" smtClean="0"/>
            </a:br>
            <a:r>
              <a:rPr lang="ru-RU" sz="3200" dirty="0" smtClean="0"/>
              <a:t>Владимир Николаевич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89138"/>
            <a:ext cx="3178175" cy="4137025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algn="ctr">
              <a:defRPr/>
            </a:pPr>
            <a:r>
              <a:rPr lang="ru-RU" sz="2400" dirty="0" smtClean="0"/>
              <a:t>первый космонавт из Мордовии</a:t>
            </a:r>
            <a:endParaRPr lang="ru-RU" sz="2400" dirty="0"/>
          </a:p>
        </p:txBody>
      </p:sp>
      <p:pic>
        <p:nvPicPr>
          <p:cNvPr id="25604" name="Picture 2" descr="C:\Users\Lena\Desktop\dezhur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48113" y="273050"/>
            <a:ext cx="4365625" cy="5853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Lena\Desktop\88834924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89125" y="22225"/>
            <a:ext cx="7239000" cy="6835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5"/>
          <p:cNvSpPr>
            <a:spLocks noChangeArrowheads="1"/>
          </p:cNvSpPr>
          <p:nvPr/>
        </p:nvSpPr>
        <p:spPr bwMode="auto">
          <a:xfrm>
            <a:off x="684213" y="476250"/>
            <a:ext cx="806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FFFF"/>
                </a:solidFill>
                <a:latin typeface="Comic Sans MS" pitchFamily="66" charset="0"/>
              </a:rPr>
              <a:t>Солнечная система состоит </a:t>
            </a:r>
          </a:p>
          <a:p>
            <a:pPr algn="ctr"/>
            <a:r>
              <a:rPr lang="ru-RU" sz="3600" b="1">
                <a:solidFill>
                  <a:srgbClr val="FFFFFF"/>
                </a:solidFill>
                <a:latin typeface="Comic Sans MS" pitchFamily="66" charset="0"/>
              </a:rPr>
              <a:t>из Солнца и:</a:t>
            </a:r>
          </a:p>
        </p:txBody>
      </p:sp>
      <p:pic>
        <p:nvPicPr>
          <p:cNvPr id="9" name="Picture 3" descr="C:\Documents and Settings\ирина\Мои документы\Загрузки\Полеты в космос\солнечная систтем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2276872"/>
            <a:ext cx="3861982" cy="2786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b="1" dirty="0" smtClean="0"/>
              <a:t>планет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 smtClean="0"/>
              <a:t>спутником</a:t>
            </a:r>
            <a:endParaRPr lang="ru-RU" sz="4000" dirty="0"/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2555875" y="476250"/>
            <a:ext cx="3937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Луна является: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67744" y="1556792"/>
            <a:ext cx="4427041" cy="3320281"/>
          </a:xfr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/>
              <a:t>в</a:t>
            </a:r>
            <a:r>
              <a:rPr lang="ru-RU" sz="4000" dirty="0" smtClean="0"/>
              <a:t> 1961 году</a:t>
            </a:r>
            <a:endParaRPr lang="ru-RU" sz="4000" dirty="0"/>
          </a:p>
        </p:txBody>
      </p:sp>
      <p:sp>
        <p:nvSpPr>
          <p:cNvPr id="29699" name="Прямоугольник 6"/>
          <p:cNvSpPr>
            <a:spLocks noChangeArrowheads="1"/>
          </p:cNvSpPr>
          <p:nvPr/>
        </p:nvSpPr>
        <p:spPr bwMode="auto">
          <a:xfrm>
            <a:off x="611188" y="404813"/>
            <a:ext cx="8208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Ю.А. Гагарин полетел в космос: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4" b="74"/>
          <a:stretch>
            <a:fillRect/>
          </a:stretch>
        </p:blipFill>
        <p:spPr>
          <a:xfrm>
            <a:off x="2195736" y="1700808"/>
            <a:ext cx="4794920" cy="3596190"/>
          </a:xfr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416800" cy="804862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/>
              <a:t>Алексей Архипович Леонов</a:t>
            </a:r>
            <a:endParaRPr lang="ru-RU" sz="3600" dirty="0"/>
          </a:p>
        </p:txBody>
      </p:sp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0" y="404813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Кто из космонавтов впервые </a:t>
            </a:r>
          </a:p>
          <a:p>
            <a:pPr algn="ctr"/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вышел в космос?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11760" y="1808820"/>
            <a:ext cx="4290864" cy="3218148"/>
          </a:xfr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331913" y="5445125"/>
            <a:ext cx="6451600" cy="720725"/>
          </a:xfrm>
        </p:spPr>
        <p:txBody>
          <a:bodyPr/>
          <a:lstStyle/>
          <a:p>
            <a:pPr algn="ctr">
              <a:defRPr/>
            </a:pPr>
            <a:r>
              <a:rPr lang="ru-RU" sz="4000" dirty="0" smtClean="0"/>
              <a:t>Звёздный</a:t>
            </a:r>
            <a:endParaRPr lang="ru-RU" sz="4000" dirty="0"/>
          </a:p>
        </p:txBody>
      </p:sp>
      <p:sp>
        <p:nvSpPr>
          <p:cNvPr id="31747" name="Прямоугольник 5"/>
          <p:cNvSpPr>
            <a:spLocks noChangeArrowheads="1"/>
          </p:cNvSpPr>
          <p:nvPr/>
        </p:nvSpPr>
        <p:spPr bwMode="auto">
          <a:xfrm>
            <a:off x="179388" y="115888"/>
            <a:ext cx="871378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Как называется городок,</a:t>
            </a:r>
          </a:p>
          <a:p>
            <a:pPr algn="ctr"/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в котором живут космонавты </a:t>
            </a:r>
          </a:p>
          <a:p>
            <a:pPr algn="ctr"/>
            <a:r>
              <a:rPr lang="ru-RU" sz="4000">
                <a:solidFill>
                  <a:srgbClr val="FFFFFF"/>
                </a:solidFill>
                <a:latin typeface="Comic Sans MS" pitchFamily="66" charset="0"/>
              </a:rPr>
              <a:t>до полёта?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461" y="2276872"/>
            <a:ext cx="3929070" cy="2619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689338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65175"/>
            <a:ext cx="8424863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6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47625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9215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8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3284538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9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83661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0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500438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477004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0"/>
            <a:ext cx="6840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395288" y="620713"/>
            <a:ext cx="734536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000">
                <a:hlinkClick r:id="rId2"/>
              </a:rPr>
              <a:t>http://peacesymbol.org/Holidays/Christmas/T/toy_rocket_christmas_xmas_electronics_peace_symbol_sign-3333px.png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3"/>
              </a:rPr>
              <a:t>http://www.smi21.ru/pimages/Photo/17998.jpg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4"/>
              </a:rPr>
              <a:t>http://kokino032.narod.ru/shepelev/Images/silki/nikolaev1.jpg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5"/>
              </a:rPr>
              <a:t>http://rudocs.exdat.com/pars_docs/tw_refs/300/299785/299785_html_m4a461be0.jpg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6"/>
              </a:rPr>
              <a:t>http://canot.ir/wp-content/uploads/2013/01/svetlana550.jpg</a:t>
            </a: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7"/>
              </a:rPr>
              <a:t>http://jelbas.files.wordpress.com/2011/04/komarov.jpg?w=630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8"/>
              </a:rPr>
              <a:t>http://kokino032.narod.ru/shepelev/Images/silki/dobrovolskii1.jpg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9"/>
              </a:rPr>
              <a:t>http://kokino032.narod.ru/shepelev/Images/silki/patsaev1.jpg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0"/>
              </a:rPr>
              <a:t>http://kokino032.narod.ru/shepelev/Images/silki/volkov1.jpg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1"/>
              </a:rPr>
              <a:t>http://petrvershinin.ucoz.com/_ph/5/888349244.gif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2"/>
              </a:rPr>
              <a:t>http://astronaut.ru/as_rusia/vvs/foto/dezhurov.jpg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3"/>
              </a:rPr>
              <a:t>http://www.kadet.ru/img/djanibekov_2.jpg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4"/>
              </a:rPr>
              <a:t>http://www.severinform.ru/media/img/800x600_1323431215_grechko-www-vesti-ural-ru.jpg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5"/>
              </a:rPr>
              <a:t>http://img-fotki.yandex.ru/get/6005/yur6363.39/0_5623e_2b343002_XL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en-US" sz="1000">
                <a:hlinkClick r:id="rId16"/>
              </a:rPr>
              <a:t>http://www.astronautika.lt/_admin/fck/data/users/admin/Image/Sojuz/Sojuz%20T5/strekalov.jpg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r>
              <a:rPr lang="ru-RU" sz="1000" b="1" i="1" u="sng">
                <a:hlinkClick r:id="rId17"/>
              </a:rPr>
              <a:t>http://tainy.net/wp-content/uploads/2012/07/9a03d6333ccce0a9b6dbb313a294feeb.jpg</a:t>
            </a: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  <a:p>
            <a:pPr marL="228600" indent="-228600">
              <a:buFontTx/>
              <a:buAutoNum type="arabicPeriod"/>
            </a:pPr>
            <a:endParaRPr lang="ru-RU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66675"/>
            <a:ext cx="8242300" cy="1152525"/>
          </a:xfrm>
        </p:spPr>
      </p:pic>
      <p:sp>
        <p:nvSpPr>
          <p:cNvPr id="6" name="Прямоугольник 5"/>
          <p:cNvSpPr/>
          <p:nvPr/>
        </p:nvSpPr>
        <p:spPr>
          <a:xfrm>
            <a:off x="2051050" y="5805488"/>
            <a:ext cx="6500813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</a:rPr>
              <a:t>Планеты постоянно движутся вокруг Солнца.</a:t>
            </a:r>
            <a:endParaRPr lang="ru-RU" sz="2400" dirty="0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1071563"/>
            <a:ext cx="8643937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andara" pitchFamily="34" charset="0"/>
              </a:rPr>
              <a:t>Это планеты, кометы, звезды, галактики и другие космические объекты, которые изучает астрономия.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1643063" y="6000750"/>
            <a:ext cx="285750" cy="428625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4" name="Picture 2" descr="C:\Documents and Settings\SiamiX\Рабочий стол\g_02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914525"/>
            <a:ext cx="456565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11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40481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11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276475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11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7988" y="2420938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11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29260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11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422116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50" y="214313"/>
            <a:ext cx="85725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ЛУНА </a:t>
            </a:r>
            <a:r>
              <a:rPr lang="ru-RU" sz="2800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itchFamily="18" charset="0"/>
              </a:rPr>
              <a:t>– единственный спутник Земли, ближайшее к ней небесное тело.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363" y="1484313"/>
            <a:ext cx="4000500" cy="173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/>
              <a:t>Особая роль Луны в космонавтике обусловлена тем, что она уже достижима не только для автоматических, но и для пилотируемых космических кораблей.</a:t>
            </a:r>
            <a:endParaRPr lang="ru-RU" b="1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4213" y="5084763"/>
            <a:ext cx="4857750" cy="1006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</a:rPr>
              <a:t>Первым человеком, ступившим на поверхность Луны </a:t>
            </a:r>
            <a:r>
              <a:rPr lang="ru-RU" sz="20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21 июля 1969</a:t>
            </a:r>
            <a:r>
              <a:rPr lang="ru-RU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itchFamily="18" charset="0"/>
              </a:rPr>
              <a:t>, был американский астронавт </a:t>
            </a:r>
            <a:r>
              <a:rPr lang="ru-RU" sz="20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Н. </a:t>
            </a:r>
            <a:r>
              <a:rPr lang="ru-RU" sz="2000" b="1" dirty="0" err="1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Армстронг</a:t>
            </a:r>
            <a:r>
              <a:rPr lang="ru-RU" sz="20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</a:p>
        </p:txBody>
      </p:sp>
      <p:pic>
        <p:nvPicPr>
          <p:cNvPr id="8197" name="Picture 2" descr="C:\Documents and Settings\SiamiX\Рабочий стол\l_53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47910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шивка 6"/>
          <p:cNvSpPr/>
          <p:nvPr/>
        </p:nvSpPr>
        <p:spPr>
          <a:xfrm>
            <a:off x="500063" y="5715000"/>
            <a:ext cx="285750" cy="428625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9" name="Picture 7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83661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342900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83661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3860800"/>
            <a:ext cx="10287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11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868863"/>
            <a:ext cx="10287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55650" y="549275"/>
            <a:ext cx="743585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НАЧАЛО КОСМИЧЕСКОЙ ЭРЫ ЧЕЛОВЕЧЕСТВА</a:t>
            </a:r>
          </a:p>
          <a:p>
            <a:pPr algn="ctr"/>
            <a:endParaRPr lang="ru-RU" b="1"/>
          </a:p>
          <a:p>
            <a:pPr algn="ctr"/>
            <a:r>
              <a:rPr lang="ru-RU" sz="2400" b="1"/>
              <a:t>4 октября 1957года, запуск первого </a:t>
            </a:r>
          </a:p>
          <a:p>
            <a:pPr algn="ctr"/>
            <a:r>
              <a:rPr lang="ru-RU" sz="2400" b="1"/>
              <a:t>искусственного спутника Земли</a:t>
            </a:r>
          </a:p>
        </p:txBody>
      </p:sp>
      <p:pic>
        <p:nvPicPr>
          <p:cNvPr id="9219" name="Picture 5" descr="1_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098800"/>
            <a:ext cx="5761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66675"/>
            <a:ext cx="8242300" cy="1152525"/>
          </a:xfrm>
        </p:spPr>
      </p:pic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214313" y="1214438"/>
            <a:ext cx="70723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i="1">
                <a:solidFill>
                  <a:srgbClr val="EBEFE6"/>
                </a:solidFill>
                <a:latin typeface="Candara" pitchFamily="34" charset="0"/>
              </a:rPr>
              <a:t>Первыми </a:t>
            </a:r>
            <a:r>
              <a:rPr lang="ru-RU" sz="2400" b="1" i="1">
                <a:solidFill>
                  <a:srgbClr val="EBE3C2"/>
                </a:solidFill>
                <a:latin typeface="Candara" pitchFamily="34" charset="0"/>
              </a:rPr>
              <a:t>«космонавтами» - разведчиками </a:t>
            </a:r>
            <a:r>
              <a:rPr lang="ru-RU" sz="2400" b="1" i="1">
                <a:solidFill>
                  <a:srgbClr val="EBEFE6"/>
                </a:solidFill>
                <a:latin typeface="Candara" pitchFamily="34" charset="0"/>
              </a:rPr>
              <a:t>были собаки, кролики, насекомые и даже микробы.</a:t>
            </a:r>
            <a:r>
              <a:rPr lang="ru-RU" sz="2400">
                <a:solidFill>
                  <a:srgbClr val="EBEFE6"/>
                </a:solidFill>
                <a:latin typeface="Candara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2501900"/>
            <a:ext cx="8358187" cy="1766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b="1">
                <a:latin typeface="Candara" pitchFamily="34" charset="0"/>
              </a:rPr>
              <a:t>Первая мышка над Землей пробыла почти целые сутки. В её черной шерстке появились белые волоски. Они поседели от космических лучей. Но мышка вернулась живой. Затем в космос отправилась собака </a:t>
            </a:r>
            <a:r>
              <a:rPr lang="ru-RU" sz="2200" b="1">
                <a:effectLst>
                  <a:outerShdw blurRad="38100" dist="38100" dir="2700000" algn="tl">
                    <a:srgbClr val="010199"/>
                  </a:outerShdw>
                </a:effectLst>
                <a:latin typeface="Candara" pitchFamily="34" charset="0"/>
              </a:rPr>
              <a:t>Лайка</a:t>
            </a:r>
            <a:r>
              <a:rPr lang="ru-RU" sz="2200" b="1">
                <a:latin typeface="Candara" pitchFamily="34" charset="0"/>
              </a:rPr>
              <a:t>, но она, к сожалению, из космоса не вернулась.</a:t>
            </a:r>
            <a:endParaRPr lang="ru-RU" sz="2200" b="1">
              <a:latin typeface="Times New Roman" pitchFamily="18" charset="0"/>
            </a:endParaRPr>
          </a:p>
        </p:txBody>
      </p:sp>
      <p:pic>
        <p:nvPicPr>
          <p:cNvPr id="10245" name="Picture 7" descr="49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52963"/>
            <a:ext cx="91440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68313" y="5203825"/>
            <a:ext cx="66913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i="1" dirty="0"/>
              <a:t>Вслед за Лайкой полетели собаки : </a:t>
            </a: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Белка</a:t>
            </a:r>
            <a:r>
              <a:rPr lang="ru-RU" sz="2000" b="1" i="1" dirty="0"/>
              <a:t> и </a:t>
            </a:r>
            <a:r>
              <a:rPr lang="ru-RU" sz="2000" b="1" i="1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Стрелка</a:t>
            </a:r>
            <a:r>
              <a:rPr lang="ru-RU" sz="2000" b="1" i="1" dirty="0"/>
              <a:t>, </a:t>
            </a:r>
            <a:r>
              <a:rPr lang="ru-RU" sz="2000" b="1" i="1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Чернушка</a:t>
            </a:r>
            <a:r>
              <a:rPr lang="ru-RU" sz="2000" b="1" i="1" dirty="0"/>
              <a:t> и </a:t>
            </a:r>
            <a:r>
              <a:rPr lang="ru-RU" sz="2000" b="1" i="1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Звездочка</a:t>
            </a:r>
            <a:r>
              <a:rPr lang="ru-RU" sz="2000" b="1" i="1" dirty="0"/>
              <a:t>, </a:t>
            </a: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Пчелка</a:t>
            </a:r>
            <a:r>
              <a:rPr lang="ru-RU" sz="2000" b="1" i="1" dirty="0"/>
              <a:t> и </a:t>
            </a:r>
            <a:r>
              <a:rPr lang="ru-RU" sz="2000" b="1" i="1" dirty="0">
                <a:effectLst>
                  <a:outerShdw blurRad="38100" dist="38100" dir="2700000" algn="tl">
                    <a:srgbClr val="010199"/>
                  </a:outerShdw>
                </a:effectLst>
              </a:rPr>
              <a:t>Мушка</a:t>
            </a:r>
            <a:r>
              <a:rPr lang="ru-RU" sz="2000" b="1" i="1" dirty="0"/>
              <a:t>. Все они возвратились на Землю</a:t>
            </a:r>
            <a:r>
              <a:rPr lang="ru-RU" sz="2000" b="1" i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50" y="66675"/>
            <a:ext cx="82423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4813" y="1285875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1960 году </a:t>
            </a:r>
            <a:r>
              <a:rPr lang="ru-RU" sz="2400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Юрий Гагарин</a:t>
            </a:r>
            <a:r>
              <a:rPr lang="ru-RU" sz="24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ru-RU" sz="2400" i="1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</a:rPr>
              <a:t>начал готовиться к полету в космос. Работал упорно, самозабвенно, с полной отдачей сил.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5072063"/>
            <a:ext cx="40005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12 апреля 1961 года </a:t>
            </a:r>
            <a:r>
              <a:rPr lang="ru-RU" sz="2400" i="1" dirty="0">
                <a:latin typeface="+mn-lt"/>
              </a:rPr>
              <a:t>в момент старта, прозвучало его знаменитое </a:t>
            </a:r>
            <a:r>
              <a:rPr lang="ru-RU" sz="2400" b="1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«Поехали»</a:t>
            </a:r>
            <a:r>
              <a:rPr lang="ru-RU" sz="2400" b="1" i="1" dirty="0">
                <a:latin typeface="+mn-lt"/>
              </a:rPr>
              <a:t>!</a:t>
            </a:r>
          </a:p>
        </p:txBody>
      </p:sp>
      <p:pic>
        <p:nvPicPr>
          <p:cNvPr id="11269" name="Picture 7" descr="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068638"/>
            <a:ext cx="437038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1" descr="0004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900" y="1225550"/>
            <a:ext cx="3103563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1_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388937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 descr="1_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60350"/>
            <a:ext cx="26638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1_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284538"/>
            <a:ext cx="26638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250825" y="5949950"/>
            <a:ext cx="4973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108 минут длился первый полет в космос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5761038" y="6216650"/>
            <a:ext cx="2760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Космический корабль </a:t>
            </a:r>
          </a:p>
          <a:p>
            <a:pPr algn="ctr"/>
            <a:r>
              <a:rPr lang="ru-RU" b="1"/>
              <a:t>« ВОСТОК»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213</TotalTime>
  <Words>398</Words>
  <Application>Microsoft Office PowerPoint</Application>
  <PresentationFormat>Экран (4:3)</PresentationFormat>
  <Paragraphs>96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Орбита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Герман Степанович Титов –дублёр Ю.А.Гагарина</vt:lpstr>
      <vt:lpstr>Андриян Григорьевич Николаев</vt:lpstr>
      <vt:lpstr>Алексей Архипович Леонов – первый человек в открытом космосе</vt:lpstr>
      <vt:lpstr>Слайд 17</vt:lpstr>
      <vt:lpstr>Светлана Евгеньевна Савицкая – космонавт - исследователь</vt:lpstr>
      <vt:lpstr>Комаров Владимир Михайлович</vt:lpstr>
      <vt:lpstr>Добровольский Г.Т. Пацаев В.И. Волков В.Н.</vt:lpstr>
      <vt:lpstr>Слайд 21</vt:lpstr>
      <vt:lpstr>Дежуров  Владимир Николаевич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Гость</cp:lastModifiedBy>
  <cp:revision>31</cp:revision>
  <dcterms:created xsi:type="dcterms:W3CDTF">2009-04-08T19:05:30Z</dcterms:created>
  <dcterms:modified xsi:type="dcterms:W3CDTF">2019-05-07T08:11:30Z</dcterms:modified>
</cp:coreProperties>
</file>