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8" r:id="rId3"/>
    <p:sldId id="267" r:id="rId4"/>
    <p:sldId id="258" r:id="rId5"/>
    <p:sldId id="257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ACC8E"/>
    <a:srgbClr val="DDD818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ABDA3-9C24-45BC-BCEF-DC915789C60F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FA0BF-E95F-4288-9617-B7E47110F1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558A7-C521-47FC-B127-4B57003F33D4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83F90-E7F7-4654-AD3D-2FFC10CB3F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83F90-E7F7-4654-AD3D-2FFC10CB3F8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задание можно использовать для индивидуальной работы</a:t>
            </a:r>
            <a:r>
              <a:rPr lang="ru-RU" baseline="0" dirty="0" smtClean="0"/>
              <a:t> на доске во время устной работы класса.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83F90-E7F7-4654-AD3D-2FFC10CB3F8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Тест можно раздать на листочках,</a:t>
            </a:r>
            <a:r>
              <a:rPr lang="ru-RU" baseline="0" dirty="0" smtClean="0"/>
              <a:t> </a:t>
            </a:r>
            <a:r>
              <a:rPr lang="ru-RU" dirty="0" smtClean="0"/>
              <a:t>затем выполнить проверку.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83F90-E7F7-4654-AD3D-2FFC10CB3F8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548D-B6A6-4A09-830F-EB28BD113A9B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C4B33-3CC1-4F4F-9FF1-1FB0EB7248B2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3A78-9E1B-443D-A18F-DA643F09E3C1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DFB63-E624-457F-AA60-3A5C2DB7AB68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3C4EA-671F-4952-9253-BB7A68AA5E5B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E34A-AC89-4B57-86EA-36B80C2A67F2}" type="datetime1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EA97-7373-45C9-9CBC-2CD4B5A81EB3}" type="datetime1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2B0C-6C54-493B-B381-A08E53332374}" type="datetime1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7F92-AB98-4A1A-8089-A9578709B235}" type="datetime1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202F-6BCE-438A-B327-DFBBCE8E4C38}" type="datetime1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258D-38ED-4506-A253-7706C362747E}" type="datetime1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DF151-C81B-430C-AD43-9671B96BB013}" type="datetime1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Чиркова Э.В.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4F4D-D59F-4541-84B3-1B451BFCE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stype=image&amp;lr=54&amp;nomisspell=1&amp;text=&#1092;&#1086;&#1085;%20&#1076;&#1083;&#1103;%20&#1087;&#1088;&#1077;&#1079;&#1077;&#1085;&#1090;&#1072;&#1094;&#1080;&#1080;%20&#1096;&#1082;&#1086;&#1083;&#1072;&amp;source=related-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0000"/>
                </a:solidFill>
              </a:rPr>
              <a:t>Применение преобразований целых выражений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8"/>
          </a:xfrm>
        </p:spPr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4786322"/>
            <a:ext cx="50006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990000"/>
                </a:solidFill>
              </a:rPr>
              <a:t>Чиркова</a:t>
            </a:r>
            <a:r>
              <a:rPr lang="ru-RU" sz="2400" b="1" i="1" dirty="0" smtClean="0">
                <a:solidFill>
                  <a:srgbClr val="990000"/>
                </a:solidFill>
              </a:rPr>
              <a:t> Эльвира Васильевна</a:t>
            </a:r>
          </a:p>
          <a:p>
            <a:r>
              <a:rPr lang="ru-RU" sz="2400" b="1" i="1" dirty="0">
                <a:solidFill>
                  <a:srgbClr val="990000"/>
                </a:solidFill>
              </a:rPr>
              <a:t>у</a:t>
            </a:r>
            <a:r>
              <a:rPr lang="ru-RU" sz="2400" b="1" i="1" dirty="0" smtClean="0">
                <a:solidFill>
                  <a:srgbClr val="990000"/>
                </a:solidFill>
              </a:rPr>
              <a:t>читель математики МКОУ ООШ д.Малый </a:t>
            </a:r>
            <a:r>
              <a:rPr lang="ru-RU" sz="2400" b="1" i="1" dirty="0" err="1" smtClean="0">
                <a:solidFill>
                  <a:srgbClr val="990000"/>
                </a:solidFill>
              </a:rPr>
              <a:t>Конып</a:t>
            </a:r>
            <a:r>
              <a:rPr lang="ru-RU" sz="2400" b="1" i="1" dirty="0" smtClean="0">
                <a:solidFill>
                  <a:srgbClr val="990000"/>
                </a:solidFill>
              </a:rPr>
              <a:t> </a:t>
            </a:r>
            <a:r>
              <a:rPr lang="ru-RU" sz="2400" b="1" i="1" dirty="0" err="1" smtClean="0">
                <a:solidFill>
                  <a:srgbClr val="990000"/>
                </a:solidFill>
              </a:rPr>
              <a:t>Кирово-Чепецкого</a:t>
            </a:r>
            <a:r>
              <a:rPr lang="ru-RU" sz="2400" b="1" i="1" dirty="0" smtClean="0">
                <a:solidFill>
                  <a:srgbClr val="990000"/>
                </a:solidFill>
              </a:rPr>
              <a:t> района Кировской области</a:t>
            </a:r>
            <a:endParaRPr lang="ru-RU" sz="2400" b="1" i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8229600" cy="5429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В примерах 1-6 разложите на множители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85852" y="200024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3.  16 – 24у + </a:t>
            </a:r>
            <a:r>
              <a:rPr lang="ru-RU" sz="3200" b="1" i="1" dirty="0" smtClean="0">
                <a:solidFill>
                  <a:srgbClr val="990000"/>
                </a:solidFill>
              </a:rPr>
              <a:t>9у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28728" y="2571744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ru-RU" sz="3200" b="1" dirty="0" smtClean="0"/>
              <a:t>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4 – </a:t>
            </a:r>
            <a:r>
              <a:rPr lang="ru-RU" sz="3200" i="1" dirty="0" smtClean="0"/>
              <a:t>3у</a:t>
            </a:r>
            <a:r>
              <a:rPr lang="en-US" sz="3200" dirty="0" smtClean="0"/>
              <a:t>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1357290" y="4714884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Б</a:t>
            </a:r>
            <a:r>
              <a:rPr lang="ru-RU" sz="3200" b="1" dirty="0" smtClean="0"/>
              <a:t>.</a:t>
            </a:r>
            <a:r>
              <a:rPr lang="ru-RU" sz="3200" dirty="0" smtClean="0"/>
              <a:t> (</a:t>
            </a:r>
            <a:r>
              <a:rPr lang="ru-RU" sz="3200" dirty="0" err="1" smtClean="0"/>
              <a:t>х</a:t>
            </a:r>
            <a:r>
              <a:rPr lang="ru-RU" sz="3200" dirty="0" smtClean="0"/>
              <a:t> – 2)(х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+ 2х + 4); </a:t>
            </a:r>
            <a:endParaRPr lang="ru-RU" sz="3200" dirty="0"/>
          </a:p>
        </p:txBody>
      </p:sp>
      <p:sp>
        <p:nvSpPr>
          <p:cNvPr id="46" name="TextBox 45"/>
          <p:cNvSpPr txBox="1"/>
          <p:nvPr/>
        </p:nvSpPr>
        <p:spPr>
          <a:xfrm>
            <a:off x="3714744" y="257174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en-US" sz="3200" dirty="0" smtClean="0"/>
              <a:t> (</a:t>
            </a:r>
            <a:r>
              <a:rPr lang="ru-RU" sz="3200" dirty="0" smtClean="0"/>
              <a:t>8 – </a:t>
            </a:r>
            <a:r>
              <a:rPr lang="ru-RU" sz="3200" i="1" dirty="0" smtClean="0"/>
              <a:t>3у</a:t>
            </a:r>
            <a:r>
              <a:rPr lang="en-US" sz="3200" dirty="0" smtClean="0"/>
              <a:t>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 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6000760" y="2571744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4 – </a:t>
            </a:r>
            <a:r>
              <a:rPr lang="ru-RU" sz="3200" i="1" dirty="0" smtClean="0"/>
              <a:t>3у</a:t>
            </a:r>
            <a:r>
              <a:rPr lang="en-US" sz="3200" dirty="0" smtClean="0"/>
              <a:t>) (</a:t>
            </a:r>
            <a:r>
              <a:rPr lang="ru-RU" sz="3200" dirty="0" smtClean="0"/>
              <a:t>4 + </a:t>
            </a:r>
            <a:r>
              <a:rPr lang="ru-RU" sz="3200" i="1" dirty="0" smtClean="0"/>
              <a:t>3у</a:t>
            </a:r>
            <a:r>
              <a:rPr lang="en-US" sz="3200" dirty="0" smtClean="0"/>
              <a:t>)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85852" y="378619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4.  х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 – 8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57290" y="428625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А.</a:t>
            </a:r>
            <a:r>
              <a:rPr lang="ru-RU" sz="3200" dirty="0" smtClean="0"/>
              <a:t> (</a:t>
            </a:r>
            <a:r>
              <a:rPr lang="ru-RU" sz="3200" dirty="0" err="1" smtClean="0"/>
              <a:t>х</a:t>
            </a:r>
            <a:r>
              <a:rPr lang="ru-RU" sz="3200" dirty="0" smtClean="0"/>
              <a:t> – 2)(х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+ 4х + 4); </a:t>
            </a:r>
            <a:endParaRPr lang="ru-RU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4286256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ru-RU" sz="3200" dirty="0" smtClean="0"/>
              <a:t> (</a:t>
            </a:r>
            <a:r>
              <a:rPr lang="ru-RU" sz="3200" dirty="0" err="1" smtClean="0"/>
              <a:t>х</a:t>
            </a:r>
            <a:r>
              <a:rPr lang="ru-RU" sz="3200" dirty="0" smtClean="0"/>
              <a:t> + 2)(х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– 2х + 4); </a:t>
            </a:r>
            <a:endParaRPr lang="ru-RU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1357290" y="3071810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Б.</a:t>
            </a:r>
            <a:r>
              <a:rPr lang="ru-RU" sz="3200" dirty="0" smtClean="0"/>
              <a:t> Не разлагается на множители;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143504" y="471488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(</a:t>
            </a:r>
            <a:r>
              <a:rPr lang="ru-RU" sz="3200" dirty="0" err="1" smtClean="0"/>
              <a:t>х</a:t>
            </a:r>
            <a:r>
              <a:rPr lang="ru-RU" sz="3200" dirty="0" smtClean="0"/>
              <a:t> – 2)(х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– 2х – 4). </a:t>
            </a:r>
            <a:endParaRPr lang="ru-RU" sz="3200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5283E-2F44-40AE-8652-909CA6289BFA}" type="datetime1">
              <a:rPr lang="ru-RU" smtClean="0"/>
              <a:t>07.05.2019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8229600" cy="5429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В примерах 1-6 разложите на множители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85852" y="200024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5.  8</a:t>
            </a:r>
            <a:r>
              <a:rPr lang="ru-RU" sz="3200" b="1" i="1" dirty="0" smtClean="0">
                <a:solidFill>
                  <a:srgbClr val="990000"/>
                </a:solidFill>
              </a:rPr>
              <a:t>а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 + 1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5852" y="257174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ru-RU" sz="3200" b="1" dirty="0" smtClean="0"/>
              <a:t>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2а – 1</a:t>
            </a:r>
            <a:r>
              <a:rPr lang="en-US" sz="3200" dirty="0" smtClean="0"/>
              <a:t>)</a:t>
            </a:r>
            <a:r>
              <a:rPr lang="ru-RU" sz="3200" dirty="0" smtClean="0"/>
              <a:t>(4а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+ 2а + 1); </a:t>
            </a:r>
            <a:endParaRPr lang="ru-RU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1357290" y="5429264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Б</a:t>
            </a:r>
            <a:r>
              <a:rPr lang="ru-RU" sz="3200" b="1" dirty="0" smtClean="0"/>
              <a:t>.</a:t>
            </a:r>
            <a:r>
              <a:rPr lang="ru-RU" sz="3200" dirty="0" smtClean="0"/>
              <a:t> – 1; </a:t>
            </a:r>
            <a:endParaRPr lang="ru-RU" sz="3200" dirty="0"/>
          </a:p>
        </p:txBody>
      </p:sp>
      <p:sp>
        <p:nvSpPr>
          <p:cNvPr id="46" name="TextBox 45"/>
          <p:cNvSpPr txBox="1"/>
          <p:nvPr/>
        </p:nvSpPr>
        <p:spPr>
          <a:xfrm>
            <a:off x="5214910" y="2571744"/>
            <a:ext cx="4071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en-US" sz="3200" dirty="0" smtClean="0"/>
              <a:t> (</a:t>
            </a:r>
            <a:r>
              <a:rPr lang="ru-RU" sz="3200" dirty="0" smtClean="0"/>
              <a:t>2а + 1</a:t>
            </a:r>
            <a:r>
              <a:rPr lang="en-US" sz="3200" dirty="0" smtClean="0"/>
              <a:t>)</a:t>
            </a:r>
            <a:r>
              <a:rPr lang="ru-RU" sz="3200" dirty="0" smtClean="0"/>
              <a:t>(4а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– 4а +1);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5214942" y="3143248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2а + 1</a:t>
            </a:r>
            <a:r>
              <a:rPr lang="en-US" sz="3200" dirty="0" smtClean="0"/>
              <a:t>)</a:t>
            </a:r>
            <a:r>
              <a:rPr lang="ru-RU" sz="3200" dirty="0" smtClean="0"/>
              <a:t>(4а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+ 2а +1). </a:t>
            </a:r>
            <a:endParaRPr lang="ru-RU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85852" y="3786190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6.  Вычислите: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57290" y="500063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А.</a:t>
            </a:r>
            <a:r>
              <a:rPr lang="ru-RU" sz="3200" dirty="0" smtClean="0"/>
              <a:t>    1;</a:t>
            </a:r>
            <a:endParaRPr lang="ru-RU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5072066" y="5072074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ru-RU" sz="3200" dirty="0" smtClean="0"/>
              <a:t>   2;</a:t>
            </a:r>
            <a:endParaRPr lang="ru-RU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1285852" y="3143248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Б.</a:t>
            </a:r>
            <a:r>
              <a:rPr lang="en-US" sz="3200" dirty="0" smtClean="0"/>
              <a:t> (</a:t>
            </a:r>
            <a:r>
              <a:rPr lang="ru-RU" sz="3200" dirty="0" smtClean="0"/>
              <a:t>2а + 1</a:t>
            </a:r>
            <a:r>
              <a:rPr lang="en-US" sz="3200" dirty="0" smtClean="0"/>
              <a:t>)</a:t>
            </a:r>
            <a:r>
              <a:rPr lang="ru-RU" sz="3200" dirty="0" smtClean="0"/>
              <a:t>(4а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– 2а +1); 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0628" y="550070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 – 2. 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0" y="371475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75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–  25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endParaRPr lang="ru-RU" sz="3200" b="1" dirty="0">
              <a:solidFill>
                <a:srgbClr val="99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286248" y="4214818"/>
            <a:ext cx="2286016" cy="0"/>
          </a:xfrm>
          <a:prstGeom prst="line">
            <a:avLst/>
          </a:prstGeom>
          <a:ln w="3492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4810" y="4214818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62,5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–  37,5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3" name="Дата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F201-BE5C-404A-B7F0-F2A44D367C2B}" type="datetime1">
              <a:rPr lang="ru-RU" smtClean="0"/>
              <a:t>07.05.2019</a:t>
            </a:fld>
            <a:endParaRPr lang="ru-RU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21" grpId="0"/>
      <p:bldP spid="22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85852" y="2000240"/>
            <a:ext cx="6572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7.  Какое из равенств верно (да), какое неверно (нет):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57290" y="435769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ru-RU" sz="3200" b="1" dirty="0" smtClean="0"/>
              <a:t>.</a:t>
            </a:r>
            <a:r>
              <a:rPr lang="ru-RU" sz="3200" dirty="0" smtClean="0"/>
              <a:t> 1</a:t>
            </a:r>
            <a:r>
              <a:rPr lang="en-US" sz="3200" dirty="0" smtClean="0"/>
              <a:t>)</a:t>
            </a:r>
            <a:r>
              <a:rPr lang="ru-RU" sz="3200" dirty="0" smtClean="0"/>
              <a:t>  да,  2)  да;</a:t>
            </a:r>
            <a:endParaRPr lang="ru-RU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1285852" y="4929198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Б</a:t>
            </a:r>
            <a:r>
              <a:rPr lang="ru-RU" sz="3200" b="1" dirty="0" smtClean="0"/>
              <a:t>.</a:t>
            </a:r>
            <a:r>
              <a:rPr lang="ru-RU" sz="3200" dirty="0" smtClean="0"/>
              <a:t> 1</a:t>
            </a:r>
            <a:r>
              <a:rPr lang="en-US" sz="3200" dirty="0" smtClean="0"/>
              <a:t>)</a:t>
            </a:r>
            <a:r>
              <a:rPr lang="ru-RU" sz="3200" dirty="0" smtClean="0"/>
              <a:t>  да,  2)  нет;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29190" y="4429132"/>
            <a:ext cx="3857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ru-RU" sz="3200" dirty="0" smtClean="0"/>
              <a:t> 1</a:t>
            </a:r>
            <a:r>
              <a:rPr lang="en-US" sz="3200" dirty="0" smtClean="0"/>
              <a:t>)</a:t>
            </a:r>
            <a:r>
              <a:rPr lang="ru-RU" sz="3200" dirty="0" smtClean="0"/>
              <a:t>  нет,  2)  да;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29190" y="492919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1</a:t>
            </a:r>
            <a:r>
              <a:rPr lang="en-US" sz="3200" dirty="0" smtClean="0"/>
              <a:t>)</a:t>
            </a:r>
            <a:r>
              <a:rPr lang="ru-RU" sz="3200" dirty="0" smtClean="0"/>
              <a:t>  нет,  2)  нет.  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1357290" y="307181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1) </a:t>
            </a:r>
            <a:r>
              <a:rPr lang="ru-RU" sz="3200" dirty="0" smtClean="0"/>
              <a:t> 9</a:t>
            </a:r>
            <a:r>
              <a:rPr lang="ru-RU" sz="3200" i="1" dirty="0" smtClean="0"/>
              <a:t>а</a:t>
            </a:r>
            <a:r>
              <a:rPr lang="en-US" sz="3200" baseline="30000" dirty="0" smtClean="0"/>
              <a:t>4</a:t>
            </a:r>
            <a:r>
              <a:rPr lang="ru-RU" sz="3200" dirty="0" smtClean="0"/>
              <a:t> + 12</a:t>
            </a:r>
            <a:r>
              <a:rPr lang="ru-RU" sz="3200" i="1" dirty="0" smtClean="0"/>
              <a:t>а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b + 4b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(3</a:t>
            </a:r>
            <a:r>
              <a:rPr lang="en-US" sz="3200" i="1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+ 2b)</a:t>
            </a:r>
            <a:r>
              <a:rPr lang="en-US" sz="3200" baseline="30000" dirty="0" smtClean="0"/>
              <a:t>2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1357290" y="3643314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</a:t>
            </a:r>
            <a:r>
              <a:rPr lang="ru-RU" sz="3200" b="1" dirty="0" smtClean="0"/>
              <a:t>) </a:t>
            </a:r>
            <a:r>
              <a:rPr lang="ru-RU" sz="3200" dirty="0" smtClean="0"/>
              <a:t> </a:t>
            </a:r>
            <a:r>
              <a:rPr lang="en-US" sz="3200" dirty="0" smtClean="0"/>
              <a:t>x</a:t>
            </a:r>
            <a:r>
              <a:rPr lang="en-US" sz="3200" baseline="30000" dirty="0"/>
              <a:t>2</a:t>
            </a:r>
            <a:r>
              <a:rPr lang="ru-RU" sz="3200" dirty="0" smtClean="0"/>
              <a:t> </a:t>
            </a:r>
            <a:r>
              <a:rPr lang="en-US" sz="3200" dirty="0" smtClean="0"/>
              <a:t>– 8xy + 4y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(x – 2y)</a:t>
            </a:r>
            <a:r>
              <a:rPr lang="en-US" sz="3200" baseline="30000" dirty="0" smtClean="0"/>
              <a:t>2</a:t>
            </a:r>
            <a:r>
              <a:rPr lang="ru-RU" sz="3200" dirty="0"/>
              <a:t> 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14" name="Управляющая кнопка: настраиваемая 13">
            <a:hlinkClick r:id="" action="ppaction://hlinkshowjump?jump=nextslide" highlightClick="1"/>
          </p:cNvPr>
          <p:cNvSpPr/>
          <p:nvPr/>
        </p:nvSpPr>
        <p:spPr>
          <a:xfrm>
            <a:off x="5643570" y="5929330"/>
            <a:ext cx="1928826" cy="500066"/>
          </a:xfrm>
          <a:prstGeom prst="actionButtonBlank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Проверка</a:t>
            </a:r>
            <a:endParaRPr lang="ru-RU" sz="2800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DCDBB-6AF7-4431-AB7E-ABF5D853086F}" type="datetime1">
              <a:rPr lang="ru-RU" smtClean="0"/>
              <a:t>07.05.2019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85852" y="20002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1.  Б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2571744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2.  А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3143248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3.  А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371475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4.  Б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00430" y="20002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5.  Б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00430" y="2500306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6.  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00430" y="307181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7.  Б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68F66-B260-4807-B866-9F5E733C9520}" type="datetime1">
              <a:rPr lang="ru-RU" smtClean="0"/>
              <a:t>07.05.2019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5" grpId="0"/>
      <p:bldP spid="16" grpId="0"/>
      <p:bldP spid="17" grpId="0"/>
      <p:bldP spid="21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</a:t>
            </a:r>
            <a:r>
              <a:rPr lang="ru-RU" b="1" smtClean="0">
                <a:solidFill>
                  <a:srgbClr val="C00000"/>
                </a:solidFill>
              </a:rPr>
              <a:t>с учебником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357290" y="150017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№ 1018 с. 198 (</a:t>
            </a:r>
            <a:r>
              <a:rPr lang="ru-RU" sz="3200" b="1" dirty="0" err="1" smtClean="0">
                <a:solidFill>
                  <a:srgbClr val="990000"/>
                </a:solidFill>
              </a:rPr>
              <a:t>а,б,в,д</a:t>
            </a:r>
            <a:r>
              <a:rPr lang="ru-RU" sz="3200" b="1" dirty="0" smtClean="0">
                <a:solidFill>
                  <a:srgbClr val="990000"/>
                </a:solidFill>
              </a:rPr>
              <a:t>)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207167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а)  </a:t>
            </a:r>
            <a:r>
              <a:rPr lang="ru-RU" sz="3200" i="1" dirty="0" err="1" smtClean="0"/>
              <a:t>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+ 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en-US" sz="3200" dirty="0" smtClean="0"/>
              <a:t>– 2</a:t>
            </a:r>
            <a:r>
              <a:rPr lang="en-US" sz="3200" i="1" dirty="0" smtClean="0"/>
              <a:t>a</a:t>
            </a:r>
            <a:r>
              <a:rPr lang="en-US" sz="3200" dirty="0" smtClean="0"/>
              <a:t>b</a:t>
            </a:r>
            <a:r>
              <a:rPr lang="ru-RU" sz="3200" dirty="0" smtClean="0"/>
              <a:t> – 25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85852" y="3000372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б)  36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с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/>
              <a:t>+ </a:t>
            </a:r>
            <a:r>
              <a:rPr lang="en-US" sz="3200" dirty="0" smtClean="0"/>
              <a:t>2b</a:t>
            </a:r>
            <a:r>
              <a:rPr lang="ru-RU" sz="3200" dirty="0" smtClean="0"/>
              <a:t>с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85852" y="392906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в)  49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en-US" sz="3200" dirty="0" smtClean="0"/>
              <a:t>2</a:t>
            </a:r>
            <a:r>
              <a:rPr lang="ru-RU" sz="3200" i="1" dirty="0" smtClean="0"/>
              <a:t>а</a:t>
            </a:r>
            <a:r>
              <a:rPr lang="ru-RU" sz="3200" dirty="0" smtClean="0"/>
              <a:t>х – </a:t>
            </a:r>
            <a:r>
              <a:rPr lang="ru-RU" sz="3200" i="1" dirty="0" smtClean="0"/>
              <a:t>а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</a:t>
            </a:r>
            <a:r>
              <a:rPr lang="ru-RU" sz="3200" dirty="0" err="1" smtClean="0"/>
              <a:t>х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</a:t>
            </a:r>
            <a:endParaRPr lang="ru-RU" sz="32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285852" y="4857760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err="1" smtClean="0"/>
              <a:t>д</a:t>
            </a:r>
            <a:r>
              <a:rPr lang="ru-RU" sz="3200" i="1" dirty="0" smtClean="0"/>
              <a:t>)  81а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+ </a:t>
            </a:r>
            <a:r>
              <a:rPr lang="ru-RU" sz="3200" dirty="0" smtClean="0"/>
              <a:t>6</a:t>
            </a:r>
            <a:r>
              <a:rPr lang="en-US" sz="3200" dirty="0" smtClean="0"/>
              <a:t>b</a:t>
            </a:r>
            <a:r>
              <a:rPr lang="ru-RU" sz="3200" dirty="0" smtClean="0"/>
              <a:t>с </a:t>
            </a:r>
            <a:r>
              <a:rPr lang="en-US" sz="3200" dirty="0" smtClean="0"/>
              <a:t>–</a:t>
            </a:r>
            <a:r>
              <a:rPr lang="ru-RU" sz="3200" dirty="0" smtClean="0"/>
              <a:t> 9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dirty="0" smtClean="0"/>
              <a:t> – </a:t>
            </a:r>
            <a:r>
              <a:rPr lang="ru-RU" sz="3200" dirty="0" smtClean="0"/>
              <a:t>с</a:t>
            </a:r>
            <a:r>
              <a:rPr lang="en-US" sz="3200" i="1" baseline="30000" dirty="0" smtClean="0"/>
              <a:t>2</a:t>
            </a:r>
            <a:endParaRPr lang="ru-RU" sz="32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714876" y="207167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– 2</a:t>
            </a:r>
            <a:r>
              <a:rPr lang="en-US" sz="3200" i="1" dirty="0" smtClean="0"/>
              <a:t>a</a:t>
            </a:r>
            <a:r>
              <a:rPr lang="en-US" sz="3200" dirty="0" smtClean="0"/>
              <a:t>b</a:t>
            </a:r>
            <a:r>
              <a:rPr lang="ru-RU" sz="3200" dirty="0" smtClean="0"/>
              <a:t> </a:t>
            </a:r>
            <a:r>
              <a:rPr lang="en-US" sz="3200" dirty="0" smtClean="0"/>
              <a:t>+ 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25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14876" y="2071678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– 2</a:t>
            </a:r>
            <a:r>
              <a:rPr lang="en-US" sz="3200" i="1" dirty="0" smtClean="0"/>
              <a:t>a</a:t>
            </a:r>
            <a:r>
              <a:rPr lang="en-US" sz="3200" dirty="0" smtClean="0"/>
              <a:t>b</a:t>
            </a:r>
            <a:r>
              <a:rPr lang="ru-RU" sz="3200" dirty="0" smtClean="0"/>
              <a:t> </a:t>
            </a:r>
            <a:r>
              <a:rPr lang="en-US" sz="3200" dirty="0" smtClean="0"/>
              <a:t>+ 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dirty="0" smtClean="0"/>
              <a:t>)–25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14480" y="2500306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(а</a:t>
            </a:r>
            <a:r>
              <a:rPr lang="en-US" sz="3200" dirty="0" smtClean="0"/>
              <a:t> – 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5)</a:t>
            </a:r>
            <a:r>
              <a:rPr lang="ru-RU" sz="3200" i="1" dirty="0" smtClean="0"/>
              <a:t> (а</a:t>
            </a:r>
            <a:r>
              <a:rPr lang="en-US" sz="3200" dirty="0" smtClean="0"/>
              <a:t> – 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+ 5)</a:t>
            </a:r>
            <a:endParaRPr lang="ru-RU" sz="3200" baseline="30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4714876" y="207167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(а</a:t>
            </a:r>
            <a:r>
              <a:rPr lang="en-US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5</a:t>
            </a:r>
            <a:r>
              <a:rPr lang="ru-RU" sz="3200" baseline="30000" dirty="0" smtClean="0"/>
              <a:t>2</a:t>
            </a:r>
            <a:r>
              <a:rPr lang="ru-RU" sz="3200" i="1" dirty="0" smtClean="0"/>
              <a:t> =</a:t>
            </a:r>
            <a:endParaRPr lang="ru-RU" sz="3200" baseline="30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857752" y="3000372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36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</a:t>
            </a:r>
            <a:r>
              <a:rPr lang="en-US" sz="3200" dirty="0" smtClean="0"/>
              <a:t>2b</a:t>
            </a:r>
            <a:r>
              <a:rPr lang="ru-RU" sz="3200" dirty="0" smtClean="0"/>
              <a:t>с </a:t>
            </a:r>
            <a:r>
              <a:rPr lang="en-US" sz="3200" dirty="0" smtClean="0"/>
              <a:t>+</a:t>
            </a:r>
            <a:r>
              <a:rPr lang="ru-RU" sz="3200" dirty="0" smtClean="0"/>
              <a:t> с</a:t>
            </a:r>
            <a:r>
              <a:rPr lang="en-US" sz="3200" i="1" baseline="30000" dirty="0" smtClean="0"/>
              <a:t>2</a:t>
            </a:r>
            <a:r>
              <a:rPr lang="ru-RU" sz="3200" dirty="0" smtClean="0"/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57752" y="300037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6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с</a:t>
            </a:r>
            <a:r>
              <a:rPr lang="ru-RU" sz="3200" dirty="0" smtClean="0"/>
              <a:t>)</a:t>
            </a:r>
            <a:r>
              <a:rPr lang="en-US" sz="3200" i="1" baseline="30000" dirty="0" smtClean="0"/>
              <a:t>2</a:t>
            </a:r>
            <a:r>
              <a:rPr lang="ru-RU" sz="3200" i="1" baseline="30000" dirty="0" smtClean="0"/>
              <a:t> </a:t>
            </a:r>
            <a:r>
              <a:rPr lang="ru-RU" sz="3200" i="1" dirty="0" smtClean="0"/>
              <a:t>=</a:t>
            </a:r>
            <a:endParaRPr lang="ru-RU" sz="32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1357290" y="3500438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(6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с))</a:t>
            </a:r>
            <a:r>
              <a:rPr lang="ru-RU" sz="3200" i="1" dirty="0" smtClean="0"/>
              <a:t> (6 </a:t>
            </a:r>
            <a:r>
              <a:rPr lang="ru-RU" sz="3200" dirty="0" smtClean="0"/>
              <a:t>+ </a:t>
            </a:r>
            <a:r>
              <a:rPr lang="ru-RU" sz="3200" dirty="0" smtClean="0"/>
              <a:t>(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с))</a:t>
            </a:r>
            <a:r>
              <a:rPr lang="ru-RU" sz="3200" i="1" baseline="30000" dirty="0" smtClean="0"/>
              <a:t> </a:t>
            </a:r>
            <a:endParaRPr lang="ru-RU" sz="3200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429256" y="3500438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(6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+ с)</a:t>
            </a:r>
            <a:r>
              <a:rPr lang="ru-RU" sz="3200" i="1" dirty="0" smtClean="0"/>
              <a:t> </a:t>
            </a:r>
            <a:r>
              <a:rPr lang="ru-RU" sz="3200" i="1" dirty="0" smtClean="0"/>
              <a:t>(6 </a:t>
            </a:r>
            <a:r>
              <a:rPr lang="ru-RU" sz="3200" dirty="0" smtClean="0"/>
              <a:t>+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– </a:t>
            </a:r>
            <a:r>
              <a:rPr lang="ru-RU" sz="3200" dirty="0" smtClean="0"/>
              <a:t>с)</a:t>
            </a:r>
            <a:r>
              <a:rPr lang="ru-RU" sz="3200" i="1" baseline="30000" dirty="0" smtClean="0"/>
              <a:t> </a:t>
            </a:r>
            <a:endParaRPr lang="ru-RU" sz="32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714876" y="392906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 49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ru-RU" sz="3200" i="1" dirty="0" smtClean="0"/>
              <a:t>а</a:t>
            </a:r>
            <a:r>
              <a:rPr lang="en-US" sz="3200" baseline="30000" dirty="0" smtClean="0"/>
              <a:t>2</a:t>
            </a:r>
            <a:r>
              <a:rPr lang="ru-RU" sz="3200" baseline="30000" dirty="0" smtClean="0"/>
              <a:t> </a:t>
            </a:r>
            <a:r>
              <a:rPr lang="ru-RU" sz="3200" dirty="0" smtClean="0"/>
              <a:t>+</a:t>
            </a:r>
            <a:r>
              <a:rPr lang="en-US" sz="3200" dirty="0" smtClean="0"/>
              <a:t>2</a:t>
            </a:r>
            <a:r>
              <a:rPr lang="ru-RU" sz="3200" i="1" dirty="0" smtClean="0"/>
              <a:t>а</a:t>
            </a:r>
            <a:r>
              <a:rPr lang="ru-RU" sz="3200" dirty="0" smtClean="0"/>
              <a:t>х + </a:t>
            </a:r>
            <a:r>
              <a:rPr lang="ru-RU" sz="3200" dirty="0" err="1" smtClean="0"/>
              <a:t>х</a:t>
            </a:r>
            <a:r>
              <a:rPr lang="en-US" sz="3200" i="1" baseline="30000" dirty="0" smtClean="0"/>
              <a:t>2</a:t>
            </a:r>
            <a:r>
              <a:rPr lang="ru-RU" sz="3200" i="1" dirty="0" smtClean="0"/>
              <a:t>)</a:t>
            </a:r>
            <a:r>
              <a:rPr lang="en-US" sz="3200" dirty="0" smtClean="0"/>
              <a:t> </a:t>
            </a:r>
            <a:endParaRPr lang="ru-RU" sz="3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4714876" y="392906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7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ru-RU" sz="3200" i="1" dirty="0" smtClean="0"/>
              <a:t>а</a:t>
            </a:r>
            <a:r>
              <a:rPr lang="ru-RU" sz="3200" dirty="0" smtClean="0"/>
              <a:t> + </a:t>
            </a:r>
            <a:r>
              <a:rPr lang="ru-RU" sz="3200" dirty="0" err="1" smtClean="0"/>
              <a:t>х</a:t>
            </a:r>
            <a:r>
              <a:rPr lang="ru-RU" sz="3200" i="1" dirty="0" smtClean="0"/>
              <a:t>)</a:t>
            </a:r>
            <a:r>
              <a:rPr lang="en-US" sz="3200" i="1" baseline="30000" dirty="0" smtClean="0"/>
              <a:t>2</a:t>
            </a:r>
            <a:r>
              <a:rPr lang="ru-RU" sz="3200" i="1" dirty="0" smtClean="0"/>
              <a:t>=</a:t>
            </a:r>
            <a:endParaRPr lang="ru-RU" sz="32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1214414" y="4357694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(7 </a:t>
            </a:r>
            <a:r>
              <a:rPr lang="en-US" sz="3200" dirty="0" smtClean="0"/>
              <a:t>–</a:t>
            </a:r>
            <a:r>
              <a:rPr lang="ru-RU" sz="3200" dirty="0" smtClean="0"/>
              <a:t> (</a:t>
            </a:r>
            <a:r>
              <a:rPr lang="ru-RU" sz="3200" i="1" dirty="0" smtClean="0"/>
              <a:t>а</a:t>
            </a:r>
            <a:r>
              <a:rPr lang="ru-RU" sz="3200" dirty="0" smtClean="0"/>
              <a:t> + </a:t>
            </a:r>
            <a:r>
              <a:rPr lang="ru-RU" sz="3200" dirty="0" err="1" smtClean="0"/>
              <a:t>х</a:t>
            </a:r>
            <a:r>
              <a:rPr lang="ru-RU" sz="3200" i="1" dirty="0" smtClean="0"/>
              <a:t>))</a:t>
            </a:r>
            <a:r>
              <a:rPr lang="ru-RU" sz="3200" i="1" dirty="0" smtClean="0"/>
              <a:t> (7 </a:t>
            </a:r>
            <a:r>
              <a:rPr lang="ru-RU" sz="3200" dirty="0" smtClean="0"/>
              <a:t>+ </a:t>
            </a:r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+ </a:t>
            </a:r>
            <a:r>
              <a:rPr lang="ru-RU" sz="3200" dirty="0" err="1" smtClean="0"/>
              <a:t>х</a:t>
            </a:r>
            <a:r>
              <a:rPr lang="ru-RU" sz="3200" i="1" dirty="0" smtClean="0"/>
              <a:t>))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86380" y="4357694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(7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i="1" dirty="0" smtClean="0"/>
              <a:t>а</a:t>
            </a:r>
            <a:r>
              <a:rPr lang="ru-RU" sz="3200" dirty="0" smtClean="0"/>
              <a:t> – </a:t>
            </a:r>
            <a:r>
              <a:rPr lang="ru-RU" sz="3200" dirty="0" err="1" smtClean="0"/>
              <a:t>х</a:t>
            </a:r>
            <a:r>
              <a:rPr lang="ru-RU" sz="3200" i="1" dirty="0" smtClean="0"/>
              <a:t>))</a:t>
            </a:r>
            <a:r>
              <a:rPr lang="ru-RU" sz="3200" i="1" dirty="0" smtClean="0"/>
              <a:t> (7 </a:t>
            </a:r>
            <a:r>
              <a:rPr lang="ru-RU" sz="3200" dirty="0" smtClean="0"/>
              <a:t>+ 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ru-RU" sz="3200" dirty="0" smtClean="0"/>
              <a:t>+ </a:t>
            </a:r>
            <a:r>
              <a:rPr lang="ru-RU" sz="3200" dirty="0" err="1" smtClean="0"/>
              <a:t>х</a:t>
            </a:r>
            <a:r>
              <a:rPr lang="ru-RU" sz="3200" i="1" dirty="0" smtClean="0"/>
              <a:t>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14942" y="4857760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81а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–</a:t>
            </a:r>
            <a:r>
              <a:rPr lang="ru-RU" sz="3200" dirty="0" smtClean="0"/>
              <a:t> </a:t>
            </a:r>
            <a:r>
              <a:rPr lang="ru-RU" sz="3200" dirty="0" smtClean="0"/>
              <a:t>(9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ru-RU" sz="3200" dirty="0" smtClean="0"/>
              <a:t> </a:t>
            </a:r>
            <a:r>
              <a:rPr lang="ru-RU" sz="3200" dirty="0" smtClean="0"/>
              <a:t>–6</a:t>
            </a:r>
            <a:r>
              <a:rPr lang="en-US" sz="3200" dirty="0" smtClean="0"/>
              <a:t>b</a:t>
            </a:r>
            <a:r>
              <a:rPr lang="ru-RU" sz="3200" dirty="0" smtClean="0"/>
              <a:t>с</a:t>
            </a:r>
            <a:r>
              <a:rPr lang="en-US" sz="3200" dirty="0" smtClean="0"/>
              <a:t>+</a:t>
            </a:r>
            <a:r>
              <a:rPr lang="ru-RU" sz="3200" dirty="0" smtClean="0"/>
              <a:t>с</a:t>
            </a:r>
            <a:r>
              <a:rPr lang="en-US" sz="3200" i="1" baseline="30000" dirty="0" smtClean="0"/>
              <a:t>2</a:t>
            </a:r>
            <a:r>
              <a:rPr lang="ru-RU" sz="3200" dirty="0" smtClean="0"/>
              <a:t>)</a:t>
            </a:r>
            <a:endParaRPr lang="ru-RU" sz="32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5214942" y="4857760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 (9а)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/>
              <a:t>(3</a:t>
            </a:r>
            <a:r>
              <a:rPr lang="en-US" sz="3200" i="1" dirty="0" smtClean="0"/>
              <a:t>b</a:t>
            </a:r>
            <a:r>
              <a:rPr lang="ru-RU" sz="3200" dirty="0" smtClean="0"/>
              <a:t> – с</a:t>
            </a:r>
            <a:r>
              <a:rPr lang="ru-RU" sz="3200" dirty="0" smtClean="0"/>
              <a:t>)</a:t>
            </a:r>
            <a:r>
              <a:rPr lang="en-US" sz="3200" i="1" baseline="30000" dirty="0" smtClean="0"/>
              <a:t>2</a:t>
            </a:r>
            <a:r>
              <a:rPr lang="ru-RU" sz="3200" i="1" dirty="0" smtClean="0"/>
              <a:t>=</a:t>
            </a:r>
            <a:endParaRPr lang="ru-RU" sz="32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214414" y="5357826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(9а</a:t>
            </a:r>
            <a:r>
              <a:rPr lang="en-US" sz="3200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/>
              <a:t>(3</a:t>
            </a:r>
            <a:r>
              <a:rPr lang="en-US" sz="3200" i="1" dirty="0" smtClean="0"/>
              <a:t>b</a:t>
            </a:r>
            <a:r>
              <a:rPr lang="ru-RU" sz="3200" dirty="0" smtClean="0"/>
              <a:t> – с))</a:t>
            </a:r>
            <a:r>
              <a:rPr lang="ru-RU" sz="3200" i="1" dirty="0" smtClean="0"/>
              <a:t> (9а</a:t>
            </a:r>
            <a:r>
              <a:rPr lang="en-US" sz="3200" dirty="0" smtClean="0"/>
              <a:t> </a:t>
            </a:r>
            <a:r>
              <a:rPr lang="ru-RU" sz="3200" dirty="0" smtClean="0"/>
              <a:t>+ </a:t>
            </a:r>
            <a:r>
              <a:rPr lang="ru-RU" sz="3200" dirty="0" smtClean="0"/>
              <a:t>(3</a:t>
            </a:r>
            <a:r>
              <a:rPr lang="en-US" sz="3200" i="1" dirty="0" smtClean="0"/>
              <a:t>b</a:t>
            </a:r>
            <a:r>
              <a:rPr lang="ru-RU" sz="3200" dirty="0" smtClean="0"/>
              <a:t> – с</a:t>
            </a:r>
            <a:r>
              <a:rPr lang="ru-RU" sz="3200" dirty="0" smtClean="0"/>
              <a:t>)) =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14414" y="585789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=</a:t>
            </a:r>
            <a:r>
              <a:rPr lang="ru-RU" sz="3200" i="1" dirty="0" smtClean="0"/>
              <a:t> (9а</a:t>
            </a:r>
            <a:r>
              <a:rPr lang="en-US" sz="3200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/>
              <a:t>3</a:t>
            </a:r>
            <a:r>
              <a:rPr lang="en-US" sz="3200" i="1" dirty="0" smtClean="0"/>
              <a:t>b</a:t>
            </a:r>
            <a:r>
              <a:rPr lang="ru-RU" sz="3200" dirty="0" smtClean="0"/>
              <a:t> + с)</a:t>
            </a:r>
            <a:r>
              <a:rPr lang="ru-RU" sz="3200" i="1" dirty="0" smtClean="0"/>
              <a:t> </a:t>
            </a:r>
            <a:r>
              <a:rPr lang="ru-RU" sz="3200" i="1" dirty="0" smtClean="0"/>
              <a:t>(9а</a:t>
            </a:r>
            <a:r>
              <a:rPr lang="en-US" sz="3200" dirty="0" smtClean="0"/>
              <a:t> </a:t>
            </a:r>
            <a:r>
              <a:rPr lang="ru-RU" sz="3200" dirty="0" smtClean="0"/>
              <a:t>+ 3</a:t>
            </a:r>
            <a:r>
              <a:rPr lang="en-US" sz="3200" i="1" dirty="0" smtClean="0"/>
              <a:t>b</a:t>
            </a:r>
            <a:r>
              <a:rPr lang="ru-RU" sz="3200" dirty="0" smtClean="0"/>
              <a:t> – </a:t>
            </a:r>
            <a:r>
              <a:rPr lang="ru-RU" sz="3200" dirty="0" smtClean="0"/>
              <a:t>с)</a:t>
            </a:r>
          </a:p>
        </p:txBody>
      </p:sp>
      <p:sp>
        <p:nvSpPr>
          <p:cNvPr id="47" name="Дата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AF3E8-9837-4DFD-BB57-5A2417018CE2}" type="datetime1">
              <a:rPr lang="ru-RU" smtClean="0"/>
              <a:t>07.05.2019</a:t>
            </a:fld>
            <a:endParaRPr lang="ru-RU"/>
          </a:p>
        </p:txBody>
      </p: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9" name="Нижний колонтитул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5" grpId="0"/>
      <p:bldP spid="14" grpId="0"/>
      <p:bldP spid="22" grpId="0"/>
      <p:bldP spid="23" grpId="0"/>
      <p:bldP spid="27" grpId="0"/>
      <p:bldP spid="27" grpId="1"/>
      <p:bldP spid="28" grpId="0"/>
      <p:bldP spid="28" grpId="1"/>
      <p:bldP spid="29" grpId="0"/>
      <p:bldP spid="30" grpId="0"/>
      <p:bldP spid="33" grpId="0"/>
      <p:bldP spid="33" grpId="1"/>
      <p:bldP spid="34" grpId="0"/>
      <p:bldP spid="35" grpId="0"/>
      <p:bldP spid="36" grpId="0"/>
      <p:bldP spid="37" grpId="0"/>
      <p:bldP spid="37" grpId="1"/>
      <p:bldP spid="39" grpId="0"/>
      <p:bldP spid="40" grpId="0"/>
      <p:bldP spid="41" grpId="0"/>
      <p:bldP spid="42" grpId="0"/>
      <p:bldP spid="42" grpId="1"/>
      <p:bldP spid="44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в парах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928926" y="1357298"/>
            <a:ext cx="714380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4" y="1357298"/>
            <a:ext cx="642942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</a:rPr>
              <a:t>a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2000240"/>
            <a:ext cx="7786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Составить с помощью данных одночленов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7290" y="364331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Квадрат суммы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2066" y="3643314"/>
            <a:ext cx="3929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Разность квадратов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4429132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Разность кубов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72066" y="4429132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Квадрат разности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250030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ряд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00760" y="250030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ряд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Управляющая кнопка: настраиваемая 26">
            <a:hlinkClick r:id="" action="ppaction://hlinkshowjump?jump=nextslide" highlightClick="1"/>
          </p:cNvPr>
          <p:cNvSpPr/>
          <p:nvPr/>
        </p:nvSpPr>
        <p:spPr>
          <a:xfrm>
            <a:off x="5214942" y="5857892"/>
            <a:ext cx="2071702" cy="571504"/>
          </a:xfrm>
          <a:prstGeom prst="actionButtonBlank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Проверка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357290" y="5072074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 и п</a:t>
            </a:r>
            <a:r>
              <a:rPr lang="ru-RU" sz="3200" b="1" dirty="0" smtClean="0">
                <a:solidFill>
                  <a:srgbClr val="990000"/>
                </a:solidFill>
              </a:rPr>
              <a:t>реобразовать выражения, используя формулы.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9" name="Дата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6524-44EC-46BD-9DD9-2409853F66BB}" type="datetime1">
              <a:rPr lang="ru-RU" smtClean="0"/>
              <a:t>07.05.2019</a:t>
            </a:fld>
            <a:endParaRPr lang="ru-RU"/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1" name="Нижний колонтитул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15" grpId="0" animBg="1"/>
      <p:bldP spid="16" grpId="0"/>
      <p:bldP spid="17" grpId="0"/>
      <p:bldP spid="21" grpId="0"/>
      <p:bldP spid="24" grpId="0"/>
      <p:bldP spid="25" grpId="0"/>
      <p:bldP spid="14" grpId="0"/>
      <p:bldP spid="22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928926" y="1357298"/>
            <a:ext cx="714380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4" y="1357298"/>
            <a:ext cx="642942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</a:rPr>
              <a:t>a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7290" y="364331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Квадрат суммы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2066" y="3643314"/>
            <a:ext cx="3929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Разность квадратов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4500570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Разность кубов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72066" y="4429132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●</a:t>
            </a:r>
            <a:r>
              <a:rPr lang="ru-RU" sz="3200" b="1" dirty="0" smtClean="0">
                <a:solidFill>
                  <a:srgbClr val="990000"/>
                </a:solidFill>
              </a:rPr>
              <a:t>Квадрат разности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250030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ряд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00760" y="250030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ряд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14" y="364331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(          +        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 </a:t>
            </a:r>
            <a:r>
              <a:rPr lang="ru-RU" sz="3200" b="1" dirty="0" smtClean="0">
                <a:solidFill>
                  <a:srgbClr val="990000"/>
                </a:solidFill>
                <a:cs typeface="Calibri"/>
              </a:rPr>
              <a:t>=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5852" y="4071942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=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4b</a:t>
            </a:r>
            <a:r>
              <a:rPr lang="en-US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 +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20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b + 25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 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1604" y="364331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2b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28860" y="364331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28926" y="1357298"/>
            <a:ext cx="714380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1357298"/>
            <a:ext cx="642942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</a:rPr>
              <a:t>a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3108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–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71670" y="428625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71802" y="428625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28728" y="457200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(2b)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28860" y="457200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(5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57554" y="450057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=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14414" y="550070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=(2b – 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)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( 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4b</a:t>
            </a:r>
            <a:r>
              <a:rPr lang="en-US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 +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10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b + 25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</a:t>
            </a:r>
            <a:r>
              <a:rPr lang="en-US" sz="3200" b="1" dirty="0" smtClean="0">
                <a:solidFill>
                  <a:srgbClr val="990000"/>
                </a:solidFill>
                <a:cs typeface="Calibri"/>
              </a:rPr>
              <a:t> 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28926" y="1357298"/>
            <a:ext cx="714380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43504" y="1357298"/>
            <a:ext cx="642942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</a:rPr>
              <a:t>a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00694" y="364331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–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29256" y="335756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00826" y="335756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86314" y="3643314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(2b)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86446" y="364331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(5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) =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0628" y="4071942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=(2b – 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)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( 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2b + 5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cs typeface="Calibri"/>
              </a:rPr>
              <a:t>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28926" y="1357298"/>
            <a:ext cx="714380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2</a:t>
            </a:r>
            <a:r>
              <a:rPr lang="en-US" sz="3200" b="1" dirty="0" smtClean="0">
                <a:solidFill>
                  <a:schemeClr val="bg1"/>
                </a:solidFill>
              </a:rPr>
              <a:t>b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43504" y="1357298"/>
            <a:ext cx="642942" cy="584775"/>
          </a:xfrm>
          <a:prstGeom prst="rect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i="1" dirty="0" smtClean="0">
                <a:solidFill>
                  <a:schemeClr val="bg1"/>
                </a:solidFill>
              </a:rPr>
              <a:t>a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72000" y="442913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(          </a:t>
            </a:r>
            <a:r>
              <a:rPr lang="en-US" sz="3200" b="1" dirty="0" smtClean="0">
                <a:solidFill>
                  <a:srgbClr val="990000"/>
                </a:solidFill>
                <a:cs typeface="Calibri"/>
              </a:rPr>
              <a:t>–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         )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 </a:t>
            </a:r>
            <a:r>
              <a:rPr lang="ru-RU" sz="3200" b="1" dirty="0" smtClean="0">
                <a:solidFill>
                  <a:srgbClr val="990000"/>
                </a:solidFill>
                <a:cs typeface="Calibri"/>
              </a:rPr>
              <a:t>=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57752" y="450057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2b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72198" y="450057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00628" y="4929198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=</a:t>
            </a:r>
            <a:r>
              <a:rPr lang="ru-RU" sz="3200" b="1" dirty="0" smtClean="0">
                <a:solidFill>
                  <a:srgbClr val="99000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4b</a:t>
            </a:r>
            <a:r>
              <a:rPr lang="en-US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</a:t>
            </a:r>
            <a:r>
              <a:rPr lang="en-US" sz="3200" b="1" dirty="0" smtClean="0">
                <a:solidFill>
                  <a:srgbClr val="990000"/>
                </a:solidFill>
                <a:cs typeface="Calibri"/>
              </a:rPr>
              <a:t>–20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en-US" sz="3200" b="1" dirty="0" smtClean="0">
                <a:solidFill>
                  <a:srgbClr val="990000"/>
                </a:solidFill>
                <a:latin typeface="Calibri"/>
                <a:cs typeface="Calibri"/>
              </a:rPr>
              <a:t>b+25</a:t>
            </a:r>
            <a:r>
              <a:rPr lang="en-US" sz="3200" b="1" i="1" dirty="0" smtClean="0">
                <a:solidFill>
                  <a:srgbClr val="990000"/>
                </a:solidFill>
                <a:latin typeface="Calibri"/>
                <a:cs typeface="Calibri"/>
              </a:rPr>
              <a:t>a</a:t>
            </a:r>
            <a:r>
              <a:rPr lang="ru-RU" sz="3200" b="1" baseline="30000" dirty="0" smtClean="0">
                <a:solidFill>
                  <a:srgbClr val="990000"/>
                </a:solidFill>
                <a:latin typeface="Calibri"/>
                <a:cs typeface="Calibri"/>
              </a:rPr>
              <a:t>2 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57" name="Дата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4E91D-76F5-48D3-AC0B-226AE75D0410}" type="datetime1">
              <a:rPr lang="ru-RU" smtClean="0"/>
              <a:t>07.05.2019</a:t>
            </a:fld>
            <a:endParaRPr lang="ru-RU"/>
          </a:p>
        </p:txBody>
      </p:sp>
      <p:sp>
        <p:nvSpPr>
          <p:cNvPr id="58" name="Номер слайда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9" name="Нижний колонтитул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5485E-6 L -0.1665 0.311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5485E-6 L -0.27083 0.311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5485E-6 L -0.1665 0.4691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03 L -0.28663 0.4661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5485E-6 L 0.20365 0.31182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5485E-6 L 0.08351 0.3118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5485E-6 L 0.21146 0.45871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5485E-6 L 0.10712 0.45871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1" animBg="1"/>
      <p:bldP spid="43" grpId="2" animBg="1"/>
      <p:bldP spid="15" grpId="1" animBg="1"/>
      <p:bldP spid="15" grpId="2" animBg="1"/>
      <p:bldP spid="17" grpId="1"/>
      <p:bldP spid="21" grpId="0"/>
      <p:bldP spid="24" grpId="0"/>
      <p:bldP spid="25" grpId="0"/>
      <p:bldP spid="23" grpId="0"/>
      <p:bldP spid="29" grpId="0"/>
      <p:bldP spid="30" grpId="0"/>
      <p:bldP spid="31" grpId="0"/>
      <p:bldP spid="32" grpId="0" animBg="1"/>
      <p:bldP spid="32" grpId="1" animBg="1"/>
      <p:bldP spid="33" grpId="0" animBg="1"/>
      <p:bldP spid="33" grpId="1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2" grpId="1" animBg="1"/>
      <p:bldP spid="44" grpId="0" animBg="1"/>
      <p:bldP spid="44" grpId="1" animBg="1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1" grpId="1" animBg="1"/>
      <p:bldP spid="52" grpId="0" animBg="1"/>
      <p:bldP spid="52" grpId="1" animBg="1"/>
      <p:bldP spid="53" grpId="0"/>
      <p:bldP spid="54" grpId="0"/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57356" y="128586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  Вариант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1857364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1.  Разложите на множители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7224" y="235743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  2у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18; 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572008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. </a:t>
            </a:r>
            <a:r>
              <a:rPr lang="ru-RU" sz="3200" b="1" dirty="0" smtClean="0">
                <a:solidFill>
                  <a:srgbClr val="990000"/>
                </a:solidFill>
              </a:rPr>
              <a:t>Разложите </a:t>
            </a:r>
            <a:r>
              <a:rPr lang="ru-RU" sz="3200" b="1" dirty="0" smtClean="0">
                <a:solidFill>
                  <a:srgbClr val="990000"/>
                </a:solidFill>
              </a:rPr>
              <a:t>на множители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728" y="3357562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2.  Упростите выражение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128586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  Вариант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628" y="2285992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  3у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27; 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857224" y="285749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2х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12х + 18. 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5000628" y="278605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3х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+ 12х + 12. </a:t>
            </a:r>
            <a:endParaRPr lang="ru-RU" sz="28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4464843" y="1750207"/>
            <a:ext cx="6429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250529" y="2893215"/>
            <a:ext cx="107157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472" y="378619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)(2</a:t>
            </a:r>
            <a:r>
              <a:rPr lang="ru-RU" sz="2800" i="1" dirty="0" smtClean="0"/>
              <a:t>а</a:t>
            </a:r>
            <a:r>
              <a:rPr lang="ru-RU" sz="2800" dirty="0" smtClean="0"/>
              <a:t> + 3)(</a:t>
            </a:r>
            <a:r>
              <a:rPr lang="ru-RU" sz="2800" i="1" dirty="0" smtClean="0"/>
              <a:t>а</a:t>
            </a:r>
            <a:r>
              <a:rPr lang="ru-RU" sz="2800" dirty="0" smtClean="0"/>
              <a:t> – 3) – 2</a:t>
            </a:r>
            <a:r>
              <a:rPr lang="ru-RU" sz="2800" i="1" dirty="0" smtClean="0"/>
              <a:t>а</a:t>
            </a:r>
            <a:r>
              <a:rPr lang="ru-RU" sz="2800" dirty="0" smtClean="0"/>
              <a:t>(4 + </a:t>
            </a:r>
            <a:r>
              <a:rPr lang="ru-RU" sz="2800" i="1" dirty="0" smtClean="0"/>
              <a:t>а</a:t>
            </a:r>
            <a:r>
              <a:rPr lang="ru-RU" sz="2800" dirty="0" smtClean="0"/>
              <a:t>); 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71472" y="4214818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(1 – </a:t>
            </a:r>
            <a:r>
              <a:rPr lang="ru-RU" sz="2800" dirty="0" err="1" smtClean="0"/>
              <a:t>х</a:t>
            </a:r>
            <a:r>
              <a:rPr lang="ru-RU" sz="2800" dirty="0" smtClean="0"/>
              <a:t>)(1 + </a:t>
            </a:r>
            <a:r>
              <a:rPr lang="ru-RU" sz="2800" dirty="0" err="1" smtClean="0"/>
              <a:t>х</a:t>
            </a:r>
            <a:r>
              <a:rPr lang="ru-RU" sz="2800" dirty="0" smtClean="0"/>
              <a:t>) + (</a:t>
            </a:r>
            <a:r>
              <a:rPr lang="ru-RU" sz="2800" dirty="0" err="1" smtClean="0"/>
              <a:t>х</a:t>
            </a:r>
            <a:r>
              <a:rPr lang="ru-RU" sz="2800" dirty="0" smtClean="0"/>
              <a:t> – 1)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1142976" y="514351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– 27х. </a:t>
            </a:r>
            <a:endParaRPr lang="ru-RU" sz="28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4357686" y="4286256"/>
            <a:ext cx="85725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4357686" y="5500702"/>
            <a:ext cx="85725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14844" y="378619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)(3</a:t>
            </a:r>
            <a:r>
              <a:rPr lang="ru-RU" sz="2800" i="1" dirty="0" smtClean="0"/>
              <a:t>а</a:t>
            </a:r>
            <a:r>
              <a:rPr lang="ru-RU" sz="2800" dirty="0" smtClean="0"/>
              <a:t> + </a:t>
            </a:r>
            <a:r>
              <a:rPr lang="ru-RU" sz="2800" dirty="0" smtClean="0"/>
              <a:t>1)(</a:t>
            </a:r>
            <a:r>
              <a:rPr lang="ru-RU" sz="2800" dirty="0" smtClean="0"/>
              <a:t>5</a:t>
            </a:r>
            <a:r>
              <a:rPr lang="ru-RU" sz="2800" dirty="0" smtClean="0"/>
              <a:t> – </a:t>
            </a:r>
            <a:r>
              <a:rPr lang="ru-RU" sz="2800" i="1" dirty="0" smtClean="0"/>
              <a:t>а</a:t>
            </a:r>
            <a:r>
              <a:rPr lang="ru-RU" sz="2800" dirty="0" smtClean="0"/>
              <a:t>) – 3</a:t>
            </a:r>
            <a:r>
              <a:rPr lang="ru-RU" sz="2800" i="1" dirty="0" smtClean="0"/>
              <a:t>а</a:t>
            </a:r>
            <a:r>
              <a:rPr lang="ru-RU" sz="2800" dirty="0" smtClean="0"/>
              <a:t>(4 – </a:t>
            </a:r>
            <a:r>
              <a:rPr lang="ru-RU" sz="2800" i="1" dirty="0" smtClean="0"/>
              <a:t>а</a:t>
            </a:r>
            <a:r>
              <a:rPr lang="ru-RU" sz="2800" dirty="0" smtClean="0"/>
              <a:t>); 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4714876" y="4214818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(2 – </a:t>
            </a:r>
            <a:r>
              <a:rPr lang="ru-RU" sz="2800" dirty="0" err="1" smtClean="0"/>
              <a:t>х</a:t>
            </a:r>
            <a:r>
              <a:rPr lang="ru-RU" sz="2800" dirty="0" smtClean="0"/>
              <a:t>)(2 + </a:t>
            </a:r>
            <a:r>
              <a:rPr lang="ru-RU" sz="2800" dirty="0" err="1" smtClean="0"/>
              <a:t>х</a:t>
            </a:r>
            <a:r>
              <a:rPr lang="ru-RU" sz="2800" dirty="0" smtClean="0"/>
              <a:t>) + (</a:t>
            </a:r>
            <a:r>
              <a:rPr lang="ru-RU" sz="2800" dirty="0" err="1" smtClean="0"/>
              <a:t>х</a:t>
            </a:r>
            <a:r>
              <a:rPr lang="ru-RU" sz="2800" dirty="0" smtClean="0"/>
              <a:t> + 2)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4929190" y="514351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+ 125с. </a:t>
            </a:r>
            <a:endParaRPr lang="ru-RU" sz="2800" dirty="0"/>
          </a:p>
        </p:txBody>
      </p:sp>
      <p:sp>
        <p:nvSpPr>
          <p:cNvPr id="42" name="Управляющая кнопка: настраиваемая 41">
            <a:hlinkClick r:id="" action="ppaction://hlinkshowjump?jump=nextslide" highlightClick="1"/>
          </p:cNvPr>
          <p:cNvSpPr/>
          <p:nvPr/>
        </p:nvSpPr>
        <p:spPr>
          <a:xfrm>
            <a:off x="5214942" y="5857892"/>
            <a:ext cx="2071702" cy="571504"/>
          </a:xfrm>
          <a:prstGeom prst="actionButtonBlank">
            <a:avLst/>
          </a:prstGeom>
          <a:solidFill>
            <a:srgbClr val="99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Проверка</a:t>
            </a:r>
            <a:endParaRPr lang="ru-RU" sz="2800" b="1" dirty="0"/>
          </a:p>
        </p:txBody>
      </p:sp>
      <p:sp>
        <p:nvSpPr>
          <p:cNvPr id="44" name="Дата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3F30-36DE-4D23-AF33-D0883CD81B2B}" type="datetime1">
              <a:rPr lang="ru-RU" smtClean="0"/>
              <a:t>07.05.2019</a:t>
            </a:fld>
            <a:endParaRPr lang="ru-RU"/>
          </a:p>
        </p:txBody>
      </p:sp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6" name="Нижний колонтитул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5" grpId="0"/>
      <p:bldP spid="22" grpId="0"/>
      <p:bldP spid="23" grpId="0"/>
      <p:bldP spid="27" grpId="0"/>
      <p:bldP spid="33" grpId="0"/>
      <p:bldP spid="34" grpId="0"/>
      <p:bldP spid="35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57356" y="128586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  Вариант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1857364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1.  Разложите на множители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7224" y="235743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  2у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18; 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728" y="4572008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3</a:t>
            </a:r>
            <a:r>
              <a:rPr lang="ru-RU" sz="3200" b="1" dirty="0" smtClean="0">
                <a:solidFill>
                  <a:srgbClr val="990000"/>
                </a:solidFill>
              </a:rPr>
              <a:t>. </a:t>
            </a:r>
            <a:r>
              <a:rPr lang="ru-RU" sz="3200" b="1" dirty="0" smtClean="0">
                <a:solidFill>
                  <a:srgbClr val="990000"/>
                </a:solidFill>
              </a:rPr>
              <a:t>Разложите </a:t>
            </a:r>
            <a:r>
              <a:rPr lang="ru-RU" sz="3200" b="1" dirty="0" smtClean="0">
                <a:solidFill>
                  <a:srgbClr val="990000"/>
                </a:solidFill>
              </a:rPr>
              <a:t>на множители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728" y="3357562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2.  Упростите выражение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1285860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  Вариант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628" y="2285992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  3у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27; 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857224" y="2857496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2х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12х + 18. 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5000628" y="278605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3х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+ 12х + 12. </a:t>
            </a:r>
            <a:endParaRPr lang="ru-RU" sz="28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4464843" y="1750207"/>
            <a:ext cx="642942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250529" y="2893215"/>
            <a:ext cx="107157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472" y="378619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)(2</a:t>
            </a:r>
            <a:r>
              <a:rPr lang="ru-RU" sz="2800" i="1" dirty="0" smtClean="0"/>
              <a:t>а</a:t>
            </a:r>
            <a:r>
              <a:rPr lang="ru-RU" sz="2800" dirty="0" smtClean="0"/>
              <a:t> + 3)(</a:t>
            </a:r>
            <a:r>
              <a:rPr lang="ru-RU" sz="2800" i="1" dirty="0" smtClean="0"/>
              <a:t>а</a:t>
            </a:r>
            <a:r>
              <a:rPr lang="ru-RU" sz="2800" dirty="0" smtClean="0"/>
              <a:t> – 3) – 2</a:t>
            </a:r>
            <a:r>
              <a:rPr lang="ru-RU" sz="2800" i="1" dirty="0" smtClean="0"/>
              <a:t>а</a:t>
            </a:r>
            <a:r>
              <a:rPr lang="ru-RU" sz="2800" dirty="0" smtClean="0"/>
              <a:t>(4 + </a:t>
            </a:r>
            <a:r>
              <a:rPr lang="ru-RU" sz="2800" i="1" dirty="0" smtClean="0"/>
              <a:t>а</a:t>
            </a:r>
            <a:r>
              <a:rPr lang="ru-RU" sz="2800" dirty="0" smtClean="0"/>
              <a:t>); 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71472" y="4214818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(1 – </a:t>
            </a:r>
            <a:r>
              <a:rPr lang="ru-RU" sz="2800" dirty="0" err="1" smtClean="0"/>
              <a:t>х</a:t>
            </a:r>
            <a:r>
              <a:rPr lang="ru-RU" sz="2800" dirty="0" smtClean="0"/>
              <a:t>)(1 + </a:t>
            </a:r>
            <a:r>
              <a:rPr lang="ru-RU" sz="2800" dirty="0" err="1" smtClean="0"/>
              <a:t>х</a:t>
            </a:r>
            <a:r>
              <a:rPr lang="ru-RU" sz="2800" dirty="0" smtClean="0"/>
              <a:t>) + (</a:t>
            </a:r>
            <a:r>
              <a:rPr lang="ru-RU" sz="2800" dirty="0" err="1" smtClean="0"/>
              <a:t>х</a:t>
            </a:r>
            <a:r>
              <a:rPr lang="ru-RU" sz="2800" dirty="0" smtClean="0"/>
              <a:t> – 1)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1142976" y="514351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– 27х. </a:t>
            </a:r>
            <a:endParaRPr lang="ru-RU" sz="28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4357686" y="4286256"/>
            <a:ext cx="85725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4357686" y="5500702"/>
            <a:ext cx="85725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14844" y="378619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а</a:t>
            </a:r>
            <a:r>
              <a:rPr lang="ru-RU" sz="2800" dirty="0" smtClean="0"/>
              <a:t>)(3</a:t>
            </a:r>
            <a:r>
              <a:rPr lang="ru-RU" sz="2800" i="1" dirty="0" smtClean="0"/>
              <a:t>а</a:t>
            </a:r>
            <a:r>
              <a:rPr lang="ru-RU" sz="2800" dirty="0" smtClean="0"/>
              <a:t> + </a:t>
            </a:r>
            <a:r>
              <a:rPr lang="ru-RU" sz="2800" dirty="0" smtClean="0"/>
              <a:t>1)(</a:t>
            </a:r>
            <a:r>
              <a:rPr lang="ru-RU" sz="2800" dirty="0" smtClean="0"/>
              <a:t>5</a:t>
            </a:r>
            <a:r>
              <a:rPr lang="ru-RU" sz="2800" dirty="0" smtClean="0"/>
              <a:t> – </a:t>
            </a:r>
            <a:r>
              <a:rPr lang="ru-RU" sz="2800" i="1" dirty="0" smtClean="0"/>
              <a:t>а</a:t>
            </a:r>
            <a:r>
              <a:rPr lang="ru-RU" sz="2800" dirty="0" smtClean="0"/>
              <a:t>) – 3</a:t>
            </a:r>
            <a:r>
              <a:rPr lang="ru-RU" sz="2800" i="1" dirty="0" smtClean="0"/>
              <a:t>а</a:t>
            </a:r>
            <a:r>
              <a:rPr lang="ru-RU" sz="2800" dirty="0" smtClean="0"/>
              <a:t>(4 – </a:t>
            </a:r>
            <a:r>
              <a:rPr lang="ru-RU" sz="2800" i="1" dirty="0" smtClean="0"/>
              <a:t>а</a:t>
            </a:r>
            <a:r>
              <a:rPr lang="ru-RU" sz="2800" dirty="0" smtClean="0"/>
              <a:t>); 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4714876" y="4214818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</a:t>
            </a:r>
            <a:r>
              <a:rPr lang="ru-RU" sz="2800" dirty="0" smtClean="0"/>
              <a:t>)  (2 – </a:t>
            </a:r>
            <a:r>
              <a:rPr lang="ru-RU" sz="2800" dirty="0" err="1" smtClean="0"/>
              <a:t>х</a:t>
            </a:r>
            <a:r>
              <a:rPr lang="ru-RU" sz="2800" dirty="0" smtClean="0"/>
              <a:t>)(2 + </a:t>
            </a:r>
            <a:r>
              <a:rPr lang="ru-RU" sz="2800" dirty="0" err="1" smtClean="0"/>
              <a:t>х</a:t>
            </a:r>
            <a:r>
              <a:rPr lang="ru-RU" sz="2800" dirty="0" smtClean="0"/>
              <a:t>) + (</a:t>
            </a:r>
            <a:r>
              <a:rPr lang="ru-RU" sz="2800" dirty="0" err="1" smtClean="0"/>
              <a:t>х</a:t>
            </a:r>
            <a:r>
              <a:rPr lang="ru-RU" sz="2800" dirty="0" smtClean="0"/>
              <a:t> + 2)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4929190" y="514351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+ 125с. </a:t>
            </a:r>
            <a:endParaRPr lang="ru-RU" sz="2800" dirty="0"/>
          </a:p>
        </p:txBody>
      </p:sp>
      <p:sp>
        <p:nvSpPr>
          <p:cNvPr id="26" name="Пятно 1 25"/>
          <p:cNvSpPr/>
          <p:nvPr/>
        </p:nvSpPr>
        <p:spPr>
          <a:xfrm>
            <a:off x="1928794" y="2000240"/>
            <a:ext cx="3214710" cy="1071570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2(у -3)(у + 3)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29" name="Пятно 1 28"/>
          <p:cNvSpPr/>
          <p:nvPr/>
        </p:nvSpPr>
        <p:spPr>
          <a:xfrm>
            <a:off x="2143108" y="2643182"/>
            <a:ext cx="2857520" cy="1071570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2(</a:t>
            </a:r>
            <a:r>
              <a:rPr lang="ru-RU" sz="2400" b="1" dirty="0" err="1" smtClean="0">
                <a:solidFill>
                  <a:srgbClr val="990000"/>
                </a:solidFill>
              </a:rPr>
              <a:t>х</a:t>
            </a:r>
            <a:r>
              <a:rPr lang="ru-RU" sz="2400" b="1" dirty="0" smtClean="0">
                <a:solidFill>
                  <a:srgbClr val="990000"/>
                </a:solidFill>
              </a:rPr>
              <a:t> -3)</a:t>
            </a:r>
            <a:r>
              <a:rPr lang="ru-RU" sz="2400" b="1" baseline="30000" dirty="0" smtClean="0">
                <a:solidFill>
                  <a:srgbClr val="990000"/>
                </a:solidFill>
              </a:rPr>
              <a:t>2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31" name="Пятно 1 30"/>
          <p:cNvSpPr/>
          <p:nvPr/>
        </p:nvSpPr>
        <p:spPr>
          <a:xfrm>
            <a:off x="5929290" y="1857364"/>
            <a:ext cx="3214710" cy="1071570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3(у -3)(у + 3)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32" name="Пятно 1 31"/>
          <p:cNvSpPr/>
          <p:nvPr/>
        </p:nvSpPr>
        <p:spPr>
          <a:xfrm>
            <a:off x="6286480" y="2714620"/>
            <a:ext cx="2857520" cy="1071570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3(</a:t>
            </a:r>
            <a:r>
              <a:rPr lang="ru-RU" sz="2400" b="1" dirty="0" err="1" smtClean="0">
                <a:solidFill>
                  <a:srgbClr val="990000"/>
                </a:solidFill>
              </a:rPr>
              <a:t>х</a:t>
            </a:r>
            <a:r>
              <a:rPr lang="ru-RU" sz="2400" b="1" dirty="0" smtClean="0">
                <a:solidFill>
                  <a:srgbClr val="990000"/>
                </a:solidFill>
              </a:rPr>
              <a:t> + 2)</a:t>
            </a:r>
            <a:r>
              <a:rPr lang="ru-RU" sz="2400" b="1" baseline="30000" dirty="0" smtClean="0">
                <a:solidFill>
                  <a:srgbClr val="990000"/>
                </a:solidFill>
              </a:rPr>
              <a:t>2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37" name="Пятно 1 36"/>
          <p:cNvSpPr/>
          <p:nvPr/>
        </p:nvSpPr>
        <p:spPr>
          <a:xfrm>
            <a:off x="2143108" y="3571876"/>
            <a:ext cx="2500330" cy="1000132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- 11</a:t>
            </a:r>
            <a:r>
              <a:rPr lang="ru-RU" sz="2400" b="1" i="1" dirty="0" smtClean="0">
                <a:solidFill>
                  <a:srgbClr val="990000"/>
                </a:solidFill>
              </a:rPr>
              <a:t>а</a:t>
            </a:r>
            <a:r>
              <a:rPr lang="ru-RU" sz="2400" b="1" dirty="0" smtClean="0">
                <a:solidFill>
                  <a:srgbClr val="990000"/>
                </a:solidFill>
              </a:rPr>
              <a:t> – 9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2" name="Пятно 1 41"/>
          <p:cNvSpPr/>
          <p:nvPr/>
        </p:nvSpPr>
        <p:spPr>
          <a:xfrm>
            <a:off x="2714612" y="4071942"/>
            <a:ext cx="2071702" cy="1000132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2 – 2х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4" name="Пятно 1 43"/>
          <p:cNvSpPr/>
          <p:nvPr/>
        </p:nvSpPr>
        <p:spPr>
          <a:xfrm>
            <a:off x="6643670" y="3643314"/>
            <a:ext cx="2500330" cy="1000132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2</a:t>
            </a:r>
            <a:r>
              <a:rPr lang="ru-RU" sz="2400" b="1" i="1" dirty="0" smtClean="0">
                <a:solidFill>
                  <a:srgbClr val="990000"/>
                </a:solidFill>
              </a:rPr>
              <a:t>а</a:t>
            </a:r>
            <a:r>
              <a:rPr lang="ru-RU" sz="2400" b="1" dirty="0" smtClean="0">
                <a:solidFill>
                  <a:srgbClr val="990000"/>
                </a:solidFill>
              </a:rPr>
              <a:t> + 5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5" name="Пятно 1 44"/>
          <p:cNvSpPr/>
          <p:nvPr/>
        </p:nvSpPr>
        <p:spPr>
          <a:xfrm>
            <a:off x="7072298" y="4214818"/>
            <a:ext cx="2071702" cy="1000132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8 + 4х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6" name="Пятно 1 45"/>
          <p:cNvSpPr/>
          <p:nvPr/>
        </p:nvSpPr>
        <p:spPr>
          <a:xfrm>
            <a:off x="571472" y="5500702"/>
            <a:ext cx="4572032" cy="1000132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990000"/>
                </a:solidFill>
              </a:rPr>
              <a:t>х</a:t>
            </a:r>
            <a:r>
              <a:rPr lang="ru-RU" sz="2400" b="1" dirty="0" smtClean="0">
                <a:solidFill>
                  <a:srgbClr val="990000"/>
                </a:solidFill>
              </a:rPr>
              <a:t>(</a:t>
            </a:r>
            <a:r>
              <a:rPr lang="ru-RU" sz="2400" b="1" dirty="0" err="1" smtClean="0">
                <a:solidFill>
                  <a:srgbClr val="990000"/>
                </a:solidFill>
              </a:rPr>
              <a:t>х</a:t>
            </a:r>
            <a:r>
              <a:rPr lang="ru-RU" sz="2400" b="1" dirty="0" smtClean="0">
                <a:solidFill>
                  <a:srgbClr val="990000"/>
                </a:solidFill>
              </a:rPr>
              <a:t> – 3)(х</a:t>
            </a:r>
            <a:r>
              <a:rPr lang="ru-RU" sz="24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2400" b="1" dirty="0" smtClean="0">
                <a:solidFill>
                  <a:srgbClr val="990000"/>
                </a:solidFill>
              </a:rPr>
              <a:t> + 3х + 9)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7" name="Пятно 1 46"/>
          <p:cNvSpPr/>
          <p:nvPr/>
        </p:nvSpPr>
        <p:spPr>
          <a:xfrm>
            <a:off x="4286152" y="5286388"/>
            <a:ext cx="4857848" cy="1143008"/>
          </a:xfrm>
          <a:prstGeom prst="irregularSeal1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</a:rPr>
              <a:t>с(</a:t>
            </a:r>
            <a:r>
              <a:rPr lang="ru-RU" sz="2400" b="1" dirty="0" err="1" smtClean="0">
                <a:solidFill>
                  <a:srgbClr val="990000"/>
                </a:solidFill>
              </a:rPr>
              <a:t>с</a:t>
            </a:r>
            <a:r>
              <a:rPr lang="ru-RU" sz="2400" b="1" dirty="0" smtClean="0">
                <a:solidFill>
                  <a:srgbClr val="990000"/>
                </a:solidFill>
              </a:rPr>
              <a:t> + 5)(с</a:t>
            </a:r>
            <a:r>
              <a:rPr lang="ru-RU" sz="24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2400" b="1" dirty="0" smtClean="0">
                <a:solidFill>
                  <a:srgbClr val="990000"/>
                </a:solidFill>
              </a:rPr>
              <a:t> – 5с + 25) 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C968-53D1-468D-89BE-76DC7816065F}" type="datetime1">
              <a:rPr lang="ru-RU" smtClean="0"/>
              <a:t>07.05.2019</a:t>
            </a:fld>
            <a:endParaRPr lang="ru-RU"/>
          </a:p>
        </p:txBody>
      </p:sp>
      <p:sp>
        <p:nvSpPr>
          <p:cNvPr id="49" name="Номер слайда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0" name="Нижний колонтитул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1" grpId="0" animBg="1"/>
      <p:bldP spid="32" grpId="0" animBg="1"/>
      <p:bldP spid="37" grpId="0" animBg="1"/>
      <p:bldP spid="42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28728" y="1500174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№ 1016, 1018(</a:t>
            </a:r>
            <a:r>
              <a:rPr lang="ru-RU" sz="3200" b="1" dirty="0" err="1" smtClean="0">
                <a:solidFill>
                  <a:srgbClr val="990000"/>
                </a:solidFill>
              </a:rPr>
              <a:t>г,е</a:t>
            </a:r>
            <a:r>
              <a:rPr lang="ru-RU" sz="3200" b="1" dirty="0" smtClean="0">
                <a:solidFill>
                  <a:srgbClr val="990000"/>
                </a:solidFill>
              </a:rPr>
              <a:t>), 1021(</a:t>
            </a:r>
            <a:r>
              <a:rPr lang="ru-RU" sz="3200" b="1" dirty="0" err="1" smtClean="0">
                <a:solidFill>
                  <a:srgbClr val="990000"/>
                </a:solidFill>
              </a:rPr>
              <a:t>а,в</a:t>
            </a:r>
            <a:r>
              <a:rPr lang="ru-RU" sz="3200" b="1" dirty="0" smtClean="0">
                <a:solidFill>
                  <a:srgbClr val="990000"/>
                </a:solidFill>
              </a:rPr>
              <a:t>)  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559E3-6E27-4599-AEF9-51897280107D}" type="datetime1">
              <a:rPr lang="ru-RU" smtClean="0"/>
              <a:t>07.05.2019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Цели урока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85852" y="135729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</a:rPr>
              <a:t>Образовательная:</a:t>
            </a:r>
            <a:endParaRPr lang="ru-RU" sz="28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1928802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990000"/>
                </a:solidFill>
              </a:rPr>
              <a:t>коррекция знаний, умений и навыков учащихся в применении формул сокращённого умножения, в преобразовании выражений на основе результатов контрольной работы, ликвидировать пробелы в знаниях;</a:t>
            </a:r>
            <a:endParaRPr lang="ru-RU" sz="2400" i="1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5852" y="3714752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</a:rPr>
              <a:t>Воспитательная:</a:t>
            </a:r>
            <a:endParaRPr lang="ru-RU" sz="2800" b="1" dirty="0">
              <a:solidFill>
                <a:srgbClr val="99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5852" y="421481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990000"/>
                </a:solidFill>
              </a:rPr>
              <a:t>воспитание коммуникативных качеств личности;</a:t>
            </a:r>
            <a:endParaRPr lang="ru-RU" sz="2400" i="1" dirty="0">
              <a:solidFill>
                <a:srgbClr val="99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57290" y="464344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</a:rPr>
              <a:t>Развивающая:</a:t>
            </a:r>
            <a:endParaRPr lang="ru-RU" sz="2800" b="1" dirty="0">
              <a:solidFill>
                <a:srgbClr val="99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52" y="5072074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990000"/>
                </a:solidFill>
              </a:rPr>
              <a:t>Развивать математическое мышление, внимание, самостоятельность учащихся.</a:t>
            </a:r>
            <a:endParaRPr lang="ru-RU" sz="2400" i="1" dirty="0">
              <a:solidFill>
                <a:srgbClr val="990000"/>
              </a:solidFill>
            </a:endParaRP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C327-1F7E-4FBB-97F6-79361EB632F1}" type="datetime1">
              <a:rPr lang="ru-RU" smtClean="0"/>
              <a:t>07.05.2019</a:t>
            </a:fld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0" name="Нижний колонтитул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5" grpId="0"/>
      <p:bldP spid="14" grpId="0"/>
      <p:bldP spid="22" grpId="0"/>
      <p:bldP spid="23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85860"/>
            <a:ext cx="7572396" cy="7143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С помощью каких формул сокращенного умножения можно разложить многочлен на множители?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+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215074" y="3429000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285749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en-US" sz="3200" i="1" dirty="0" smtClean="0"/>
              <a:t>a</a:t>
            </a:r>
            <a:r>
              <a:rPr lang="ru-RU" sz="3200" dirty="0" smtClean="0"/>
              <a:t> +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492919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3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271462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072066" y="185736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en-US" sz="3200" i="1" dirty="0" smtClean="0"/>
              <a:t>a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</a:t>
            </a:r>
            <a:r>
              <a:rPr lang="ru-RU" sz="3200" dirty="0" smtClean="0"/>
              <a:t>+ </a:t>
            </a:r>
            <a:r>
              <a:rPr lang="en-US" sz="3200" dirty="0" smtClean="0"/>
              <a:t>2</a:t>
            </a:r>
            <a:r>
              <a:rPr lang="en-US" sz="3200" i="1" dirty="0" smtClean="0"/>
              <a:t>a</a:t>
            </a:r>
            <a:r>
              <a:rPr lang="en-US" sz="3200" dirty="0" smtClean="0"/>
              <a:t>b + b</a:t>
            </a:r>
            <a:r>
              <a:rPr lang="en-US" sz="3200" baseline="30000" dirty="0" smtClean="0"/>
              <a:t>2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4143380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/>
              <a:t>а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– 2</a:t>
            </a:r>
            <a:r>
              <a:rPr lang="ru-RU" sz="3200" i="1" dirty="0" smtClean="0"/>
              <a:t>а</a:t>
            </a:r>
            <a:r>
              <a:rPr lang="en-US" sz="3200" dirty="0" smtClean="0"/>
              <a:t>b</a:t>
            </a:r>
            <a:r>
              <a:rPr lang="ru-RU" sz="3200" dirty="0" smtClean="0"/>
              <a:t> </a:t>
            </a:r>
            <a:r>
              <a:rPr lang="en-US" sz="3200" dirty="0" smtClean="0"/>
              <a:t>+ b</a:t>
            </a:r>
            <a:r>
              <a:rPr lang="en-US" sz="3200" baseline="30000" dirty="0" smtClean="0"/>
              <a:t>2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5852" y="5715016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/>
              <a:t>(</a:t>
            </a:r>
            <a:r>
              <a:rPr lang="ru-RU" sz="3200" i="1" dirty="0" smtClean="0"/>
              <a:t>а</a:t>
            </a:r>
            <a:r>
              <a:rPr lang="en-US" sz="3200" dirty="0" smtClean="0"/>
              <a:t> – b)(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en-US" sz="3200" dirty="0" smtClean="0"/>
              <a:t>+ b)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2928926" y="2428868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a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 smtClean="0"/>
              <a:t>+ 3</a:t>
            </a:r>
            <a:r>
              <a:rPr lang="en-US" sz="3200" i="1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b</a:t>
            </a:r>
            <a:r>
              <a:rPr lang="ru-RU" sz="3200" dirty="0" smtClean="0"/>
              <a:t> + </a:t>
            </a:r>
            <a:r>
              <a:rPr lang="en-US" sz="3200" dirty="0" smtClean="0"/>
              <a:t>3</a:t>
            </a:r>
            <a:r>
              <a:rPr lang="en-US" sz="3200" i="1" dirty="0" smtClean="0"/>
              <a:t>a</a:t>
            </a:r>
            <a:r>
              <a:rPr lang="en-US" sz="3200" dirty="0" smtClean="0"/>
              <a:t>b</a:t>
            </a:r>
            <a:r>
              <a:rPr lang="ru-RU" sz="3200" baseline="30000" dirty="0" smtClean="0"/>
              <a:t>2</a:t>
            </a:r>
            <a:r>
              <a:rPr lang="en-US" sz="3200" baseline="30000" dirty="0" smtClean="0"/>
              <a:t>  </a:t>
            </a:r>
            <a:r>
              <a:rPr lang="en-US" sz="3200" dirty="0" smtClean="0"/>
              <a:t>+ b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2643174" y="400050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+</a:t>
            </a:r>
            <a:r>
              <a:rPr lang="en-US" sz="3200" dirty="0" smtClean="0"/>
              <a:t> </a:t>
            </a:r>
            <a:r>
              <a:rPr lang="en-US" sz="3200" i="1" dirty="0" smtClean="0"/>
              <a:t>b</a:t>
            </a:r>
            <a:r>
              <a:rPr lang="en-US" sz="3200" dirty="0" smtClean="0"/>
              <a:t>)(</a:t>
            </a:r>
            <a:r>
              <a:rPr lang="en-US" sz="3200" i="1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– </a:t>
            </a:r>
            <a:r>
              <a:rPr lang="en-US" sz="3200" i="1" dirty="0" err="1" smtClean="0"/>
              <a:t>a</a:t>
            </a:r>
            <a:r>
              <a:rPr lang="en-US" sz="3200" dirty="0" err="1" smtClean="0"/>
              <a:t>b</a:t>
            </a:r>
            <a:r>
              <a:rPr lang="en-US" sz="3200" dirty="0" smtClean="0"/>
              <a:t> + </a:t>
            </a:r>
            <a:r>
              <a:rPr lang="en-US" sz="3200" i="1" dirty="0" smtClean="0"/>
              <a:t>b</a:t>
            </a:r>
            <a:r>
              <a:rPr lang="en-US" sz="3200" i="1" baseline="30000" dirty="0" smtClean="0"/>
              <a:t>2 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86248" y="571501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en-US" sz="3200" i="1" dirty="0" smtClean="0"/>
              <a:t>a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71868" y="500063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a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 </a:t>
            </a:r>
            <a:r>
              <a:rPr lang="ru-RU" sz="3200" dirty="0" smtClean="0"/>
              <a:t>– </a:t>
            </a:r>
            <a:r>
              <a:rPr lang="en-US" sz="3200" dirty="0" smtClean="0"/>
              <a:t> 3</a:t>
            </a:r>
            <a:r>
              <a:rPr lang="en-US" sz="3200" i="1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b</a:t>
            </a:r>
            <a:r>
              <a:rPr lang="ru-RU" sz="3200" dirty="0" smtClean="0"/>
              <a:t> + </a:t>
            </a:r>
            <a:r>
              <a:rPr lang="en-US" sz="3200" dirty="0" smtClean="0"/>
              <a:t>3</a:t>
            </a:r>
            <a:r>
              <a:rPr lang="en-US" sz="3200" i="1" dirty="0" smtClean="0"/>
              <a:t>a</a:t>
            </a:r>
            <a:r>
              <a:rPr lang="en-US" sz="3200" dirty="0" smtClean="0"/>
              <a:t>b</a:t>
            </a:r>
            <a:r>
              <a:rPr lang="ru-RU" sz="3200" baseline="30000" dirty="0" smtClean="0"/>
              <a:t>2</a:t>
            </a:r>
            <a:r>
              <a:rPr lang="en-US" sz="3200" baseline="30000" dirty="0" smtClean="0"/>
              <a:t> </a:t>
            </a:r>
            <a:r>
              <a:rPr lang="ru-RU" sz="3200" dirty="0" smtClean="0"/>
              <a:t>– </a:t>
            </a:r>
            <a:r>
              <a:rPr lang="en-US" sz="3200" dirty="0" smtClean="0"/>
              <a:t>b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1285852" y="442913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3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2643174" y="4429132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en-US" sz="3200" dirty="0" smtClean="0"/>
              <a:t>– </a:t>
            </a:r>
            <a:r>
              <a:rPr lang="en-US" sz="3200" i="1" dirty="0" smtClean="0"/>
              <a:t>b</a:t>
            </a:r>
            <a:r>
              <a:rPr lang="en-US" sz="3200" dirty="0" smtClean="0"/>
              <a:t>)(</a:t>
            </a:r>
            <a:r>
              <a:rPr lang="en-US" sz="3200" i="1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</a:t>
            </a:r>
            <a:r>
              <a:rPr lang="en-US" sz="3200" i="1" dirty="0" err="1" smtClean="0"/>
              <a:t>a</a:t>
            </a:r>
            <a:r>
              <a:rPr lang="en-US" sz="3200" dirty="0" err="1" smtClean="0"/>
              <a:t>b</a:t>
            </a:r>
            <a:r>
              <a:rPr lang="en-US" sz="3200" dirty="0" smtClean="0"/>
              <a:t> + </a:t>
            </a:r>
            <a:r>
              <a:rPr lang="en-US" sz="3200" i="1" dirty="0" smtClean="0"/>
              <a:t>b</a:t>
            </a:r>
            <a:r>
              <a:rPr lang="en-US" sz="3200" i="1" baseline="30000" dirty="0" smtClean="0"/>
              <a:t>2 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3286116" y="185736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2357422" y="228599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4572000" y="271462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2357422" y="3143248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2357422" y="364331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3428992" y="414338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643438" y="478632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6" name="Дата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C650E-CC90-4AEE-B917-B59C9EE09E10}" type="datetime1">
              <a:rPr lang="ru-RU" smtClean="0"/>
              <a:t>07.05.2019</a:t>
            </a:fld>
            <a:endParaRPr lang="ru-RU"/>
          </a:p>
        </p:txBody>
      </p: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8" name="Нижний колонтитул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57992E-6 L -0.42361 -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67476E-6 L -0.00191 -0.064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93384E-6 L 0.14028 -0.501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232E-6 L -0.19236 0.0402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50544E-7 L -0.18629 -0.0222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1.81587E-6 L -0.00226 -0.188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1587E-6 L 0.00018 -0.188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24936E-6 L -0.01789 -0.187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2105 L 0.00052 -0.0522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3257E-7 L -0.55659 0.00023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84987E-6 L -0.27344 0.1043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68725E-6 L -0.25486 -0.0303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93384E-6 L 0.07917 -0.134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15" grpId="0"/>
      <p:bldP spid="16" grpId="0"/>
      <p:bldP spid="17" grpId="0"/>
      <p:bldP spid="21" grpId="0"/>
      <p:bldP spid="22" grpId="0"/>
      <p:bldP spid="23" grpId="0"/>
      <p:bldP spid="24" grpId="0"/>
      <p:bldP spid="25" grpId="0"/>
      <p:bldP spid="29" grpId="0"/>
      <p:bldP spid="30" grpId="0"/>
      <p:bldP spid="27" grpId="0"/>
      <p:bldP spid="28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28728" y="1500174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000372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C3C-A198-4107-A988-3A89A2CA487D}" type="datetime1">
              <a:rPr lang="ru-RU" smtClean="0"/>
              <a:t>07.05.2019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Использованные источники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28728" y="1500174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1571612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Calibri"/>
                <a:cs typeface="Calibri"/>
              </a:rPr>
              <a:t>● </a:t>
            </a:r>
            <a:r>
              <a:rPr lang="ru-RU" sz="2400" dirty="0" smtClean="0">
                <a:solidFill>
                  <a:srgbClr val="990000"/>
                </a:solidFill>
              </a:rPr>
              <a:t>Учебник: Алгебра. 7 класс, авторы: Ю.Н. Макарычев, Н.Г. </a:t>
            </a:r>
            <a:r>
              <a:rPr lang="ru-RU" sz="2400" dirty="0" err="1" smtClean="0">
                <a:solidFill>
                  <a:srgbClr val="990000"/>
                </a:solidFill>
              </a:rPr>
              <a:t>Миндюк</a:t>
            </a:r>
            <a:r>
              <a:rPr lang="ru-RU" sz="2400" dirty="0" smtClean="0">
                <a:solidFill>
                  <a:srgbClr val="990000"/>
                </a:solidFill>
              </a:rPr>
              <a:t> и др.;</a:t>
            </a:r>
            <a:r>
              <a:rPr lang="ru-RU" sz="3200" dirty="0" smtClean="0">
                <a:solidFill>
                  <a:srgbClr val="990000"/>
                </a:solidFill>
              </a:rPr>
              <a:t>  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242886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Calibri"/>
                <a:cs typeface="Calibri"/>
              </a:rPr>
              <a:t>● </a:t>
            </a:r>
            <a:r>
              <a:rPr lang="ru-RU" sz="2400" dirty="0" smtClean="0">
                <a:solidFill>
                  <a:srgbClr val="990000"/>
                </a:solidFill>
              </a:rPr>
              <a:t>Тест. Журнал «Математика в школе»;</a:t>
            </a:r>
            <a:r>
              <a:rPr lang="ru-RU" sz="3200" dirty="0" smtClean="0">
                <a:solidFill>
                  <a:srgbClr val="990000"/>
                </a:solidFill>
              </a:rPr>
              <a:t>  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2928934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Calibri"/>
                <a:cs typeface="Calibri"/>
              </a:rPr>
              <a:t>● </a:t>
            </a:r>
            <a:r>
              <a:rPr lang="ru-RU" sz="2400" dirty="0" smtClean="0">
                <a:solidFill>
                  <a:srgbClr val="990000"/>
                </a:solidFill>
              </a:rPr>
              <a:t>Фон. </a:t>
            </a:r>
            <a:r>
              <a:rPr lang="ru-RU" sz="2400" dirty="0" smtClean="0">
                <a:solidFill>
                  <a:srgbClr val="990000"/>
                </a:solidFill>
                <a:hlinkClick r:id="rId2"/>
              </a:rPr>
              <a:t>https://</a:t>
            </a:r>
            <a:r>
              <a:rPr lang="ru-RU" sz="2400" dirty="0" smtClean="0">
                <a:solidFill>
                  <a:srgbClr val="990000"/>
                </a:solidFill>
                <a:hlinkClick r:id="rId2"/>
              </a:rPr>
              <a:t>yandex.ru/images/search?stype=image&amp;lr=54&amp;nomisspell=1&amp;text=фон%20для%20презентации%20школа&amp;source=related-2</a:t>
            </a:r>
            <a:endParaRPr lang="ru-RU" sz="2400" dirty="0" smtClean="0">
              <a:solidFill>
                <a:srgbClr val="990000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37BC-A1D4-419B-923C-A6DFD4F276EB}" type="datetime1">
              <a:rPr lang="ru-RU" smtClean="0"/>
              <a:t>07.05.2019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Повторим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072362" cy="6143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1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> 	</a:t>
            </a:r>
            <a:r>
              <a:rPr lang="ru-RU" dirty="0" smtClean="0">
                <a:solidFill>
                  <a:srgbClr val="C00000"/>
                </a:solidFill>
              </a:rPr>
              <a:t>Формулы сокращённого умножения: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+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28599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14324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en-US" sz="3200" i="1" dirty="0" smtClean="0"/>
              <a:t>a</a:t>
            </a:r>
            <a:r>
              <a:rPr lang="ru-RU" sz="3200" dirty="0" smtClean="0"/>
              <a:t> +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00050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3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271462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185736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+ </a:t>
            </a:r>
            <a:r>
              <a:rPr lang="en-US" sz="3200" dirty="0" smtClean="0">
                <a:solidFill>
                  <a:srgbClr val="C00000"/>
                </a:solidFill>
              </a:rPr>
              <a:t>2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dirty="0" smtClean="0">
                <a:solidFill>
                  <a:srgbClr val="C00000"/>
                </a:solidFill>
              </a:rPr>
              <a:t>b + b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3174" y="22859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– 2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 b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71736" y="271462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(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en-US" sz="3200" dirty="0" smtClean="0">
                <a:solidFill>
                  <a:srgbClr val="C00000"/>
                </a:solidFill>
              </a:rPr>
              <a:t> – b)(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 b)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43174" y="3143248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 + 3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ru-RU" sz="3200" dirty="0" smtClean="0">
                <a:solidFill>
                  <a:srgbClr val="C00000"/>
                </a:solidFill>
              </a:rPr>
              <a:t> + </a:t>
            </a:r>
            <a:r>
              <a:rPr lang="en-US" sz="3200" dirty="0" smtClean="0">
                <a:solidFill>
                  <a:srgbClr val="C00000"/>
                </a:solidFill>
              </a:rPr>
              <a:t>3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baseline="30000" dirty="0" smtClean="0">
                <a:solidFill>
                  <a:srgbClr val="C00000"/>
                </a:solidFill>
              </a:rPr>
              <a:t>  </a:t>
            </a:r>
            <a:r>
              <a:rPr lang="en-US" sz="3200" dirty="0" smtClean="0">
                <a:solidFill>
                  <a:srgbClr val="C00000"/>
                </a:solidFill>
              </a:rPr>
              <a:t>+ b</a:t>
            </a:r>
            <a:r>
              <a:rPr lang="en-US" sz="3200" baseline="30000" dirty="0" smtClean="0">
                <a:solidFill>
                  <a:srgbClr val="C00000"/>
                </a:solidFill>
              </a:rPr>
              <a:t>3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43174" y="4000504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(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+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dirty="0" smtClean="0">
                <a:solidFill>
                  <a:srgbClr val="C00000"/>
                </a:solidFill>
              </a:rPr>
              <a:t>)(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– </a:t>
            </a:r>
            <a:r>
              <a:rPr lang="en-US" sz="3200" i="1" dirty="0" err="1" smtClean="0">
                <a:solidFill>
                  <a:srgbClr val="C00000"/>
                </a:solidFill>
              </a:rPr>
              <a:t>a</a:t>
            </a:r>
            <a:r>
              <a:rPr lang="en-US" sz="3200" dirty="0" err="1" smtClean="0">
                <a:solidFill>
                  <a:srgbClr val="C00000"/>
                </a:solidFill>
              </a:rPr>
              <a:t>b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2 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85852" y="357187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en-US" sz="3200" i="1" dirty="0" smtClean="0"/>
              <a:t>a</a:t>
            </a:r>
            <a:r>
              <a:rPr lang="ru-RU" sz="3200" dirty="0" smtClean="0"/>
              <a:t> – </a:t>
            </a:r>
            <a:r>
              <a:rPr lang="en-US" sz="3200" dirty="0" smtClean="0"/>
              <a:t>b</a:t>
            </a:r>
            <a:r>
              <a:rPr lang="ru-RU" sz="3200" dirty="0" smtClean="0"/>
              <a:t>)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643174" y="357187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3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– </a:t>
            </a:r>
            <a:r>
              <a:rPr lang="en-US" sz="3200" dirty="0" smtClean="0">
                <a:solidFill>
                  <a:srgbClr val="C00000"/>
                </a:solidFill>
              </a:rPr>
              <a:t> 3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ru-RU" sz="3200" dirty="0" smtClean="0">
                <a:solidFill>
                  <a:srgbClr val="C00000"/>
                </a:solidFill>
              </a:rPr>
              <a:t> + </a:t>
            </a:r>
            <a:r>
              <a:rPr lang="en-US" sz="3200" dirty="0" smtClean="0">
                <a:solidFill>
                  <a:srgbClr val="C00000"/>
                </a:solidFill>
              </a:rPr>
              <a:t>3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baseline="300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– </a:t>
            </a:r>
            <a:r>
              <a:rPr lang="en-US" sz="3200" dirty="0" smtClean="0">
                <a:solidFill>
                  <a:srgbClr val="C00000"/>
                </a:solidFill>
              </a:rPr>
              <a:t>b</a:t>
            </a:r>
            <a:r>
              <a:rPr lang="en-US" sz="3200" baseline="30000" dirty="0" smtClean="0">
                <a:solidFill>
                  <a:srgbClr val="C00000"/>
                </a:solidFill>
              </a:rPr>
              <a:t>3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5852" y="442913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en-US" sz="3200" i="1" dirty="0" smtClean="0"/>
              <a:t>b</a:t>
            </a:r>
            <a:r>
              <a:rPr lang="ru-RU" sz="3200" baseline="30000" dirty="0" smtClean="0"/>
              <a:t>3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2643174" y="4429132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(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–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dirty="0" smtClean="0">
                <a:solidFill>
                  <a:srgbClr val="C00000"/>
                </a:solidFill>
              </a:rPr>
              <a:t>)(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err="1" smtClean="0">
                <a:solidFill>
                  <a:srgbClr val="C00000"/>
                </a:solidFill>
              </a:rPr>
              <a:t>a</a:t>
            </a:r>
            <a:r>
              <a:rPr lang="en-US" sz="3200" dirty="0" err="1" smtClean="0">
                <a:solidFill>
                  <a:srgbClr val="C00000"/>
                </a:solidFill>
              </a:rPr>
              <a:t>b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2 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F871-D8E6-4691-AD0D-3994139C5408}" type="datetime1">
              <a:rPr lang="ru-RU" smtClean="0"/>
              <a:t>07.05.2019</a:t>
            </a:fld>
            <a:endParaRPr lang="ru-RU"/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1" name="Нижний колонтитул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15" grpId="0"/>
      <p:bldP spid="16" grpId="0"/>
      <p:bldP spid="17" grpId="0"/>
      <p:bldP spid="21" grpId="0"/>
      <p:bldP spid="22" grpId="0"/>
      <p:bldP spid="23" grpId="0"/>
      <p:bldP spid="24" grpId="0"/>
      <p:bldP spid="25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Устно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072362" cy="614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2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> 	</a:t>
            </a:r>
            <a:r>
              <a:rPr lang="ru-RU" dirty="0" smtClean="0">
                <a:solidFill>
                  <a:srgbClr val="C00000"/>
                </a:solidFill>
              </a:rPr>
              <a:t>Раскройте скобки: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(</a:t>
            </a:r>
            <a:r>
              <a:rPr lang="ru-RU" sz="3200" dirty="0" err="1" smtClean="0"/>
              <a:t>х</a:t>
            </a:r>
            <a:r>
              <a:rPr lang="ru-RU" sz="3200" dirty="0" smtClean="0"/>
              <a:t> + 5)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28599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– 2)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14324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(2 + у)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3571876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</a:t>
            </a:r>
            <a:r>
              <a:rPr lang="en-US" sz="3200" dirty="0" smtClean="0"/>
              <a:t>b + 3)(b – 3)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4071942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(</a:t>
            </a:r>
            <a:r>
              <a:rPr lang="en-US" sz="3200" i="1" dirty="0" smtClean="0"/>
              <a:t>2c </a:t>
            </a:r>
            <a:r>
              <a:rPr lang="en-US" sz="3200" dirty="0" smtClean="0"/>
              <a:t>– </a:t>
            </a:r>
            <a:r>
              <a:rPr lang="en-US" sz="3200" i="1" dirty="0" smtClean="0"/>
              <a:t>1</a:t>
            </a:r>
            <a:r>
              <a:rPr lang="en-US" sz="3200" dirty="0" smtClean="0"/>
              <a:t>)(</a:t>
            </a:r>
            <a:r>
              <a:rPr lang="en-US" sz="3200" i="1" dirty="0" smtClean="0"/>
              <a:t>2c </a:t>
            </a:r>
            <a:r>
              <a:rPr lang="en-US" sz="3200" dirty="0" smtClean="0"/>
              <a:t>+ 1)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285852" y="4572008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(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2</a:t>
            </a:r>
            <a:r>
              <a:rPr lang="en-US" sz="3200" i="1" dirty="0" smtClean="0"/>
              <a:t>b)(</a:t>
            </a:r>
            <a:r>
              <a:rPr lang="ru-RU" sz="3200" i="1" dirty="0" smtClean="0"/>
              <a:t>а</a:t>
            </a:r>
            <a:r>
              <a:rPr lang="en-US" sz="3200" i="1" baseline="30000" dirty="0" smtClean="0"/>
              <a:t>2</a:t>
            </a:r>
            <a:r>
              <a:rPr lang="en-US" sz="3200" dirty="0" smtClean="0"/>
              <a:t> – 2</a:t>
            </a:r>
            <a:r>
              <a:rPr lang="en-US" sz="3200" i="1" dirty="0" smtClean="0"/>
              <a:t>a</a:t>
            </a:r>
            <a:r>
              <a:rPr lang="en-US" sz="3200" dirty="0" smtClean="0"/>
              <a:t>b + 4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271462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(а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1)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185736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x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+ 10х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ru-RU" sz="3200" dirty="0" smtClean="0">
                <a:solidFill>
                  <a:srgbClr val="C00000"/>
                </a:solidFill>
              </a:rPr>
              <a:t>25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22859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– </a:t>
            </a:r>
            <a:r>
              <a:rPr lang="ru-RU" sz="3200" dirty="0" smtClean="0">
                <a:solidFill>
                  <a:srgbClr val="C00000"/>
                </a:solidFill>
              </a:rPr>
              <a:t>4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 </a:t>
            </a:r>
            <a:r>
              <a:rPr lang="ru-RU" sz="3200" dirty="0" smtClean="0">
                <a:solidFill>
                  <a:srgbClr val="C00000"/>
                </a:solidFill>
              </a:rPr>
              <a:t>4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488" y="271462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baseline="30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– </a:t>
            </a:r>
            <a:r>
              <a:rPr lang="ru-RU" sz="3200" dirty="0" smtClean="0">
                <a:solidFill>
                  <a:srgbClr val="C00000"/>
                </a:solidFill>
              </a:rPr>
              <a:t>2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 </a:t>
            </a:r>
            <a:r>
              <a:rPr lang="ru-RU" sz="3200" dirty="0" smtClean="0">
                <a:solidFill>
                  <a:srgbClr val="C00000"/>
                </a:solidFill>
              </a:rPr>
              <a:t>1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26" y="314324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4 + 4</a:t>
            </a:r>
            <a:r>
              <a:rPr lang="ru-RU" sz="3200" dirty="0" smtClean="0">
                <a:solidFill>
                  <a:srgbClr val="C00000"/>
                </a:solidFill>
              </a:rPr>
              <a:t>у + у</a:t>
            </a:r>
            <a:r>
              <a:rPr lang="ru-RU" sz="3200" baseline="30000" dirty="0" smtClean="0">
                <a:solidFill>
                  <a:srgbClr val="C00000"/>
                </a:solidFill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28992" y="3571876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2 </a:t>
            </a:r>
            <a:r>
              <a:rPr lang="en-US" sz="3200" dirty="0" smtClean="0">
                <a:solidFill>
                  <a:srgbClr val="C00000"/>
                </a:solidFill>
              </a:rPr>
              <a:t>– 9</a:t>
            </a:r>
            <a:endParaRPr lang="ru-RU" sz="3200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57620" y="407194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4c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– 1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4" y="457200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3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8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baseline="30000" dirty="0">
                <a:solidFill>
                  <a:srgbClr val="C00000"/>
                </a:solidFill>
              </a:rPr>
              <a:t>3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A059-073F-40E0-B14B-6C53F73DF966}" type="datetime1">
              <a:rPr lang="ru-RU" smtClean="0"/>
              <a:t>07.05.2019</a:t>
            </a:fld>
            <a:endParaRPr lang="ru-RU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9" grpId="0"/>
      <p:bldP spid="11" grpId="0"/>
      <p:bldP spid="15" grpId="0"/>
      <p:bldP spid="16" grpId="0"/>
      <p:bldP spid="17" grpId="0"/>
      <p:bldP spid="21" grpId="0"/>
      <p:bldP spid="22" grpId="0"/>
      <p:bldP spid="23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Устно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5500726" cy="614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3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> 	</a:t>
            </a:r>
            <a:r>
              <a:rPr lang="ru-RU" dirty="0" smtClean="0">
                <a:solidFill>
                  <a:srgbClr val="C00000"/>
                </a:solidFill>
              </a:rPr>
              <a:t>Разложите на множители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4х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у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285992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36х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25у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14324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– 16с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357187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r>
              <a:rPr lang="ru-RU" sz="3200" i="1" dirty="0" smtClean="0"/>
              <a:t>а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2</a:t>
            </a:r>
            <a:r>
              <a:rPr lang="en-US" sz="3200" i="1" dirty="0" smtClean="0"/>
              <a:t>b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457200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5</a:t>
            </a:r>
            <a:r>
              <a:rPr lang="ru-RU" sz="3200" dirty="0" smtClean="0"/>
              <a:t>с</a:t>
            </a:r>
            <a:r>
              <a:rPr lang="en-US" sz="3200" dirty="0" smtClean="0"/>
              <a:t>k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 – </a:t>
            </a:r>
            <a:r>
              <a:rPr lang="en-US" sz="3200" dirty="0" smtClean="0"/>
              <a:t>5</a:t>
            </a:r>
            <a:r>
              <a:rPr lang="ru-RU" sz="3200" dirty="0" smtClean="0"/>
              <a:t>с</a:t>
            </a:r>
            <a:r>
              <a:rPr lang="en-US" sz="3200" dirty="0" smtClean="0"/>
              <a:t>n</a:t>
            </a:r>
            <a:r>
              <a:rPr lang="en-US" sz="3200" baseline="30000" dirty="0" smtClean="0"/>
              <a:t>3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4071942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</a:t>
            </a:r>
            <a:r>
              <a:rPr lang="en-US" sz="3200" dirty="0" smtClean="0"/>
              <a:t>8</a:t>
            </a:r>
            <a:r>
              <a:rPr lang="ru-RU" sz="3200" dirty="0" smtClean="0"/>
              <a:t>с</a:t>
            </a:r>
            <a:r>
              <a:rPr lang="en-US" sz="3200" baseline="30000" dirty="0"/>
              <a:t>3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285852" y="5072074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r>
              <a:rPr lang="ru-RU" sz="3200" i="1" dirty="0" smtClean="0"/>
              <a:t>а</a:t>
            </a:r>
            <a:r>
              <a:rPr lang="en-US" sz="3200" baseline="30000" dirty="0"/>
              <a:t>2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</a:t>
            </a:r>
            <a:r>
              <a:rPr lang="en-US" sz="3200" dirty="0" smtClean="0"/>
              <a:t>4</a:t>
            </a:r>
            <a:r>
              <a:rPr lang="en-US" sz="3200" i="1" dirty="0" smtClean="0"/>
              <a:t>ab</a:t>
            </a:r>
            <a:r>
              <a:rPr lang="en-US" sz="3200" dirty="0" smtClean="0"/>
              <a:t> + </a:t>
            </a:r>
            <a:r>
              <a:rPr lang="ru-RU" sz="3200" dirty="0" smtClean="0"/>
              <a:t>2</a:t>
            </a:r>
            <a:r>
              <a:rPr lang="en-US" sz="3200" i="1" dirty="0" smtClean="0"/>
              <a:t>b</a:t>
            </a:r>
            <a:r>
              <a:rPr lang="en-US" sz="3200" baseline="30000" dirty="0"/>
              <a:t>2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285852" y="564357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16</a:t>
            </a:r>
            <a:r>
              <a:rPr lang="ru-RU" sz="3200" i="1" dirty="0" smtClean="0"/>
              <a:t>а</a:t>
            </a:r>
            <a:r>
              <a:rPr lang="en-US" sz="3200" baseline="30000" dirty="0"/>
              <a:t>2</a:t>
            </a:r>
            <a:r>
              <a:rPr lang="ru-RU" sz="3200" dirty="0" smtClean="0"/>
              <a:t> –</a:t>
            </a:r>
            <a:r>
              <a:rPr lang="en-US" sz="3200" dirty="0" smtClean="0"/>
              <a:t> 8</a:t>
            </a:r>
            <a:r>
              <a:rPr lang="en-US" sz="3200" i="1" dirty="0" smtClean="0"/>
              <a:t>a</a:t>
            </a:r>
            <a:r>
              <a:rPr lang="en-US" sz="3200" dirty="0" smtClean="0"/>
              <a:t> + 1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2714620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3b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2</a:t>
            </a:r>
            <a:r>
              <a:rPr lang="en-US" sz="3200" dirty="0" smtClean="0"/>
              <a:t>7c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192880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=(2x – y)(2x + y)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3240" y="22859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=(6x – 5y)(6x + 5y)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271462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=3(b – 3c)(b + 3c)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26" y="314324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c(c – 4)(c + 4)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26" y="3571876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2(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dirty="0" smtClean="0">
                <a:solidFill>
                  <a:srgbClr val="C00000"/>
                </a:solidFill>
              </a:rPr>
              <a:t>)(</a:t>
            </a:r>
            <a:r>
              <a:rPr lang="en-US" sz="3200" i="1" dirty="0" smtClean="0">
                <a:solidFill>
                  <a:srgbClr val="C00000"/>
                </a:solidFill>
              </a:rPr>
              <a:t>a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2 </a:t>
            </a:r>
            <a:r>
              <a:rPr lang="en-US" sz="3200" dirty="0" smtClean="0">
                <a:solidFill>
                  <a:srgbClr val="C00000"/>
                </a:solidFill>
              </a:rPr>
              <a:t>– </a:t>
            </a:r>
            <a:r>
              <a:rPr lang="en-US" sz="3200" i="1" dirty="0" err="1" smtClean="0">
                <a:solidFill>
                  <a:srgbClr val="C00000"/>
                </a:solidFill>
              </a:rPr>
              <a:t>ab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smtClean="0">
                <a:solidFill>
                  <a:srgbClr val="C00000"/>
                </a:solidFill>
              </a:rPr>
              <a:t>b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43240" y="4572008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5c(k – n)(k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dirty="0" err="1" smtClean="0">
                <a:solidFill>
                  <a:srgbClr val="C00000"/>
                </a:solidFill>
              </a:rPr>
              <a:t>kn</a:t>
            </a:r>
            <a:r>
              <a:rPr lang="en-US" sz="3200" dirty="0" smtClean="0">
                <a:solidFill>
                  <a:srgbClr val="C00000"/>
                </a:solidFill>
              </a:rPr>
              <a:t> + n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1107321" y="3679033"/>
            <a:ext cx="478634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57488" y="4071942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(</a:t>
            </a:r>
            <a:r>
              <a:rPr lang="en-US" sz="3200" i="1" dirty="0" smtClean="0">
                <a:solidFill>
                  <a:srgbClr val="C00000"/>
                </a:solidFill>
              </a:rPr>
              <a:t>1</a:t>
            </a:r>
            <a:r>
              <a:rPr lang="en-US" sz="3200" dirty="0" smtClean="0">
                <a:solidFill>
                  <a:srgbClr val="C00000"/>
                </a:solidFill>
              </a:rPr>
              <a:t> + </a:t>
            </a:r>
            <a:r>
              <a:rPr lang="en-US" sz="3200" i="1" dirty="0" smtClean="0">
                <a:solidFill>
                  <a:srgbClr val="C00000"/>
                </a:solidFill>
              </a:rPr>
              <a:t>2c</a:t>
            </a:r>
            <a:r>
              <a:rPr lang="en-US" sz="3200" dirty="0" smtClean="0">
                <a:solidFill>
                  <a:srgbClr val="C00000"/>
                </a:solidFill>
              </a:rPr>
              <a:t>)(1 </a:t>
            </a:r>
            <a:r>
              <a:rPr lang="en-US" sz="3200" i="1" baseline="300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– </a:t>
            </a:r>
            <a:r>
              <a:rPr lang="en-US" sz="3200" i="1" dirty="0" smtClean="0">
                <a:solidFill>
                  <a:srgbClr val="C00000"/>
                </a:solidFill>
              </a:rPr>
              <a:t>2c</a:t>
            </a:r>
            <a:r>
              <a:rPr lang="en-US" sz="3200" dirty="0" smtClean="0">
                <a:solidFill>
                  <a:srgbClr val="C00000"/>
                </a:solidFill>
              </a:rPr>
              <a:t> + 4c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86182" y="507207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</a:t>
            </a:r>
            <a:r>
              <a:rPr lang="ru-RU" sz="3200" dirty="0" smtClean="0">
                <a:solidFill>
                  <a:srgbClr val="C00000"/>
                </a:solidFill>
              </a:rPr>
              <a:t>2</a:t>
            </a:r>
            <a:r>
              <a:rPr lang="en-US" sz="3200" dirty="0" smtClean="0">
                <a:solidFill>
                  <a:srgbClr val="C00000"/>
                </a:solidFill>
              </a:rPr>
              <a:t>(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+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i="1" dirty="0" smtClean="0">
                <a:solidFill>
                  <a:srgbClr val="C00000"/>
                </a:solidFill>
              </a:rPr>
              <a:t>b)</a:t>
            </a:r>
            <a:r>
              <a:rPr lang="en-US" sz="3200" baseline="30000" dirty="0">
                <a:solidFill>
                  <a:srgbClr val="C00000"/>
                </a:solidFill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14744" y="564357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= (4</a:t>
            </a:r>
            <a:r>
              <a:rPr lang="ru-RU" sz="3200" i="1" dirty="0" smtClean="0">
                <a:solidFill>
                  <a:srgbClr val="C00000"/>
                </a:solidFill>
              </a:rPr>
              <a:t>а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–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en-US" sz="3200" i="1" dirty="0" smtClean="0">
                <a:solidFill>
                  <a:srgbClr val="C00000"/>
                </a:solidFill>
              </a:rPr>
              <a:t>1)</a:t>
            </a:r>
            <a:r>
              <a:rPr lang="en-US" sz="3200" baseline="30000" dirty="0" smtClean="0">
                <a:solidFill>
                  <a:srgbClr val="C00000"/>
                </a:solidFill>
              </a:rPr>
              <a:t>2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351A-734B-45CE-A250-1593D4A955B1}" type="datetime1">
              <a:rPr lang="ru-RU" smtClean="0"/>
              <a:t>07.05.2019</a:t>
            </a:fld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2" name="Нижний колонтитул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1" grpId="0"/>
      <p:bldP spid="13" grpId="0"/>
      <p:bldP spid="15" grpId="0"/>
      <p:bldP spid="16" grpId="0"/>
      <p:bldP spid="17" grpId="0"/>
      <p:bldP spid="21" grpId="0"/>
      <p:bldP spid="22" grpId="0"/>
      <p:bldP spid="23" grpId="0"/>
      <p:bldP spid="24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в парах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1107321" y="3679033"/>
            <a:ext cx="478634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Группа 40"/>
          <p:cNvGrpSpPr/>
          <p:nvPr/>
        </p:nvGrpSpPr>
        <p:grpSpPr>
          <a:xfrm>
            <a:off x="1966783" y="1322318"/>
            <a:ext cx="5891365" cy="5412268"/>
            <a:chOff x="1966783" y="1322318"/>
            <a:chExt cx="5891365" cy="5412268"/>
          </a:xfrm>
        </p:grpSpPr>
        <p:sp>
          <p:nvSpPr>
            <p:cNvPr id="35" name="Овал 34"/>
            <p:cNvSpPr/>
            <p:nvPr/>
          </p:nvSpPr>
          <p:spPr>
            <a:xfrm rot="3766273">
              <a:off x="3201166" y="1934592"/>
              <a:ext cx="2238265" cy="1013717"/>
            </a:xfrm>
            <a:prstGeom prst="ellipse">
              <a:avLst/>
            </a:prstGeom>
            <a:solidFill>
              <a:srgbClr val="DDD818"/>
            </a:solidFill>
            <a:ln>
              <a:solidFill>
                <a:srgbClr val="DDD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2</a:t>
              </a:r>
              <a:r>
                <a:rPr lang="ru-RU" sz="4000" b="1" i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а – 3 </a:t>
              </a:r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 rot="4545227">
              <a:off x="3824839" y="5223775"/>
              <a:ext cx="2092929" cy="92869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а – 4 </a:t>
              </a:r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 rot="20537606">
              <a:off x="2062605" y="4088142"/>
              <a:ext cx="2238265" cy="101371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2</a:t>
              </a:r>
              <a:r>
                <a:rPr lang="ru-RU" sz="4000" b="1" i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а + 3 </a:t>
              </a:r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6" name="Овал 35"/>
            <p:cNvSpPr/>
            <p:nvPr/>
          </p:nvSpPr>
          <p:spPr>
            <a:xfrm rot="1469893">
              <a:off x="1966783" y="2704426"/>
              <a:ext cx="2238265" cy="101371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3 –  </a:t>
              </a:r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2</a:t>
              </a:r>
              <a:r>
                <a:rPr lang="ru-RU" sz="4000" b="1" i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а</a:t>
              </a:r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 rot="2150108">
              <a:off x="4984678" y="4796099"/>
              <a:ext cx="2286016" cy="92869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i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5 – а</a:t>
              </a:r>
              <a:r>
                <a:rPr lang="ru-RU" sz="4000" b="1" i="1" spc="50" baseline="3000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2</a:t>
              </a:r>
              <a:r>
                <a:rPr lang="ru-RU" sz="4000" b="1" i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 </a:t>
              </a:r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 rot="19221261">
              <a:off x="4995190" y="2240523"/>
              <a:ext cx="2238265" cy="1013717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spc="50" dirty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8</a:t>
              </a:r>
              <a:r>
                <a:rPr lang="ru-RU" sz="4000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 </a:t>
              </a:r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+</a:t>
              </a:r>
              <a:r>
                <a:rPr lang="ru-RU" sz="4000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 6</a:t>
              </a:r>
              <a:r>
                <a:rPr lang="ru-RU" sz="4000" b="1" i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а</a:t>
              </a:r>
              <a:endParaRPr lang="ru-RU" sz="40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5572132" y="3571876"/>
              <a:ext cx="2286016" cy="9286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7</a:t>
              </a:r>
              <a:r>
                <a:rPr lang="ru-RU" sz="4000" b="1" i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а</a:t>
              </a:r>
              <a:r>
                <a:rPr lang="ru-RU" sz="4000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 + 1</a:t>
              </a:r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3786182" y="3071810"/>
              <a:ext cx="2214578" cy="2000264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2</a:t>
              </a:r>
              <a:r>
                <a:rPr lang="ru-RU" sz="4000" b="1" i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а</a:t>
              </a:r>
              <a:r>
                <a:rPr lang="ru-RU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 </a:t>
              </a:r>
              <a:r>
                <a:rPr lang="en-US" sz="40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– 3 </a:t>
              </a:r>
              <a:endPara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sp>
        <p:nvSpPr>
          <p:cNvPr id="38" name="Содержимое 2"/>
          <p:cNvSpPr txBox="1">
            <a:spLocks/>
          </p:cNvSpPr>
          <p:nvPr/>
        </p:nvSpPr>
        <p:spPr>
          <a:xfrm>
            <a:off x="142844" y="5929330"/>
            <a:ext cx="8143932" cy="61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выполните действия:</a:t>
            </a:r>
          </a:p>
        </p:txBody>
      </p:sp>
      <p:sp>
        <p:nvSpPr>
          <p:cNvPr id="40" name="Управляющая кнопка: настраиваемая 39">
            <a:hlinkClick r:id="" action="ppaction://hlinkshowjump?jump=nextslide" highlightClick="1"/>
          </p:cNvPr>
          <p:cNvSpPr/>
          <p:nvPr/>
        </p:nvSpPr>
        <p:spPr>
          <a:xfrm>
            <a:off x="6286512" y="6286520"/>
            <a:ext cx="1785950" cy="428628"/>
          </a:xfrm>
          <a:prstGeom prst="actionButtonBlank">
            <a:avLst/>
          </a:prstGeom>
          <a:solidFill>
            <a:srgbClr val="C00000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Проверка: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068" y="1428736"/>
            <a:ext cx="7501022" cy="614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Составьте произведение многочленов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C924A-DBEB-4396-B8EE-5AB419293E36}" type="datetime1">
              <a:rPr lang="ru-RU" smtClean="0"/>
              <a:t>07.05.2019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Проверка: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1250197" y="3679033"/>
            <a:ext cx="478634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40"/>
          <p:cNvGrpSpPr/>
          <p:nvPr/>
        </p:nvGrpSpPr>
        <p:grpSpPr>
          <a:xfrm>
            <a:off x="7072330" y="142852"/>
            <a:ext cx="1857388" cy="1928826"/>
            <a:chOff x="1966783" y="1322318"/>
            <a:chExt cx="5891365" cy="5412268"/>
          </a:xfrm>
        </p:grpSpPr>
        <p:sp>
          <p:nvSpPr>
            <p:cNvPr id="35" name="Овал 34"/>
            <p:cNvSpPr/>
            <p:nvPr/>
          </p:nvSpPr>
          <p:spPr>
            <a:xfrm rot="3766273">
              <a:off x="3201166" y="1934592"/>
              <a:ext cx="2238265" cy="1013717"/>
            </a:xfrm>
            <a:prstGeom prst="ellipse">
              <a:avLst/>
            </a:prstGeom>
            <a:solidFill>
              <a:srgbClr val="DDD818"/>
            </a:solidFill>
            <a:ln>
              <a:solidFill>
                <a:srgbClr val="DDD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 rot="4545227">
              <a:off x="3824839" y="5223775"/>
              <a:ext cx="2092929" cy="928694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 rot="20537606">
              <a:off x="2062605" y="4088142"/>
              <a:ext cx="2238265" cy="101371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6" name="Овал 35"/>
            <p:cNvSpPr/>
            <p:nvPr/>
          </p:nvSpPr>
          <p:spPr>
            <a:xfrm rot="1469893">
              <a:off x="1966783" y="2704426"/>
              <a:ext cx="2238265" cy="101371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 rot="2150108">
              <a:off x="4947375" y="4718836"/>
              <a:ext cx="2286016" cy="92869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 rot="19221261">
              <a:off x="4995190" y="2311961"/>
              <a:ext cx="2238265" cy="1013717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5572132" y="3571876"/>
              <a:ext cx="2286016" cy="9286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3786182" y="3071810"/>
              <a:ext cx="1928826" cy="1857388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71538" y="1571612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= 4а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12а + 9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1538" y="2214554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+ 6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а) = 12а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2а – 24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1538" y="2786058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+ 1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 = 14а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19а – 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71538" y="3357562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3)(5 – 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 = - 2а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+ 3а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+ 10а – 15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71538" y="3929066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3)(а – 4) = - 2а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11а +12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71538" y="450057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+ 3) = 4а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1538" y="521495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– 3)(3 – 2а) = -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3)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= </a:t>
            </a:r>
          </a:p>
          <a:p>
            <a:r>
              <a:rPr lang="ru-RU" sz="40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= -4а</a:t>
            </a:r>
            <a:r>
              <a:rPr lang="ru-RU" sz="4000" b="1" i="1" baseline="30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+12а – 9</a:t>
            </a:r>
          </a:p>
        </p:txBody>
      </p:sp>
      <p:sp>
        <p:nvSpPr>
          <p:cNvPr id="38" name="Дата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4D26-90A4-4790-88DD-77AAD204B3DC}" type="datetime1">
              <a:rPr lang="ru-RU" smtClean="0"/>
              <a:t>07.05.2019</a:t>
            </a:fld>
            <a:endParaRPr lang="ru-RU"/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0" name="Нижний колонтитул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Устно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643866" cy="6143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/>
              <a:t> 	</a:t>
            </a:r>
            <a:r>
              <a:rPr lang="ru-RU" dirty="0" smtClean="0">
                <a:solidFill>
                  <a:srgbClr val="C00000"/>
                </a:solidFill>
              </a:rPr>
              <a:t>Вставьте вместо звёздочки пропущенные элементы: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728" y="1857364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x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</a:t>
            </a:r>
            <a:r>
              <a:rPr lang="ru-RU" sz="3200" dirty="0" smtClean="0"/>
              <a:t>+ 2х</a:t>
            </a:r>
            <a:r>
              <a:rPr lang="en-US" sz="3200" dirty="0" smtClean="0"/>
              <a:t> + </a:t>
            </a:r>
            <a:r>
              <a:rPr lang="ru-RU" sz="3200" dirty="0" smtClean="0"/>
              <a:t>3 =</a:t>
            </a:r>
            <a:r>
              <a:rPr lang="en-US" sz="3200" dirty="0" smtClean="0"/>
              <a:t> x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</a:t>
            </a:r>
            <a:r>
              <a:rPr lang="ru-RU" sz="3200" dirty="0" smtClean="0"/>
              <a:t>+ 2х</a:t>
            </a:r>
            <a:r>
              <a:rPr lang="en-US" sz="3200" dirty="0" smtClean="0"/>
              <a:t> + </a:t>
            </a:r>
            <a:r>
              <a:rPr lang="ru-RU" sz="3200" dirty="0" smtClean="0"/>
              <a:t>1 -   + 3 = (</a:t>
            </a:r>
            <a:r>
              <a:rPr lang="ru-RU" sz="3200" dirty="0" err="1" smtClean="0"/>
              <a:t>х</a:t>
            </a:r>
            <a:r>
              <a:rPr lang="ru-RU" sz="3200" dirty="0" smtClean="0"/>
              <a:t> + 1)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+ 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357290" y="2428868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а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– </a:t>
            </a:r>
            <a:r>
              <a:rPr lang="ru-RU" sz="3200" dirty="0" smtClean="0"/>
              <a:t>6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en-US" sz="3200" dirty="0" smtClean="0"/>
              <a:t>+ </a:t>
            </a:r>
            <a:r>
              <a:rPr lang="ru-RU" sz="3200" dirty="0" smtClean="0"/>
              <a:t>4 =</a:t>
            </a:r>
            <a:r>
              <a:rPr lang="ru-RU" sz="3200" i="1" dirty="0" smtClean="0"/>
              <a:t> а</a:t>
            </a:r>
            <a:r>
              <a:rPr lang="ru-RU" sz="3200" baseline="30000" dirty="0" smtClean="0"/>
              <a:t>2</a:t>
            </a:r>
            <a:r>
              <a:rPr lang="en-US" sz="3200" dirty="0" smtClean="0"/>
              <a:t> – </a:t>
            </a:r>
            <a:r>
              <a:rPr lang="ru-RU" sz="3200" dirty="0" smtClean="0"/>
              <a:t>6</a:t>
            </a:r>
            <a:r>
              <a:rPr lang="ru-RU" sz="3200" i="1" dirty="0" smtClean="0"/>
              <a:t>а</a:t>
            </a:r>
            <a:r>
              <a:rPr lang="ru-RU" sz="3200" dirty="0" smtClean="0"/>
              <a:t> </a:t>
            </a:r>
            <a:r>
              <a:rPr lang="en-US" sz="3200" dirty="0" smtClean="0"/>
              <a:t>+</a:t>
            </a:r>
            <a:r>
              <a:rPr lang="ru-RU" sz="3200" dirty="0" smtClean="0"/>
              <a:t>     -    + 4 =(</a:t>
            </a:r>
            <a:r>
              <a:rPr lang="ru-RU" sz="3200" i="1" dirty="0" smtClean="0"/>
              <a:t>а</a:t>
            </a:r>
            <a:r>
              <a:rPr lang="ru-RU" sz="3200" dirty="0" smtClean="0"/>
              <a:t> – 2)</a:t>
            </a:r>
            <a:r>
              <a:rPr lang="ru-RU" sz="3200" baseline="30000" dirty="0" smtClean="0"/>
              <a:t> 2</a:t>
            </a:r>
            <a:r>
              <a:rPr lang="ru-RU" sz="3200" dirty="0" smtClean="0"/>
              <a:t> +    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2928934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</a:t>
            </a:r>
            <a:r>
              <a:rPr lang="ru-RU" sz="3200" baseline="30000" dirty="0" smtClean="0"/>
              <a:t>2 </a:t>
            </a:r>
            <a:r>
              <a:rPr lang="en-US" sz="3200" dirty="0" smtClean="0"/>
              <a:t>+ 4</a:t>
            </a:r>
            <a:r>
              <a:rPr lang="ru-RU" sz="3200" dirty="0" smtClean="0"/>
              <a:t>у + 2 = у</a:t>
            </a:r>
            <a:r>
              <a:rPr lang="ru-RU" sz="3200" baseline="30000" dirty="0" smtClean="0"/>
              <a:t>2 </a:t>
            </a:r>
            <a:r>
              <a:rPr lang="en-US" sz="3200" dirty="0" smtClean="0"/>
              <a:t>+ 4</a:t>
            </a:r>
            <a:r>
              <a:rPr lang="ru-RU" sz="3200" dirty="0" smtClean="0"/>
              <a:t>у +     -      + 2 =(у + 2)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+     </a:t>
            </a:r>
            <a:endParaRPr lang="ru-RU" sz="32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29256" y="178592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43900" y="185736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72066" y="235743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5008" y="235743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58214" y="242886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86314" y="292893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29256" y="292893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15338" y="292893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*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9256" y="185736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72462" y="178592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00628" y="242886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9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43570" y="242886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9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86776" y="2428868"/>
            <a:ext cx="857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(-5)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86314" y="292893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29256" y="292893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15338" y="2928934"/>
            <a:ext cx="928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(-2)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EDCF7-E81B-409C-BECA-176597F861A0}" type="datetime1">
              <a:rPr lang="ru-RU" smtClean="0"/>
              <a:t>07.05.2019</a:t>
            </a:fld>
            <a:endParaRPr lang="ru-RU"/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3" name="Нижний колонтитул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17" grpId="0"/>
      <p:bldP spid="22" grpId="0"/>
      <p:bldP spid="28" grpId="0"/>
      <p:bldP spid="28" grpId="1"/>
      <p:bldP spid="24" grpId="0"/>
      <p:bldP spid="24" grpId="1"/>
      <p:bldP spid="25" grpId="0"/>
      <p:bldP spid="25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599550">
            <a:off x="7901534" y="565592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3787326">
            <a:off x="8105194" y="5473916"/>
            <a:ext cx="1062146" cy="10344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 rot="3417714">
            <a:off x="7683000" y="5433139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-678693" y="3250405"/>
            <a:ext cx="392909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8229600" cy="5429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В примерах 1-6 разложите на множители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85852" y="2000240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1.  9с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– </a:t>
            </a:r>
            <a:r>
              <a:rPr lang="ru-RU" sz="3200" b="1" i="1" dirty="0" smtClean="0">
                <a:solidFill>
                  <a:srgbClr val="990000"/>
                </a:solidFill>
              </a:rPr>
              <a:t>а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r>
              <a:rPr lang="en-US" sz="3200" b="1" dirty="0" smtClean="0">
                <a:solidFill>
                  <a:srgbClr val="990000"/>
                </a:solidFill>
              </a:rPr>
              <a:t>b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28728" y="2571744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ru-RU" sz="3200" b="1" dirty="0" smtClean="0"/>
              <a:t>.</a:t>
            </a:r>
            <a:r>
              <a:rPr lang="ru-RU" sz="3200" dirty="0" smtClean="0"/>
              <a:t> </a:t>
            </a:r>
            <a:r>
              <a:rPr lang="en-US" sz="3200" dirty="0" smtClean="0"/>
              <a:t>(3</a:t>
            </a:r>
            <a:r>
              <a:rPr lang="ru-RU" sz="3200" dirty="0" smtClean="0"/>
              <a:t>с – </a:t>
            </a:r>
            <a:r>
              <a:rPr lang="ru-RU" sz="3200" i="1" dirty="0" smtClean="0"/>
              <a:t>а</a:t>
            </a:r>
            <a:r>
              <a:rPr lang="en-US" sz="3200" dirty="0" smtClean="0"/>
              <a:t>b)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45" name="TextBox 44"/>
          <p:cNvSpPr txBox="1"/>
          <p:nvPr/>
        </p:nvSpPr>
        <p:spPr>
          <a:xfrm>
            <a:off x="1428728" y="3143248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Б</a:t>
            </a:r>
            <a:r>
              <a:rPr lang="ru-RU" sz="3200" b="1" dirty="0" smtClean="0"/>
              <a:t>.</a:t>
            </a:r>
            <a:r>
              <a:rPr lang="ru-RU" sz="3200" dirty="0" smtClean="0"/>
              <a:t> </a:t>
            </a:r>
            <a:r>
              <a:rPr lang="en-US" sz="3200" dirty="0" smtClean="0"/>
              <a:t>(3</a:t>
            </a:r>
            <a:r>
              <a:rPr lang="ru-RU" sz="3200" dirty="0" smtClean="0"/>
              <a:t>с – </a:t>
            </a:r>
            <a:r>
              <a:rPr lang="ru-RU" sz="3200" i="1" dirty="0" smtClean="0"/>
              <a:t>а</a:t>
            </a:r>
            <a:r>
              <a:rPr lang="en-US" sz="3200" dirty="0" smtClean="0"/>
              <a:t>b) (3</a:t>
            </a:r>
            <a:r>
              <a:rPr lang="ru-RU" sz="3200" dirty="0" smtClean="0"/>
              <a:t>с + </a:t>
            </a:r>
            <a:r>
              <a:rPr lang="ru-RU" sz="3200" i="1" dirty="0" smtClean="0"/>
              <a:t>а</a:t>
            </a:r>
            <a:r>
              <a:rPr lang="en-US" sz="3200" dirty="0" smtClean="0"/>
              <a:t>b)</a:t>
            </a:r>
            <a:r>
              <a:rPr lang="ru-RU" sz="3200" dirty="0"/>
              <a:t>;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286316" y="2571744"/>
            <a:ext cx="3857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9с – </a:t>
            </a:r>
            <a:r>
              <a:rPr lang="ru-RU" sz="3200" i="1" dirty="0" smtClean="0"/>
              <a:t>а</a:t>
            </a:r>
            <a:r>
              <a:rPr lang="en-US" sz="3200" dirty="0" smtClean="0"/>
              <a:t>b) (</a:t>
            </a:r>
            <a:r>
              <a:rPr lang="ru-RU" sz="3200" dirty="0" smtClean="0"/>
              <a:t>9с + </a:t>
            </a:r>
            <a:r>
              <a:rPr lang="ru-RU" sz="3200" i="1" dirty="0" smtClean="0"/>
              <a:t>а</a:t>
            </a:r>
            <a:r>
              <a:rPr lang="en-US" sz="3200" dirty="0" smtClean="0"/>
              <a:t>b)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5286380" y="314324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9с – </a:t>
            </a:r>
            <a:r>
              <a:rPr lang="ru-RU" sz="3200" i="1" dirty="0" smtClean="0"/>
              <a:t>а</a:t>
            </a:r>
            <a:r>
              <a:rPr lang="en-US" sz="3200" dirty="0" smtClean="0"/>
              <a:t>b)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85852" y="3786190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2.  25х</a:t>
            </a:r>
            <a:r>
              <a:rPr lang="ru-RU" sz="3200" b="1" baseline="30000" dirty="0" smtClean="0">
                <a:solidFill>
                  <a:srgbClr val="990000"/>
                </a:solidFill>
              </a:rPr>
              <a:t>2</a:t>
            </a:r>
            <a:r>
              <a:rPr lang="ru-RU" sz="3200" b="1" dirty="0" smtClean="0">
                <a:solidFill>
                  <a:srgbClr val="990000"/>
                </a:solidFill>
              </a:rPr>
              <a:t> + 10х +</a:t>
            </a:r>
            <a:r>
              <a:rPr lang="ru-RU" sz="3200" b="1" i="1" dirty="0" smtClean="0">
                <a:solidFill>
                  <a:srgbClr val="990000"/>
                </a:solidFill>
              </a:rPr>
              <a:t> </a:t>
            </a:r>
            <a:r>
              <a:rPr lang="ru-RU" sz="3200" b="1" dirty="0" smtClean="0">
                <a:solidFill>
                  <a:srgbClr val="990000"/>
                </a:solidFill>
              </a:rPr>
              <a:t>1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57290" y="4286256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А.</a:t>
            </a:r>
            <a:r>
              <a:rPr lang="ru-RU" sz="3200" dirty="0" smtClean="0"/>
              <a:t> (5х +</a:t>
            </a:r>
            <a:r>
              <a:rPr lang="ru-RU" sz="3200" i="1" dirty="0" smtClean="0"/>
              <a:t> </a:t>
            </a:r>
            <a:r>
              <a:rPr lang="ru-RU" sz="3200" dirty="0" smtClean="0"/>
              <a:t>1)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50" name="TextBox 49"/>
          <p:cNvSpPr txBox="1"/>
          <p:nvPr/>
        </p:nvSpPr>
        <p:spPr>
          <a:xfrm>
            <a:off x="1357290" y="485776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Б.</a:t>
            </a:r>
            <a:r>
              <a:rPr lang="ru-RU" sz="3200" dirty="0" smtClean="0"/>
              <a:t> (5х – 1)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3428992" y="4286256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В.</a:t>
            </a:r>
            <a:r>
              <a:rPr lang="ru-RU" sz="3200" dirty="0" smtClean="0"/>
              <a:t> (5х +</a:t>
            </a:r>
            <a:r>
              <a:rPr lang="ru-RU" sz="3200" i="1" dirty="0" smtClean="0"/>
              <a:t> </a:t>
            </a:r>
            <a:r>
              <a:rPr lang="ru-RU" sz="3200" dirty="0" smtClean="0"/>
              <a:t>1)(5х – 1);</a:t>
            </a:r>
            <a:endParaRPr lang="ru-RU" sz="3200" dirty="0"/>
          </a:p>
        </p:txBody>
      </p:sp>
      <p:sp>
        <p:nvSpPr>
          <p:cNvPr id="52" name="TextBox 51"/>
          <p:cNvSpPr txBox="1"/>
          <p:nvPr/>
        </p:nvSpPr>
        <p:spPr>
          <a:xfrm>
            <a:off x="3428992" y="4857760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Г.</a:t>
            </a:r>
            <a:r>
              <a:rPr lang="ru-RU" sz="3200" dirty="0" smtClean="0"/>
              <a:t> Не разлагается на множители.</a:t>
            </a:r>
            <a:endParaRPr lang="ru-RU" sz="3200" dirty="0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0A72-5F61-4733-8409-E983491DFE14}" type="datetime1">
              <a:rPr lang="ru-RU" smtClean="0"/>
              <a:t>07.05.2019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4F4D-D59F-4541-84B3-1B451BFCE9A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Чиркова Э.В.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uild="p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2113</Words>
  <Application>Microsoft Office PowerPoint</Application>
  <PresentationFormat>Экран (4:3)</PresentationFormat>
  <Paragraphs>437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Применение преобразований целых выражений</vt:lpstr>
      <vt:lpstr>Цели урока</vt:lpstr>
      <vt:lpstr>Повторим</vt:lpstr>
      <vt:lpstr>Устно</vt:lpstr>
      <vt:lpstr>Устно</vt:lpstr>
      <vt:lpstr>Работа в парах</vt:lpstr>
      <vt:lpstr>Проверка:</vt:lpstr>
      <vt:lpstr>Устно</vt:lpstr>
      <vt:lpstr>Тест</vt:lpstr>
      <vt:lpstr>Тест</vt:lpstr>
      <vt:lpstr>Тест</vt:lpstr>
      <vt:lpstr>Тест</vt:lpstr>
      <vt:lpstr>Ответы</vt:lpstr>
      <vt:lpstr>Работа с учебником</vt:lpstr>
      <vt:lpstr>Работа в парах</vt:lpstr>
      <vt:lpstr>Проверка</vt:lpstr>
      <vt:lpstr>Самостоятельная работа</vt:lpstr>
      <vt:lpstr>Проверка</vt:lpstr>
      <vt:lpstr>Домашнее задание</vt:lpstr>
      <vt:lpstr>Рефлексия</vt:lpstr>
      <vt:lpstr>Слайд 21</vt:lpstr>
      <vt:lpstr>Использованные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преобразований целых выражений</dc:title>
  <dc:creator>Чиркова Эльвира Васильевна</dc:creator>
  <cp:lastModifiedBy>MARIUA</cp:lastModifiedBy>
  <cp:revision>85</cp:revision>
  <dcterms:created xsi:type="dcterms:W3CDTF">2019-04-25T14:13:21Z</dcterms:created>
  <dcterms:modified xsi:type="dcterms:W3CDTF">2019-05-06T22:43:20Z</dcterms:modified>
</cp:coreProperties>
</file>