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64" r:id="rId3"/>
    <p:sldId id="265" r:id="rId4"/>
    <p:sldId id="266" r:id="rId5"/>
    <p:sldId id="267" r:id="rId6"/>
    <p:sldId id="281" r:id="rId7"/>
    <p:sldId id="280" r:id="rId8"/>
    <p:sldId id="279" r:id="rId9"/>
    <p:sldId id="282" r:id="rId10"/>
    <p:sldId id="283" r:id="rId11"/>
    <p:sldId id="284" r:id="rId12"/>
    <p:sldId id="285" r:id="rId13"/>
    <p:sldId id="286" r:id="rId14"/>
    <p:sldId id="28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264"/>
            <p14:sldId id="265"/>
            <p14:sldId id="266"/>
            <p14:sldId id="267"/>
            <p14:sldId id="281"/>
            <p14:sldId id="280"/>
            <p14:sldId id="279"/>
            <p14:sldId id="282"/>
            <p14:sldId id="283"/>
            <p14:sldId id="284"/>
            <p14:sldId id="285"/>
            <p14:sldId id="286"/>
            <p14:sldId id="28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5896"/>
    <a:srgbClr val="F3F0ED"/>
    <a:srgbClr val="E1DAD2"/>
    <a:srgbClr val="FEFEFE"/>
    <a:srgbClr val="C1C9CD"/>
    <a:srgbClr val="7C96A3"/>
    <a:srgbClr val="FFFFFF"/>
    <a:srgbClr val="003374"/>
    <a:srgbClr val="385592"/>
    <a:srgbClr val="173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-7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DD0AA3F-4341-4F14-8CED-2128BA7F782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5424326"/>
      </p:ext>
    </p:extLst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163208"/>
            <a:ext cx="7886698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3094172" y="3138078"/>
            <a:ext cx="6271491" cy="25053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Национальная и международная система стандартизации и сертификации</a:t>
            </a:r>
            <a:endParaRPr lang="en-US" sz="40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6045" y="258618"/>
            <a:ext cx="3529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ОГАПОУ</a:t>
            </a:r>
            <a:r>
              <a:rPr lang="ru-RU" dirty="0" smtClean="0"/>
              <a:t> «Алексеевский колледж»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1947672" y="384048"/>
            <a:ext cx="4416552" cy="978408"/>
          </a:xfrm>
          <a:noFill/>
          <a:ln/>
        </p:spPr>
        <p:txBody>
          <a:bodyPr>
            <a:normAutofit/>
          </a:bodyPr>
          <a:lstStyle/>
          <a:p>
            <a:r>
              <a:rPr lang="ru-RU" altLang="ru-RU" sz="2800" b="1" dirty="0"/>
              <a:t>Стандарты по разработке </a:t>
            </a:r>
            <a:r>
              <a:rPr lang="ru-RU" altLang="ru-RU" sz="2800" b="1" dirty="0" smtClean="0"/>
              <a:t/>
            </a:r>
            <a:br>
              <a:rPr lang="ru-RU" altLang="ru-RU" sz="2800" b="1" dirty="0" smtClean="0"/>
            </a:br>
            <a:r>
              <a:rPr lang="ru-RU" altLang="ru-RU" sz="2800" b="1" dirty="0" smtClean="0"/>
              <a:t>информационных </a:t>
            </a:r>
            <a:r>
              <a:rPr lang="ru-RU" altLang="ru-RU" sz="2800" b="1" dirty="0"/>
              <a:t>систем</a:t>
            </a:r>
            <a:endParaRPr lang="ru-RU" altLang="ru-RU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43256" y="2115312"/>
            <a:ext cx="8839200" cy="3526536"/>
          </a:xfrm>
          <a:noFill/>
          <a:ln/>
        </p:spPr>
        <p:txBody>
          <a:bodyPr/>
          <a:lstStyle/>
          <a:p>
            <a:pPr marL="195263" indent="-195263" algn="ctr">
              <a:spcBef>
                <a:spcPts val="500"/>
              </a:spcBef>
              <a:spcAft>
                <a:spcPts val="500"/>
              </a:spcAft>
              <a:buFontTx/>
              <a:buNone/>
            </a:pPr>
            <a:r>
              <a:rPr lang="ru-RU" altLang="ru-RU" sz="1600" b="1" dirty="0"/>
              <a:t>Единая система программной документации</a:t>
            </a:r>
            <a:endParaRPr lang="ru-RU" altLang="ru-RU" sz="1600" dirty="0"/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19.001-77. Общие положения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19.101-77. Виды программ и программных документов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19.102-77. Стадии разработки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19.104-78. Основные надписи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19.105-78. Общие требования к программным документам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19.106-78. Требования к программным документам, выполненным печатным способом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19.201-78. Техническое задание, требования к содержанию и оформлению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19.202-78. Спецификация, требования к содержанию и оформлению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19.401-78. Текст программы, требования к содержанию и оформлению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19.402-78. Описание программы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19.501-78. Формуляр, требования к содержанию и оформлению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19.502-78. Общее описание, требования к содержанию и оформлению </a:t>
            </a:r>
          </a:p>
        </p:txBody>
      </p:sp>
    </p:spTree>
    <p:extLst>
      <p:ext uri="{BB962C8B-B14F-4D97-AF65-F5344CB8AC3E}">
        <p14:creationId xmlns:p14="http://schemas.microsoft.com/office/powerpoint/2010/main" val="37226538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260350"/>
          </a:xfrm>
        </p:spPr>
        <p:txBody>
          <a:bodyPr>
            <a:normAutofit fontScale="90000"/>
          </a:bodyPr>
          <a:lstStyle/>
          <a:p>
            <a:r>
              <a:rPr lang="ru-RU" altLang="ru-RU" sz="2800"/>
              <a:t>Стадии и этапы создания АС (ГОСТ 34.601-90)</a:t>
            </a:r>
          </a:p>
        </p:txBody>
      </p:sp>
      <p:graphicFrame>
        <p:nvGraphicFramePr>
          <p:cNvPr id="5248" name="Group 1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261417"/>
              </p:ext>
            </p:extLst>
          </p:nvPr>
        </p:nvGraphicFramePr>
        <p:xfrm>
          <a:off x="179388" y="404813"/>
          <a:ext cx="8785225" cy="6353556"/>
        </p:xfrm>
        <a:graphic>
          <a:graphicData uri="http://schemas.openxmlformats.org/drawingml/2006/table">
            <a:tbl>
              <a:tblPr/>
              <a:tblGrid>
                <a:gridCol w="1768284"/>
                <a:gridCol w="7016941"/>
              </a:tblGrid>
              <a:tr h="3032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Стадии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Этапы работ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Формирование требований к АС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 Обследование объекта и обоснование необходимости создания АС.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1.2. Формирование требований пользователя к АС.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1.3. Оформление отчёта о выполненной работе и заявки на разработку АС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(тактико-технического задания)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Разработка концепции АС.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2.1. Изучение объекта.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2.2. Проведение необходимых научно-исследовательских работ.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2.3. Разработка вариантов концепции АС, удовлетворяющего требованиям пользователя.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2.4. Оформление отчёта о выполненной работе.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6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Техническое задание.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и утверждение технического задания на создание АС.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Эскизный проект.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4.1. Разработка предварительных проектных решений по системе и её частям.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4.2. Разработка документации на АС и её части.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4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Технический проект.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5.1. Разработка проектных решений по системе и её частям.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5.2. Разработка документации на АС и её части.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5.3. Разработка и оформление документации на поставку изделий для комплектования АС и (или) технических требований (технических заданий) на их разработку.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5.4. Разработка заданий на проектирование в смежных частях проекта объекта автоматизации.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Рабочая документация.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6.1. Разработка рабочей документации на систему и её части.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6.2. Разработка или адаптация программ.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83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Ввод в действие.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7.1. Подготовка объекта автоматизации к вводу АС в действие.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7.2. Подготовка персонала.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7.3. Комплектация АС поставляемыми изделиями (программными и техническими средствами, программно-техническими комплексами, информационными изделиями).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7.4. Строительно-монтажные работы.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7.5. Пусконаладочные работы.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7.6. Проведение предварительных испытаний.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7.7. Проведение опытной эксплуатации.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7.8. Проведение приёмочных испытаний.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 Сопровождение АС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8.1. Выполнение работ в соответствии с гарантийными обязательствами.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8.2. Послегарантийное обслуживание.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76627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813" y="143193"/>
            <a:ext cx="7432352" cy="88093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Структура стандарта </a:t>
            </a:r>
            <a:r>
              <a:rPr lang="ru-RU" altLang="ru-RU" sz="4000" dirty="0" smtClean="0"/>
              <a:t>ИСО/</a:t>
            </a:r>
            <a:r>
              <a:rPr lang="ru-RU" altLang="ru-RU" sz="4000" dirty="0" err="1" smtClean="0"/>
              <a:t>МЭК</a:t>
            </a:r>
            <a:r>
              <a:rPr lang="ru-RU" altLang="ru-RU" sz="4000" dirty="0" smtClean="0"/>
              <a:t> </a:t>
            </a:r>
            <a:r>
              <a:rPr lang="ru-RU" altLang="ru-RU" sz="4000" dirty="0"/>
              <a:t>12207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408" y="969241"/>
            <a:ext cx="5054600" cy="575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37540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642350" cy="936625"/>
          </a:xfrm>
        </p:spPr>
        <p:txBody>
          <a:bodyPr>
            <a:normAutofit fontScale="90000"/>
          </a:bodyPr>
          <a:lstStyle/>
          <a:p>
            <a:r>
              <a:rPr lang="ru-RU" altLang="ru-RU" sz="4000" dirty="0"/>
              <a:t>ГОСТ Р ИСО/</a:t>
            </a:r>
            <a:r>
              <a:rPr lang="ru-RU" altLang="ru-RU" sz="4000" dirty="0" err="1"/>
              <a:t>МЭК</a:t>
            </a:r>
            <a:r>
              <a:rPr lang="ru-RU" altLang="ru-RU" sz="4000" dirty="0"/>
              <a:t> ТО 15271-2002</a:t>
            </a:r>
            <a:r>
              <a:rPr lang="ru-RU" altLang="ru-RU" sz="4000" dirty="0" smtClean="0"/>
              <a:t>.</a:t>
            </a:r>
            <a:br>
              <a:rPr lang="ru-RU" altLang="ru-RU" sz="4000" dirty="0" smtClean="0"/>
            </a:br>
            <a:r>
              <a:rPr lang="ru-RU" altLang="ru-RU" sz="4000" dirty="0" smtClean="0"/>
              <a:t>Основные </a:t>
            </a:r>
            <a:r>
              <a:rPr lang="ru-RU" altLang="ru-RU" sz="4000" dirty="0"/>
              <a:t>разделы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84313"/>
            <a:ext cx="7772400" cy="4827587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altLang="ru-RU" sz="2400" dirty="0"/>
              <a:t>Основные концепции в развитие ГОСТ Р ИСО/</a:t>
            </a:r>
            <a:r>
              <a:rPr lang="ru-RU" altLang="ru-RU" sz="2400" dirty="0" err="1"/>
              <a:t>МЭК</a:t>
            </a:r>
            <a:r>
              <a:rPr lang="ru-RU" altLang="ru-RU" sz="2400" dirty="0"/>
              <a:t> 12207</a:t>
            </a:r>
          </a:p>
          <a:p>
            <a:pPr>
              <a:lnSpc>
                <a:spcPct val="90000"/>
              </a:lnSpc>
            </a:pPr>
            <a:r>
              <a:rPr lang="ru-RU" altLang="ru-RU" sz="2400" dirty="0"/>
              <a:t>Внедрение ГОСТ Р ИСО/</a:t>
            </a:r>
            <a:r>
              <a:rPr lang="ru-RU" altLang="ru-RU" sz="2400" dirty="0" err="1"/>
              <a:t>МЭК</a:t>
            </a:r>
            <a:r>
              <a:rPr lang="ru-RU" altLang="ru-RU" sz="2400" dirty="0"/>
              <a:t> 12207</a:t>
            </a:r>
          </a:p>
          <a:p>
            <a:pPr>
              <a:lnSpc>
                <a:spcPct val="90000"/>
              </a:lnSpc>
            </a:pPr>
            <a:r>
              <a:rPr lang="ru-RU" altLang="ru-RU" sz="2400" dirty="0"/>
              <a:t>Применение в проектах</a:t>
            </a:r>
          </a:p>
          <a:p>
            <a:pPr>
              <a:lnSpc>
                <a:spcPct val="90000"/>
              </a:lnSpc>
            </a:pPr>
            <a:r>
              <a:rPr lang="ru-RU" altLang="ru-RU" sz="2400" dirty="0"/>
              <a:t>Применение в организациях</a:t>
            </a:r>
          </a:p>
          <a:p>
            <a:pPr>
              <a:lnSpc>
                <a:spcPct val="90000"/>
              </a:lnSpc>
            </a:pPr>
            <a:endParaRPr lang="ru-RU" altLang="ru-RU" sz="2400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400" b="1" dirty="0"/>
              <a:t>Приложения</a:t>
            </a:r>
          </a:p>
          <a:p>
            <a:pPr>
              <a:lnSpc>
                <a:spcPct val="90000"/>
              </a:lnSpc>
            </a:pPr>
            <a:r>
              <a:rPr lang="ru-RU" altLang="ru-RU" sz="2400" dirty="0"/>
              <a:t>Процессы качества и требований к оценке</a:t>
            </a:r>
          </a:p>
          <a:p>
            <a:pPr>
              <a:lnSpc>
                <a:spcPct val="90000"/>
              </a:lnSpc>
            </a:pPr>
            <a:r>
              <a:rPr lang="ru-RU" altLang="ru-RU" sz="2400" dirty="0"/>
              <a:t>Классификация выходных результатов процессов</a:t>
            </a:r>
          </a:p>
          <a:p>
            <a:pPr>
              <a:lnSpc>
                <a:spcPct val="90000"/>
              </a:lnSpc>
            </a:pPr>
            <a:r>
              <a:rPr lang="ru-RU" altLang="ru-RU" sz="2400" dirty="0"/>
              <a:t>Модели жизненного цикла</a:t>
            </a:r>
          </a:p>
          <a:p>
            <a:pPr>
              <a:lnSpc>
                <a:spcPct val="90000"/>
              </a:lnSpc>
            </a:pPr>
            <a:r>
              <a:rPr lang="ru-RU" altLang="ru-RU" sz="2400" dirty="0"/>
              <a:t>Примеры адаптации ГОСТ Р ИСО/</a:t>
            </a:r>
            <a:r>
              <a:rPr lang="ru-RU" altLang="ru-RU" sz="2400" dirty="0" err="1"/>
              <a:t>МЭК</a:t>
            </a:r>
            <a:r>
              <a:rPr lang="ru-RU" altLang="ru-RU" sz="2400" dirty="0"/>
              <a:t> 12207</a:t>
            </a:r>
          </a:p>
        </p:txBody>
      </p:sp>
    </p:spTree>
    <p:extLst>
      <p:ext uri="{BB962C8B-B14F-4D97-AF65-F5344CB8AC3E}">
        <p14:creationId xmlns:p14="http://schemas.microsoft.com/office/powerpoint/2010/main" val="20985029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549275"/>
            <a:ext cx="7772400" cy="87471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200" b="1" dirty="0"/>
              <a:t>Основные источники стандарта ГОСТ Р ИСО/</a:t>
            </a:r>
            <a:r>
              <a:rPr lang="ru-RU" altLang="ru-RU" sz="3200" b="1" dirty="0" err="1"/>
              <a:t>МЭК</a:t>
            </a:r>
            <a:r>
              <a:rPr lang="ru-RU" altLang="ru-RU" sz="3200" b="1" dirty="0"/>
              <a:t> ТО 16326</a:t>
            </a:r>
          </a:p>
        </p:txBody>
      </p:sp>
      <p:grpSp>
        <p:nvGrpSpPr>
          <p:cNvPr id="11296" name="Group 32"/>
          <p:cNvGrpSpPr>
            <a:grpSpLocks noChangeAspect="1"/>
          </p:cNvGrpSpPr>
          <p:nvPr/>
        </p:nvGrpSpPr>
        <p:grpSpPr bwMode="auto">
          <a:xfrm>
            <a:off x="179388" y="2276475"/>
            <a:ext cx="8785225" cy="3970338"/>
            <a:chOff x="2781" y="8112"/>
            <a:chExt cx="6569" cy="3022"/>
          </a:xfrm>
        </p:grpSpPr>
        <p:sp>
          <p:nvSpPr>
            <p:cNvPr id="11297" name="AutoShape 33"/>
            <p:cNvSpPr>
              <a:spLocks noChangeAspect="1" noChangeArrowheads="1"/>
            </p:cNvSpPr>
            <p:nvPr/>
          </p:nvSpPr>
          <p:spPr bwMode="auto">
            <a:xfrm>
              <a:off x="2781" y="8112"/>
              <a:ext cx="6569" cy="3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 sz="2000"/>
            </a:p>
          </p:txBody>
        </p:sp>
        <p:sp>
          <p:nvSpPr>
            <p:cNvPr id="11298" name="Line 34"/>
            <p:cNvSpPr>
              <a:spLocks noChangeShapeType="1"/>
            </p:cNvSpPr>
            <p:nvPr/>
          </p:nvSpPr>
          <p:spPr bwMode="auto">
            <a:xfrm>
              <a:off x="4073" y="8641"/>
              <a:ext cx="0" cy="78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2000"/>
            </a:p>
          </p:txBody>
        </p:sp>
        <p:sp>
          <p:nvSpPr>
            <p:cNvPr id="11299" name="Line 35"/>
            <p:cNvSpPr>
              <a:spLocks noChangeShapeType="1"/>
            </p:cNvSpPr>
            <p:nvPr/>
          </p:nvSpPr>
          <p:spPr bwMode="auto">
            <a:xfrm>
              <a:off x="6130" y="8641"/>
              <a:ext cx="0" cy="78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2000"/>
            </a:p>
          </p:txBody>
        </p:sp>
        <p:sp>
          <p:nvSpPr>
            <p:cNvPr id="11300" name="Line 36"/>
            <p:cNvSpPr>
              <a:spLocks noChangeShapeType="1"/>
            </p:cNvSpPr>
            <p:nvPr/>
          </p:nvSpPr>
          <p:spPr bwMode="auto">
            <a:xfrm>
              <a:off x="7801" y="8641"/>
              <a:ext cx="0" cy="78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2000"/>
            </a:p>
          </p:txBody>
        </p:sp>
        <p:sp>
          <p:nvSpPr>
            <p:cNvPr id="11301" name="Line 37"/>
            <p:cNvSpPr>
              <a:spLocks noChangeShapeType="1"/>
            </p:cNvSpPr>
            <p:nvPr/>
          </p:nvSpPr>
          <p:spPr bwMode="auto">
            <a:xfrm flipV="1">
              <a:off x="6259" y="9951"/>
              <a:ext cx="0" cy="6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 sz="2000"/>
            </a:p>
          </p:txBody>
        </p:sp>
        <p:sp>
          <p:nvSpPr>
            <p:cNvPr id="11302" name="Text Box 38"/>
            <p:cNvSpPr txBox="1">
              <a:spLocks noChangeArrowheads="1"/>
            </p:cNvSpPr>
            <p:nvPr/>
          </p:nvSpPr>
          <p:spPr bwMode="auto">
            <a:xfrm>
              <a:off x="2787" y="8118"/>
              <a:ext cx="1929" cy="5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sz="2000" dirty="0"/>
                <a:t>ГОСТ Р ИСО/</a:t>
              </a:r>
              <a:r>
                <a:rPr lang="ru-RU" altLang="ru-RU" sz="2000" dirty="0" err="1"/>
                <a:t>МЭК</a:t>
              </a:r>
              <a:r>
                <a:rPr lang="ru-RU" altLang="ru-RU" sz="2000" dirty="0"/>
                <a:t> 122078</a:t>
              </a:r>
            </a:p>
          </p:txBody>
        </p:sp>
        <p:sp>
          <p:nvSpPr>
            <p:cNvPr id="11303" name="Text Box 39"/>
            <p:cNvSpPr txBox="1">
              <a:spLocks noChangeArrowheads="1"/>
            </p:cNvSpPr>
            <p:nvPr/>
          </p:nvSpPr>
          <p:spPr bwMode="auto">
            <a:xfrm>
              <a:off x="5101" y="8118"/>
              <a:ext cx="1929" cy="5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sz="2000" dirty="0"/>
                <a:t>ИСО 10006</a:t>
              </a:r>
            </a:p>
          </p:txBody>
        </p:sp>
        <p:sp>
          <p:nvSpPr>
            <p:cNvPr id="11304" name="Text Box 40"/>
            <p:cNvSpPr txBox="1">
              <a:spLocks noChangeArrowheads="1"/>
            </p:cNvSpPr>
            <p:nvPr/>
          </p:nvSpPr>
          <p:spPr bwMode="auto">
            <a:xfrm>
              <a:off x="7416" y="8118"/>
              <a:ext cx="1928" cy="5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sz="2000"/>
                <a:t>Руководство РМВОК</a:t>
              </a:r>
            </a:p>
          </p:txBody>
        </p:sp>
        <p:sp>
          <p:nvSpPr>
            <p:cNvPr id="11305" name="Text Box 41"/>
            <p:cNvSpPr txBox="1">
              <a:spLocks noChangeArrowheads="1"/>
            </p:cNvSpPr>
            <p:nvPr/>
          </p:nvSpPr>
          <p:spPr bwMode="auto">
            <a:xfrm>
              <a:off x="3430" y="9427"/>
              <a:ext cx="5014" cy="5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sz="2000" dirty="0"/>
                <a:t>Настоящий стандарт</a:t>
              </a:r>
            </a:p>
          </p:txBody>
        </p:sp>
        <p:sp>
          <p:nvSpPr>
            <p:cNvPr id="11306" name="Text Box 42"/>
            <p:cNvSpPr txBox="1">
              <a:spLocks noChangeArrowheads="1"/>
            </p:cNvSpPr>
            <p:nvPr/>
          </p:nvSpPr>
          <p:spPr bwMode="auto">
            <a:xfrm>
              <a:off x="4330" y="10605"/>
              <a:ext cx="3857" cy="52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altLang="ru-RU" sz="2000"/>
                <a:t>Передовой опыт, знания и т.д.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66251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459" y="2349394"/>
            <a:ext cx="7869890" cy="36172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эффективным средством обеспечения качества, совместимости, взаимозаменяемости продукции и ее составных частей; унификации и типизации составляющих; соблюдение норм безопасности и удовлетворение экологических требований; обеспечения единства характеристик и свойств продукции, работ, процессов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9577" y="861721"/>
            <a:ext cx="5319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Стандартизация </a:t>
            </a:r>
          </a:p>
        </p:txBody>
      </p:sp>
    </p:spTree>
    <p:extLst>
      <p:ext uri="{BB962C8B-B14F-4D97-AF65-F5344CB8AC3E}">
        <p14:creationId xmlns:p14="http://schemas.microsoft.com/office/powerpoint/2010/main" val="29292877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9427" y="832104"/>
            <a:ext cx="7869890" cy="532657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международной стандартизации осуществляют свою деятельность следующие организации: 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 Международная организация по стандартизации (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МОС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 Международная электротехническая комиссия (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МЭК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 Международный союз электросвязи (МСЭ).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538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896" y="1554480"/>
            <a:ext cx="8323325" cy="487851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системы стандартизации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ГСС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являются: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документы по стандартизации; законы и их акты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имеют четырехуровневую систему: 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 техническое законодательство;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 стандарты отрасли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научно-технических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 общероссийские классификаторы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технико-экономической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информации, государственный стандарт;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 стандарты предприятий и технические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соглашения.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11040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204" y="2365440"/>
            <a:ext cx="7122323" cy="333338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юридической базой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ГСС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 к. включает совокупность </a:t>
            </a: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законов 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  <a:endParaRPr lang="ru-RU" sz="3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3609" y="228150"/>
            <a:ext cx="681513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Нормативные документы </a:t>
            </a:r>
            <a:endParaRPr lang="ru-RU" sz="4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первого </a:t>
            </a:r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уровня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83944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204" y="2430092"/>
            <a:ext cx="7999778" cy="37397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 государственные и межгосударственные стандарты РФ;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 правила и рекомендации по стандартизации;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 классификаторы социальной 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технико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экономической информации.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3609" y="228150"/>
            <a:ext cx="681513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Нормативные документы </a:t>
            </a:r>
            <a:endParaRPr lang="ru-RU" sz="4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второго </a:t>
            </a:r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уровня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1386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0173" y="2697936"/>
            <a:ext cx="7150034" cy="21511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 стандарты отраслей;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 стандарты инженерных 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научно-технических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3609" y="228150"/>
            <a:ext cx="681513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Нормативные документы </a:t>
            </a:r>
            <a:endParaRPr lang="ru-RU" sz="4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третьего </a:t>
            </a:r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уровня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99763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204" y="2365440"/>
            <a:ext cx="7741160" cy="3933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 стандарты предприятий;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 технические соглашения. Структурными элементами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ГСС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являются стандарты и системы контроля за введением и соблюдением стандартов.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3609" y="228150"/>
            <a:ext cx="681513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Нормативные документы </a:t>
            </a:r>
            <a:endParaRPr lang="ru-RU" sz="4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четвертого </a:t>
            </a:r>
            <a:r>
              <a:rPr lang="ru-RU" sz="4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уровня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49501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42127" y="228599"/>
            <a:ext cx="4463473" cy="1175327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b="1" dirty="0"/>
              <a:t>Стандарты по разработке </a:t>
            </a:r>
            <a:r>
              <a:rPr lang="ru-RU" altLang="ru-RU" sz="2800" b="1" dirty="0" smtClean="0"/>
              <a:t/>
            </a:r>
            <a:br>
              <a:rPr lang="ru-RU" altLang="ru-RU" sz="2800" b="1" dirty="0" smtClean="0"/>
            </a:br>
            <a:r>
              <a:rPr lang="ru-RU" altLang="ru-RU" sz="2800" b="1" dirty="0" smtClean="0"/>
              <a:t>информационных </a:t>
            </a:r>
            <a:r>
              <a:rPr lang="ru-RU" altLang="ru-RU" sz="2800" b="1" dirty="0"/>
              <a:t>систем</a:t>
            </a:r>
            <a:endParaRPr lang="ru-RU" altLang="ru-R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652" y="1450848"/>
            <a:ext cx="8403336" cy="5215128"/>
          </a:xfrm>
        </p:spPr>
        <p:txBody>
          <a:bodyPr/>
          <a:lstStyle/>
          <a:p>
            <a:pPr marL="195263" indent="-195263" algn="ctr">
              <a:spcBef>
                <a:spcPts val="500"/>
              </a:spcBef>
              <a:spcAft>
                <a:spcPts val="500"/>
              </a:spcAft>
              <a:buFontTx/>
              <a:buNone/>
            </a:pPr>
            <a:r>
              <a:rPr lang="ru-RU" altLang="ru-RU" sz="1600" b="1" dirty="0"/>
              <a:t>Информационная технология</a:t>
            </a:r>
          </a:p>
          <a:p>
            <a:pPr marL="195263" indent="-195263">
              <a:spcBef>
                <a:spcPts val="500"/>
              </a:spcBef>
              <a:spcAft>
                <a:spcPts val="500"/>
              </a:spcAft>
            </a:pPr>
            <a:r>
              <a:rPr lang="ru-RU" altLang="ru-RU" sz="1600" dirty="0"/>
              <a:t>ГОСТ 34.003-90. Автоматизированные системы. Термины и определения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34.201-89 Виды, комплектность и обозначение документов при создании автоматизированных систем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34.601-90. Автоматизированные системы. Стадии создания.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34.602-89. Техническое задание на создание автоматизированной системы</a:t>
            </a:r>
          </a:p>
          <a:p>
            <a:pPr marL="195263" indent="-195263">
              <a:spcBef>
                <a:spcPts val="100"/>
              </a:spcBef>
              <a:spcAft>
                <a:spcPts val="500"/>
              </a:spcAft>
            </a:pPr>
            <a:r>
              <a:rPr lang="ru-RU" altLang="ru-RU" sz="1600" dirty="0"/>
              <a:t>ГОСТ 34.603-92. Виды испытаний автоматизированных систем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endParaRPr lang="ru-RU" altLang="ru-RU" sz="1600" dirty="0"/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24.201-79 Требования к содержанию документа "Техническое задание»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24.202-80 Требования к содержанию документа "Технико-экономическое обоснование»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24.204-80 Требования к содержанию документа "Описание постановки задачи»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24-207-80 Требования к содержанию документов по программному обеспечению</a:t>
            </a:r>
          </a:p>
          <a:p>
            <a:pPr marL="195263" indent="-195263" algn="ctr">
              <a:spcBef>
                <a:spcPts val="500"/>
              </a:spcBef>
              <a:spcAft>
                <a:spcPts val="500"/>
              </a:spcAft>
              <a:buFontTx/>
              <a:buNone/>
            </a:pPr>
            <a:r>
              <a:rPr lang="ru-RU" altLang="ru-RU" sz="1600" b="1" dirty="0"/>
              <a:t>Межгосударственные стандарты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Р ИСО/</a:t>
            </a:r>
            <a:r>
              <a:rPr lang="ru-RU" altLang="ru-RU" sz="1600" dirty="0" err="1"/>
              <a:t>МЭК</a:t>
            </a:r>
            <a:r>
              <a:rPr lang="ru-RU" altLang="ru-RU" sz="1600" dirty="0"/>
              <a:t> 12207-99. Информационная технология. Процессы жизненного цикла программных средств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Р ИСО/</a:t>
            </a:r>
            <a:r>
              <a:rPr lang="ru-RU" altLang="ru-RU" sz="1600" dirty="0" err="1"/>
              <a:t>МЭК</a:t>
            </a:r>
            <a:r>
              <a:rPr lang="ru-RU" altLang="ru-RU" sz="1600" dirty="0"/>
              <a:t> 15271-2002. Информационная технология. Руководство по применению ГОСТ Р ИСО/</a:t>
            </a:r>
            <a:r>
              <a:rPr lang="ru-RU" altLang="ru-RU" sz="1600" dirty="0" err="1"/>
              <a:t>МЭК</a:t>
            </a:r>
            <a:r>
              <a:rPr lang="ru-RU" altLang="ru-RU" sz="1600" dirty="0"/>
              <a:t> 12207-99</a:t>
            </a:r>
          </a:p>
          <a:p>
            <a:pPr marL="195263" indent="-195263">
              <a:spcBef>
                <a:spcPts val="100"/>
              </a:spcBef>
              <a:spcAft>
                <a:spcPts val="100"/>
              </a:spcAft>
            </a:pPr>
            <a:r>
              <a:rPr lang="ru-RU" altLang="ru-RU" sz="1600" dirty="0"/>
              <a:t>ГОСТ Р ИСО/</a:t>
            </a:r>
            <a:r>
              <a:rPr lang="ru-RU" altLang="ru-RU" sz="1600" dirty="0" err="1"/>
              <a:t>МЭК</a:t>
            </a:r>
            <a:r>
              <a:rPr lang="ru-RU" altLang="ru-RU" sz="1600" dirty="0"/>
              <a:t> 16326-2002. Информационная технология. Руководство по применению ГОСТ Р ИСО/</a:t>
            </a:r>
            <a:r>
              <a:rPr lang="ru-RU" altLang="ru-RU" sz="1600" dirty="0" err="1"/>
              <a:t>МЭК</a:t>
            </a:r>
            <a:r>
              <a:rPr lang="ru-RU" altLang="ru-RU" sz="1600" dirty="0"/>
              <a:t> 12207-99 при управлении проектом</a:t>
            </a:r>
          </a:p>
        </p:txBody>
      </p:sp>
    </p:spTree>
    <p:extLst>
      <p:ext uri="{BB962C8B-B14F-4D97-AF65-F5344CB8AC3E}">
        <p14:creationId xmlns:p14="http://schemas.microsoft.com/office/powerpoint/2010/main" val="1757112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571</TotalTime>
  <Words>741</Words>
  <Application>Microsoft Office PowerPoint</Application>
  <PresentationFormat>Экран (4:3)</PresentationFormat>
  <Paragraphs>115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Стандарты по разработке  информационных систем</vt:lpstr>
      <vt:lpstr>Стандарты по разработке  информационных систем</vt:lpstr>
      <vt:lpstr>Стадии и этапы создания АС (ГОСТ 34.601-90)</vt:lpstr>
      <vt:lpstr>Структура стандарта ИСО/МЭК 12207</vt:lpstr>
      <vt:lpstr>ГОСТ Р ИСО/МЭК ТО 15271-2002. Основные разделы</vt:lpstr>
      <vt:lpstr>Основные источники стандарта ГОСТ Р ИСО/МЭК ТО 16326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Преподаватель208</cp:lastModifiedBy>
  <cp:revision>145</cp:revision>
  <dcterms:created xsi:type="dcterms:W3CDTF">2016-11-18T14:12:19Z</dcterms:created>
  <dcterms:modified xsi:type="dcterms:W3CDTF">2019-05-06T09:55:25Z</dcterms:modified>
</cp:coreProperties>
</file>