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C0A66-C663-49A9-9E6A-7CC863483E5A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B77EA-9848-4F5E-812F-F72B39C57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C0A66-C663-49A9-9E6A-7CC863483E5A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B77EA-9848-4F5E-812F-F72B39C57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C0A66-C663-49A9-9E6A-7CC863483E5A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B77EA-9848-4F5E-812F-F72B39C57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C0A66-C663-49A9-9E6A-7CC863483E5A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B77EA-9848-4F5E-812F-F72B39C57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C0A66-C663-49A9-9E6A-7CC863483E5A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B77EA-9848-4F5E-812F-F72B39C57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C0A66-C663-49A9-9E6A-7CC863483E5A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B77EA-9848-4F5E-812F-F72B39C57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C0A66-C663-49A9-9E6A-7CC863483E5A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B77EA-9848-4F5E-812F-F72B39C57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C0A66-C663-49A9-9E6A-7CC863483E5A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B77EA-9848-4F5E-812F-F72B39C57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C0A66-C663-49A9-9E6A-7CC863483E5A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B77EA-9848-4F5E-812F-F72B39C57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C0A66-C663-49A9-9E6A-7CC863483E5A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B77EA-9848-4F5E-812F-F72B39C57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C0A66-C663-49A9-9E6A-7CC863483E5A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B77EA-9848-4F5E-812F-F72B39C57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C0A66-C663-49A9-9E6A-7CC863483E5A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B77EA-9848-4F5E-812F-F72B39C57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Типы психической конституции детей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214422"/>
            <a:ext cx="900115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Определение </a:t>
            </a:r>
            <a:r>
              <a:rPr lang="ru-RU" sz="2400" b="1" dirty="0"/>
              <a:t>направленности психической активности (вовне, вовнутрь либо ее баланс) позволяет выделить </a:t>
            </a:r>
            <a:r>
              <a:rPr lang="ru-RU" sz="2400" b="1" dirty="0" err="1"/>
              <a:t>центровертивный</a:t>
            </a:r>
            <a:r>
              <a:rPr lang="ru-RU" sz="2400" b="1" dirty="0"/>
              <a:t>, экстравертивный и интровертивный типы конституции детей, различающиеся целым рядом как психологических, </a:t>
            </a:r>
            <a:r>
              <a:rPr lang="ru-RU" sz="2400" b="1" dirty="0" smtClean="0"/>
              <a:t> </a:t>
            </a:r>
            <a:r>
              <a:rPr lang="ru-RU" sz="2400" b="1" dirty="0"/>
              <a:t>физиологических и функциональных показателей. При этом важно, что ни один из типов не имеет абсолютных преимуществ перед другим, в каждом можно выделить и сильные, и слабые стороны, составляющие в совокупности конституциональный потенциал ребенка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11267" name="Picture 3" descr="C:\Users\СЕРГЕЙ\Picture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4517881"/>
            <a:ext cx="3357586" cy="23401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285728"/>
          <a:ext cx="8643998" cy="4815558"/>
        </p:xfrm>
        <a:graphic>
          <a:graphicData uri="http://schemas.openxmlformats.org/drawingml/2006/table">
            <a:tbl>
              <a:tblPr/>
              <a:tblGrid>
                <a:gridCol w="1214446"/>
                <a:gridCol w="7429552"/>
              </a:tblGrid>
              <a:tr h="1500198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0" i="0" u="none" strike="noStrike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Центровертивный</a:t>
                      </a:r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тип конституции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(от латинского слова «</a:t>
                      </a:r>
                      <a:r>
                        <a:rPr lang="ru-RU" sz="2000" b="0" i="0" u="none" strike="noStrike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центро</a:t>
                      </a:r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 - «середина», «баланс»)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Дети такого склада имеют удачно находить гармонию между собственным, внутренним миром и окружающей действительностью.</a:t>
                      </a:r>
                      <a:endParaRPr lang="ru-RU" sz="2000" b="0" i="0" u="none" strike="noStrike" spc="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43074">
                <a:tc>
                  <a:txBody>
                    <a:bodyPr/>
                    <a:lstStyle/>
                    <a:p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Сильные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стороны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Дети подобного склада разносторонне одарены, доброжелательны, жизнерадостны, общительны. Им свойственна непосредственность, открытость.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Для </a:t>
                      </a:r>
                      <a:r>
                        <a:rPr lang="ru-RU" sz="2000" b="0" i="0" u="none" strike="noStrik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центровертов</a:t>
                      </a:r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характерно гармоничное развитие силовых, скоростных качеств и выносливости.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72286">
                <a:tc>
                  <a:txBody>
                    <a:bodyPr/>
                    <a:lstStyle/>
                    <a:p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Слабые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стороны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  </a:t>
                      </a:r>
                    </a:p>
                    <a:p>
                      <a:pPr algn="just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 выполнении работы они могут не проявлять должной усидчивости, настойчивости, инициативности.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5362" name="Picture 2" descr="https://thumbs.dreamstime.com/z/libra-21678432.jpg"/>
          <p:cNvPicPr>
            <a:picLocks noChangeAspect="1" noChangeArrowheads="1"/>
          </p:cNvPicPr>
          <p:nvPr/>
        </p:nvPicPr>
        <p:blipFill>
          <a:blip r:embed="rId2" cstate="print"/>
          <a:srcRect r="9790"/>
          <a:stretch>
            <a:fillRect/>
          </a:stretch>
        </p:blipFill>
        <p:spPr bwMode="auto">
          <a:xfrm>
            <a:off x="3357554" y="4214818"/>
            <a:ext cx="1857388" cy="24556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214290"/>
          <a:ext cx="8072494" cy="4357717"/>
        </p:xfrm>
        <a:graphic>
          <a:graphicData uri="http://schemas.openxmlformats.org/drawingml/2006/table">
            <a:tbl>
              <a:tblPr/>
              <a:tblGrid>
                <a:gridCol w="1417259"/>
                <a:gridCol w="6655235"/>
              </a:tblGrid>
              <a:tr h="1103341">
                <a:tc gridSpan="2">
                  <a:txBody>
                    <a:bodyPr/>
                    <a:lstStyle/>
                    <a:p>
                      <a:pPr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Экстравертивный тип конституции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(от латинского слова «экстра» - «вовне»)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Дети подобного склада наиболее раскрепощенные, открытые внешнему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миру.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6903">
                <a:tc>
                  <a:txBody>
                    <a:bodyPr/>
                    <a:lstStyle/>
                    <a:p>
                      <a:pPr marL="76200" algn="l">
                        <a:lnSpc>
                          <a:spcPts val="1400"/>
                        </a:lnSpc>
                        <a:spcAft>
                          <a:spcPts val="600"/>
                        </a:spcAft>
                      </a:pPr>
                      <a:endParaRPr lang="ru-RU" sz="2000" b="0" i="0" u="none" strike="noStrike" spc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6200" algn="l">
                        <a:lnSpc>
                          <a:spcPts val="1400"/>
                        </a:lnSpc>
                        <a:spcAft>
                          <a:spcPts val="600"/>
                        </a:spcAft>
                      </a:pPr>
                      <a:r>
                        <a:rPr lang="ru-RU" sz="2000" b="0" i="0" u="none" strike="noStrike" spc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Сильные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marL="76200" algn="l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стороны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Экстраверты, как правило, активны, уверены в себе, решительны, инициативны, обладают богатым воображением. Эти дети эмоционально и </a:t>
                      </a:r>
                      <a:r>
                        <a:rPr lang="ru-RU" sz="2000" b="0" i="0" u="none" strike="noStrike" spc="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двигательно</a:t>
                      </a: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раскрепощены. В коллективе они стремятся занять позицию лидера. Среди сверстников экстраверты обычно чувствуют себя уверенно, любят находиться в центре внимания.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 них хорошо развиты силовые и скоростные качества.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77473">
                <a:tc>
                  <a:txBody>
                    <a:bodyPr/>
                    <a:lstStyle/>
                    <a:p>
                      <a:pPr marL="76200" algn="l">
                        <a:lnSpc>
                          <a:spcPts val="1400"/>
                        </a:lnSpc>
                        <a:spcAft>
                          <a:spcPts val="600"/>
                        </a:spcAft>
                      </a:pPr>
                      <a:endParaRPr lang="ru-RU" sz="2000" b="0" i="0" u="none" strike="noStrike" spc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6200" algn="l">
                        <a:lnSpc>
                          <a:spcPts val="1400"/>
                        </a:lnSpc>
                        <a:spcAft>
                          <a:spcPts val="600"/>
                        </a:spcAft>
                      </a:pPr>
                      <a:r>
                        <a:rPr lang="ru-RU" sz="2000" b="0" i="0" u="none" strike="noStrike" spc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Слабые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marL="76200" algn="l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стороны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ru-RU" sz="2000" b="0" i="0" u="none" strike="noStrike" spc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Им </a:t>
                      </a: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свойственны низкие показатели произвольного внимания и чрезмерная импульсивность, способствующая возникновению ситуаций недопонимания с окружающими (конфликты, драки). Может быть недостаточно развита мелкая моторика пальцев кистей рук.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6386" name="Picture 2" descr="http://knigarazuma.ru/src/uploads/8c59471ee9e4b3628c649ba12b740ea8/b14af4c16638dcabaa374a57921cf3c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4506934"/>
            <a:ext cx="3537001" cy="2351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285728"/>
          <a:ext cx="8429684" cy="4141780"/>
        </p:xfrm>
        <a:graphic>
          <a:graphicData uri="http://schemas.openxmlformats.org/drawingml/2006/table">
            <a:tbl>
              <a:tblPr/>
              <a:tblGrid>
                <a:gridCol w="1479970"/>
                <a:gridCol w="6949714"/>
              </a:tblGrid>
              <a:tr h="1071570">
                <a:tc gridSpan="2">
                  <a:txBody>
                    <a:bodyPr/>
                    <a:lstStyle/>
                    <a:p>
                      <a:pPr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endParaRPr lang="ru-RU" sz="2000" b="0" i="0" u="none" strike="noStrike" spc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Интровертивный </a:t>
                      </a: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тип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(от латинского слова «</a:t>
                      </a:r>
                      <a:r>
                        <a:rPr lang="ru-RU" sz="2000" b="0" i="0" u="none" strike="noStrike" spc="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интро</a:t>
                      </a: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 - «вовнутрь»)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Дети такого склада ориентированы, прежде всего, на себя, свой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внутренний мир.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43661">
                <a:tc>
                  <a:txBody>
                    <a:bodyPr/>
                    <a:lstStyle/>
                    <a:p>
                      <a:pPr marL="76200" algn="l">
                        <a:lnSpc>
                          <a:spcPts val="1400"/>
                        </a:lnSpc>
                        <a:spcAft>
                          <a:spcPts val="600"/>
                        </a:spcAft>
                      </a:pPr>
                      <a:endParaRPr lang="ru-RU" sz="2000" b="0" i="0" u="none" strike="noStrike" spc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6200" algn="l">
                        <a:lnSpc>
                          <a:spcPts val="1400"/>
                        </a:lnSpc>
                        <a:spcAft>
                          <a:spcPts val="600"/>
                        </a:spcAft>
                      </a:pPr>
                      <a:r>
                        <a:rPr lang="ru-RU" sz="2000" b="0" i="0" u="none" strike="noStrike" spc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Сильные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marL="76200" algn="l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стороны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ru-RU" sz="2000" b="0" i="0" u="none" strike="noStrike" spc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 </a:t>
                      </a: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детей интровертивного склада хорошо развито логическое мышление, память, внимание. Такие дети, как правило, прилежно учатся, редко нарушают дисциплину. Они ответственны, исполнительны, рассудительны, тактичны, имеют хорошо развитую мелкую моторику, выносливы к длительным нагрузкам.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26549">
                <a:tc>
                  <a:txBody>
                    <a:bodyPr/>
                    <a:lstStyle/>
                    <a:p>
                      <a:pPr marL="76200" algn="l">
                        <a:lnSpc>
                          <a:spcPts val="1400"/>
                        </a:lnSpc>
                        <a:spcAft>
                          <a:spcPts val="600"/>
                        </a:spcAft>
                      </a:pPr>
                      <a:endParaRPr lang="ru-RU" sz="2000" b="0" i="0" u="none" strike="noStrike" spc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6200" algn="l">
                        <a:lnSpc>
                          <a:spcPts val="1400"/>
                        </a:lnSpc>
                        <a:spcAft>
                          <a:spcPts val="600"/>
                        </a:spcAft>
                      </a:pPr>
                      <a:r>
                        <a:rPr lang="ru-RU" sz="2000" b="0" i="0" u="none" strike="noStrike" spc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Слабые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marL="76200" algn="l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стороны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endParaRPr lang="ru-RU" sz="2000" b="0" i="0" u="none" strike="noStrike" spc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Дети </a:t>
                      </a: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такого типа могут быть излишне впечатлительны, мнительны, ранимы. Они </a:t>
                      </a:r>
                      <a:r>
                        <a:rPr lang="ru-RU" sz="2000" b="0" i="0" u="none" strike="noStrike" spc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могут уступать </a:t>
                      </a: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детям других типов в развитии силовых и скоростных качеств. 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7410" name="Picture 2" descr="https://storage.ufamama.ru/files/BlogPosts/5173/18767639-3194-4888-832c-0389318cf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4357694"/>
            <a:ext cx="3857652" cy="23145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Мы такие разные…</a:t>
            </a:r>
            <a:br>
              <a:rPr lang="ru-RU" dirty="0" smtClean="0"/>
            </a:br>
            <a:r>
              <a:rPr lang="ru-RU" dirty="0" smtClean="0"/>
              <a:t> и это замечательно!</a:t>
            </a:r>
            <a:endParaRPr lang="ru-RU" dirty="0"/>
          </a:p>
        </p:txBody>
      </p:sp>
      <p:pic>
        <p:nvPicPr>
          <p:cNvPr id="4" name="Содержимое 3" descr="SAM_38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285836"/>
            <a:ext cx="7429552" cy="557216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378</Words>
  <Application>Microsoft Office PowerPoint</Application>
  <PresentationFormat>Экран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Типы психической конституции детей</vt:lpstr>
      <vt:lpstr>Слайд 2</vt:lpstr>
      <vt:lpstr>Слайд 3</vt:lpstr>
      <vt:lpstr>Слайд 4</vt:lpstr>
      <vt:lpstr>Мы такие разные…  и это замечательно!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14</cp:revision>
  <dcterms:created xsi:type="dcterms:W3CDTF">2017-09-26T13:12:57Z</dcterms:created>
  <dcterms:modified xsi:type="dcterms:W3CDTF">2019-05-07T17:31:45Z</dcterms:modified>
</cp:coreProperties>
</file>