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7" r:id="rId5"/>
    <p:sldId id="265" r:id="rId6"/>
    <p:sldId id="266" r:id="rId7"/>
    <p:sldId id="267" r:id="rId8"/>
    <p:sldId id="277" r:id="rId9"/>
    <p:sldId id="278" r:id="rId10"/>
    <p:sldId id="258" r:id="rId11"/>
    <p:sldId id="275" r:id="rId12"/>
    <p:sldId id="279" r:id="rId13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>
      <p:cViewPr varScale="1">
        <p:scale>
          <a:sx n="70" d="100"/>
          <a:sy n="70" d="100"/>
        </p:scale>
        <p:origin x="6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279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DD3FE5C-685E-40DC-8B47-8DF64F779F51}" type="datetime1">
              <a:rPr lang="ru-RU" smtClean="0"/>
              <a:t>07.05.2019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0AD62A-9EE1-43E3-A7E5-D268F71DF3E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B52D75A-407D-4103-A02A-5E07FB0FD905}" type="datetime1">
              <a:rPr lang="ru-RU" noProof="0" smtClean="0"/>
              <a:t>07.05.2019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534C2EF-8A97-4DAF-B099-E567883644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ru-RU" noProof="0" smtClean="0"/>
              <a:t>1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85616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ПРИМЕЧАНИЕ. Чтобы изменить изображения на этом слайде, выберите рисунок и удалите его. Затем нажмите значок вставки рисунка в заполнителе, чтобы вставить собственное изображение.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6014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ПРИМЕЧАНИЕ. Чтобы изменить изображения на этом слайде, выберите рисунок и удалите его. Затем нажмите значок вставки рисунка в заполнителе, чтобы вставить собственное изображение.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7004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ПРИМЕЧАНИЕ. Чтобы изменить изображения на этом слайде, выберите рисунок и удалите его. Затем нажмите значок вставки рисунка в заполнителе, чтобы вставить собственное изображение.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521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8518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rtlCol="0" anchor="b">
            <a:normAutofit/>
          </a:bodyPr>
          <a:lstStyle>
            <a:lvl1pPr algn="l">
              <a:defRPr sz="44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 rtlCol="0"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580" y="5791200"/>
            <a:ext cx="8115419" cy="7016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7" name="Полилиния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5" name="Рисунок 1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4"/>
          </p:nvPr>
        </p:nvSpPr>
        <p:spPr>
          <a:xfrm>
            <a:off x="1028581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8" name="Полилиния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9" name="Рисунок 18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0" name="Текст 16"/>
          <p:cNvSpPr>
            <a:spLocks noGrp="1"/>
          </p:cNvSpPr>
          <p:nvPr>
            <p:ph type="body" sz="quarter" idx="16"/>
          </p:nvPr>
        </p:nvSpPr>
        <p:spPr>
          <a:xfrm>
            <a:off x="5566714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7" name="Полилиния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5" name="Рисунок 1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8" name="Полилиния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9" name="Рисунок 18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2" name="Полилиния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3" name="Рисунок 1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6" hasCustomPrompt="1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noProof="0" dirty="0" smtClean="0"/>
              <a:t>Щелкните значок, чтобы добавить фото</a:t>
            </a:r>
            <a:endParaRPr lang="ru-RU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Пять рисунк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77400" y="365126"/>
            <a:ext cx="2133600" cy="15398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8" name="Полилиния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9" name="Рисунок 8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0" name="Полилиния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1" name="Рисунок 10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2" name="Полилиния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3" name="Рисунок 1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4" name="Полилиния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5" name="Рисунок 1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0" name="Полилиния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21" name="Рисунок 20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F5B8932-1B2E-4152-972E-5DDDF189815E}" type="datetime1">
              <a:rPr lang="ru-RU" noProof="0" smtClean="0"/>
              <a:t>07.05.2019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ABA02B-48D7-4F45-BDF4-92DC0DAD942C}" type="datetime1">
              <a:rPr lang="ru-RU" noProof="0" smtClean="0"/>
              <a:t>07.05.2019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9DDE378-217F-408E-9F08-1F2C2197986A}" type="datetime1">
              <a:rPr lang="ru-RU" noProof="0" smtClean="0"/>
              <a:t>07.05.2019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rtlCol="0" anchor="b">
            <a:normAutofit/>
          </a:bodyPr>
          <a:lstStyle>
            <a:lvl1pPr>
              <a:defRPr sz="44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3B390B6-A938-4A3C-81E6-728DA5F6F5C9}" type="datetime1">
              <a:rPr lang="ru-RU" noProof="0" smtClean="0"/>
              <a:t>07.05.2019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2CB6574-69C6-4D24-9F36-307D5EE1909D}" type="datetime1">
              <a:rPr lang="ru-RU" noProof="0" smtClean="0"/>
              <a:t>07.05.2019</a:t>
            </a:fld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B86FE35-6E1F-4337-8DC1-75284CBAFF98}" type="datetime1">
              <a:rPr lang="ru-RU" noProof="0" smtClean="0"/>
              <a:t>07.05.2019</a:t>
            </a:fld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588FA2-CAE4-491F-91C5-2256E3BFB24E}" type="datetime1">
              <a:rPr lang="ru-RU" noProof="0" smtClean="0"/>
              <a:t>07.05.2019</a:t>
            </a:fld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A6B729A-78D4-46ED-B78F-25AAD81A9EA1}" type="datetime1">
              <a:rPr lang="ru-RU" noProof="0" smtClean="0"/>
              <a:t>07.05.2019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12" name="Рисунок 11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148A9C3-BEC6-470C-8939-1BC0DFD13620}" type="datetime1">
              <a:rPr lang="ru-RU" noProof="0" smtClean="0"/>
              <a:t>07.05.2019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/>
          <p:cNvPicPr>
            <a:picLocks noChangeAspect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DC929494-1A30-419E-AF45-4DF2B34B9C72}" type="datetime1">
              <a:rPr lang="ru-RU" noProof="0" smtClean="0"/>
              <a:t>07.05.2019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71864" y="5229200"/>
            <a:ext cx="5040560" cy="1440160"/>
          </a:xfrm>
        </p:spPr>
        <p:txBody>
          <a:bodyPr rtlCol="0">
            <a:normAutofit/>
          </a:bodyPr>
          <a:lstStyle/>
          <a:p>
            <a:pPr rtl="0"/>
            <a:r>
              <a:rPr lang="ru-RU" sz="2400" dirty="0" smtClean="0">
                <a:solidFill>
                  <a:srgbClr val="002060"/>
                </a:solidFill>
              </a:rPr>
              <a:t>Воспитатель: </a:t>
            </a:r>
            <a:r>
              <a:rPr lang="ru-RU" sz="2400" dirty="0" err="1" smtClean="0">
                <a:solidFill>
                  <a:srgbClr val="002060"/>
                </a:solidFill>
              </a:rPr>
              <a:t>Сунгатуллина</a:t>
            </a:r>
            <a:r>
              <a:rPr lang="ru-RU" sz="2400" dirty="0" smtClean="0">
                <a:solidFill>
                  <a:srgbClr val="002060"/>
                </a:solidFill>
              </a:rPr>
              <a:t> Л.Н.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Воспитатель: </a:t>
            </a:r>
            <a:r>
              <a:rPr lang="ru-RU" sz="2400" dirty="0" err="1" smtClean="0">
                <a:solidFill>
                  <a:srgbClr val="002060"/>
                </a:solidFill>
              </a:rPr>
              <a:t>Аппа</a:t>
            </a:r>
            <a:r>
              <a:rPr lang="ru-RU" sz="2400" dirty="0" smtClean="0">
                <a:solidFill>
                  <a:srgbClr val="002060"/>
                </a:solidFill>
              </a:rPr>
              <a:t> С.Н.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368" y="188640"/>
            <a:ext cx="10009112" cy="3600400"/>
          </a:xfrm>
        </p:spPr>
        <p:txBody>
          <a:bodyPr rtlCol="0">
            <a:normAutofit/>
          </a:bodyPr>
          <a:lstStyle/>
          <a:p>
            <a:pPr rtl="0"/>
            <a:r>
              <a:rPr lang="ru-RU" sz="3600" dirty="0" smtClean="0">
                <a:solidFill>
                  <a:srgbClr val="002060"/>
                </a:solidFill>
              </a:rPr>
              <a:t>ГБОУ СОШ №358 ОДО</a:t>
            </a:r>
          </a:p>
          <a:p>
            <a:pPr rtl="0"/>
            <a:r>
              <a:rPr lang="ru-RU" sz="3600" dirty="0">
                <a:solidFill>
                  <a:srgbClr val="002060"/>
                </a:solidFill>
              </a:rPr>
              <a:t> </a:t>
            </a:r>
          </a:p>
          <a:p>
            <a:pPr algn="ctr" rtl="0"/>
            <a:r>
              <a:rPr lang="ru-RU" sz="8000" dirty="0" smtClean="0">
                <a:solidFill>
                  <a:srgbClr val="002060"/>
                </a:solidFill>
              </a:rPr>
              <a:t>Сохраним будущее.</a:t>
            </a:r>
          </a:p>
          <a:p>
            <a:pPr algn="ctr" rtl="0"/>
            <a:r>
              <a:rPr lang="ru-RU" sz="5400" dirty="0" smtClean="0">
                <a:solidFill>
                  <a:srgbClr val="002060"/>
                </a:solidFill>
              </a:rPr>
              <a:t>Поделки из одноразовой посуды.</a:t>
            </a: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Женщина и девочка в саду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432" y="1916832"/>
            <a:ext cx="5193089" cy="293751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384032" y="260648"/>
            <a:ext cx="5688632" cy="4824536"/>
          </a:xfrm>
        </p:spPr>
        <p:txBody>
          <a:bodyPr rtlCol="0"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+mj-lt"/>
              </a:rPr>
              <a:t> Во </a:t>
            </a:r>
            <a:r>
              <a:rPr lang="ru-RU" sz="3200" dirty="0">
                <a:solidFill>
                  <a:srgbClr val="002060"/>
                </a:solidFill>
                <a:latin typeface="+mj-lt"/>
              </a:rPr>
              <a:t>время прогулки дети принимают участие в уборке территории своего участка и каждый раз у них возникают вопросы: откуда берется столько мусора? Куда отвозят мусор? и т. д. Чтобы ответить на эти недетские вопросы и попытаться решить “мусорную проблему”, мы разработали </a:t>
            </a:r>
            <a:r>
              <a:rPr lang="ru-RU" sz="3200" i="1" dirty="0">
                <a:solidFill>
                  <a:srgbClr val="002060"/>
                </a:solidFill>
                <a:latin typeface="+mj-lt"/>
              </a:rPr>
              <a:t>«</a:t>
            </a:r>
            <a:r>
              <a:rPr lang="ru-RU" sz="3200" dirty="0">
                <a:solidFill>
                  <a:srgbClr val="002060"/>
                </a:solidFill>
                <a:latin typeface="+mj-lt"/>
              </a:rPr>
              <a:t>проект</a:t>
            </a:r>
            <a:r>
              <a:rPr lang="ru-RU" sz="3200" i="1" dirty="0" smtClean="0">
                <a:solidFill>
                  <a:srgbClr val="002060"/>
                </a:solidFill>
                <a:latin typeface="+mj-lt"/>
              </a:rPr>
              <a:t>»</a:t>
            </a:r>
            <a:r>
              <a:rPr lang="ru-RU" sz="3200" dirty="0" smtClean="0">
                <a:solidFill>
                  <a:srgbClr val="002060"/>
                </a:solidFill>
                <a:latin typeface="+mj-lt"/>
              </a:rPr>
              <a:t>.</a:t>
            </a:r>
            <a:endParaRPr lang="ru-RU" sz="32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424" y="1556792"/>
            <a:ext cx="5400600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89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>
          <a:xfrm>
            <a:off x="479376" y="5085184"/>
            <a:ext cx="11161239" cy="1772816"/>
          </a:xfrm>
        </p:spPr>
        <p:txBody>
          <a:bodyPr rtlCol="0"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+mj-lt"/>
              </a:rPr>
              <a:t>Мы с детьми обсудили, какие отходы накапливаются в наибольшем количестве в их семье за неделю. Ребятам были заданы следующие вопросы: «Знаете ли вы, чем опасны бытовые отходы? Как вы поступаете с отходами после прогулок на природу? Приучают ли вас родители убирать за собой мусор?». Вместе с детьми мы рассказали родителям о </a:t>
            </a:r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нашей</a:t>
            </a:r>
            <a:r>
              <a:rPr lang="ru-RU" sz="2400" dirty="0">
                <a:solidFill>
                  <a:srgbClr val="002060"/>
                </a:solidFill>
                <a:latin typeface="+mj-lt"/>
              </a:rPr>
              <a:t> </a:t>
            </a:r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проблеме.</a:t>
            </a:r>
            <a:endParaRPr lang="ru-RU" sz="24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7408" y="980728"/>
            <a:ext cx="4070501" cy="4195651"/>
          </a:xfrm>
        </p:spPr>
      </p:pic>
      <p:pic>
        <p:nvPicPr>
          <p:cNvPr id="2" name="Рисунок 1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45482" y="940538"/>
            <a:ext cx="4090878" cy="4216654"/>
          </a:xfrm>
        </p:spPr>
      </p:pic>
    </p:spTree>
    <p:extLst>
      <p:ext uri="{BB962C8B-B14F-4D97-AF65-F5344CB8AC3E}">
        <p14:creationId xmlns:p14="http://schemas.microsoft.com/office/powerpoint/2010/main" val="386444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83432" y="5229200"/>
            <a:ext cx="10612035" cy="1512168"/>
          </a:xfrm>
        </p:spPr>
        <p:txBody>
          <a:bodyPr rtlCol="0">
            <a:no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Приступили к выполнению намеченного плана. Каждый день мы беседовали: если бытовой мусор сортировать на группы, то каждую из них можно перерабатывать для повторного использования без вреда для окружающей среды. А может быть мусору можно дать </a:t>
            </a:r>
            <a:r>
              <a:rPr lang="ru-RU" i="1" dirty="0">
                <a:solidFill>
                  <a:srgbClr val="002060"/>
                </a:solidFill>
              </a:rPr>
              <a:t>«вторую жизнь</a:t>
            </a:r>
            <a:r>
              <a:rPr lang="ru-RU" i="1" dirty="0" smtClean="0">
                <a:solidFill>
                  <a:srgbClr val="002060"/>
                </a:solidFill>
              </a:rPr>
              <a:t>»</a:t>
            </a:r>
            <a:r>
              <a:rPr lang="ru-RU" dirty="0" smtClean="0">
                <a:solidFill>
                  <a:srgbClr val="002060"/>
                </a:solidFill>
              </a:rPr>
              <a:t>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sz="quarter" idx="14"/>
          </p:nvPr>
        </p:nvSpPr>
        <p:spPr>
          <a:xfrm>
            <a:off x="793" y="6811137"/>
            <a:ext cx="458907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7408" y="980728"/>
            <a:ext cx="5233339" cy="4026629"/>
          </a:xfrm>
        </p:spPr>
      </p:pic>
      <p:pic>
        <p:nvPicPr>
          <p:cNvPr id="11" name="Рисунок 10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27556" y="620688"/>
            <a:ext cx="3783856" cy="2376264"/>
          </a:xfrm>
        </p:spPr>
      </p:pic>
      <p:pic>
        <p:nvPicPr>
          <p:cNvPr id="9" name="Рисунок 8"/>
          <p:cNvPicPr>
            <a:picLocks noGrp="1" noChangeAspect="1"/>
          </p:cNvPicPr>
          <p:nvPr>
            <p:ph type="pic" sz="quarter" idx="16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40016" y="2996952"/>
            <a:ext cx="3672408" cy="2306274"/>
          </a:xfrm>
        </p:spPr>
      </p:pic>
    </p:spTree>
    <p:extLst>
      <p:ext uri="{BB962C8B-B14F-4D97-AF65-F5344CB8AC3E}">
        <p14:creationId xmlns:p14="http://schemas.microsoft.com/office/powerpoint/2010/main" val="256055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634" b="15634"/>
          <a:stretch>
            <a:fillRect/>
          </a:stretch>
        </p:blipFill>
        <p:spPr>
          <a:xfrm>
            <a:off x="7536160" y="332656"/>
            <a:ext cx="4260868" cy="439363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476672"/>
            <a:ext cx="3384376" cy="460851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760" y="620688"/>
            <a:ext cx="3354935" cy="453650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935760" y="5373216"/>
            <a:ext cx="51125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+mj-lt"/>
              </a:rPr>
              <a:t>Поделки из одноразовых тарелок</a:t>
            </a:r>
            <a:endParaRPr lang="ru-RU" sz="32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211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344" y="1403394"/>
            <a:ext cx="4320480" cy="53105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9336" y="116632"/>
            <a:ext cx="542507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Поделки из одноразовых стаканов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 «Герои сказок»</a:t>
            </a:r>
            <a:endParaRPr lang="ru-RU" sz="28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856" y="620688"/>
            <a:ext cx="6600056" cy="35301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3952" y="3140968"/>
            <a:ext cx="6336704" cy="356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32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5600" y="4581128"/>
            <a:ext cx="7272808" cy="1828800"/>
          </a:xfrm>
        </p:spPr>
        <p:txBody>
          <a:bodyPr rtlCol="0"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	Благодаря </a:t>
            </a:r>
            <a:r>
              <a:rPr lang="ru-RU" dirty="0">
                <a:solidFill>
                  <a:srgbClr val="002060"/>
                </a:solidFill>
              </a:rPr>
              <a:t>участию в проектной деятельности у детей за короткий промежуток времени были сформированы представления о значимости охраны природы, экологически целесообразного поведения в окружающей среде, не засорять ее. У детей значительно активизировалась речь, они узнали много новых слов. </a:t>
            </a:r>
          </a:p>
        </p:txBody>
      </p:sp>
    </p:spTree>
    <p:extLst>
      <p:ext uri="{BB962C8B-B14F-4D97-AF65-F5344CB8AC3E}">
        <p14:creationId xmlns:p14="http://schemas.microsoft.com/office/powerpoint/2010/main" val="68434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3432" y="836712"/>
            <a:ext cx="9073008" cy="390371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	</a:t>
            </a:r>
            <a:r>
              <a:rPr lang="ru-RU" dirty="0" smtClean="0">
                <a:solidFill>
                  <a:srgbClr val="002060"/>
                </a:solidFill>
              </a:rPr>
              <a:t>Реализация</a:t>
            </a:r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ru-RU" dirty="0" smtClean="0">
                <a:solidFill>
                  <a:srgbClr val="002060"/>
                </a:solidFill>
              </a:rPr>
              <a:t>проекта</a:t>
            </a:r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способствовала </a:t>
            </a:r>
            <a:r>
              <a:rPr lang="ru-RU" dirty="0">
                <a:solidFill>
                  <a:srgbClr val="002060"/>
                </a:solidFill>
              </a:rPr>
              <a:t>получению новых знаний детьми, расширению их кругозора, формированию информационной и социальной компетентности.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18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3472" y="2636912"/>
            <a:ext cx="10297144" cy="1224136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002060"/>
                </a:solidFill>
              </a:rPr>
              <a:t>Спасибо за внимание!</a:t>
            </a:r>
            <a:endParaRPr lang="ru-RU" sz="8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15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Дети-друзья 16 х 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246688_TF03896101.potx" id="{A3AB8EB1-32C8-42D1-A2F7-9C8024EB1CB7}" vid="{880779B9-4198-47E8-81D9-8281AF4E13F9}"/>
    </a:ext>
  </a:extLst>
</a:theme>
</file>

<file path=ppt/theme/theme2.xml><?xml version="1.0" encoding="utf-8"?>
<a:theme xmlns:a="http://schemas.openxmlformats.org/drawingml/2006/main" name="Тема Offic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4A369AEE-D726-45B1-ACA9-0D6048C368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EDF6667-B669-49A4-BBE6-2132BA71C0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A15C6C-6BB6-4DB6-B7D6-7F14EAB2CC5C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a4f35948-e619-41b3-aa29-22878b09cfd2"/>
    <ds:schemaRef ds:uri="http://purl.org/dc/terms/"/>
    <ds:schemaRef ds:uri="http://schemas.microsoft.com/office/infopath/2007/PartnerControls"/>
    <ds:schemaRef ds:uri="40262f94-9f35-4ac3-9a90-690165a166b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 с детьми на школьном дворе, альбом (широкоэкранный формат)</Template>
  <TotalTime>250</TotalTime>
  <Words>168</Words>
  <Application>Microsoft Office PowerPoint</Application>
  <PresentationFormat>Широкоэкранный</PresentationFormat>
  <Paragraphs>22</Paragraphs>
  <Slides>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Дети-друзья 16 х 9</vt:lpstr>
      <vt:lpstr>Воспитатель: Сунгатуллина Л.Н. Воспитатель: Аппа С.Н.</vt:lpstr>
      <vt:lpstr>Презентация PowerPoint</vt:lpstr>
      <vt:lpstr>Презентация PowerPoint</vt:lpstr>
      <vt:lpstr>Приступили к выполнению намеченного плана. Каждый день мы беседовали: если бытовой мусор сортировать на группы, то каждую из них можно перерабатывать для повторного использования без вреда для окружающей среды. А может быть мусору можно дать «вторую жизнь»?</vt:lpstr>
      <vt:lpstr>Презентация PowerPoint</vt:lpstr>
      <vt:lpstr>Презентация PowerPoint</vt:lpstr>
      <vt:lpstr> Благодаря участию в проектной деятельности у детей за короткий промежуток времени были сформированы представления о значимости охраны природы, экологически целесообразного поведения в окружающей среде, не засорять ее. У детей значительно активизировалась речь, они узнали много новых слов. </vt:lpstr>
      <vt:lpstr> Реализация проекта  способствовала получению новых знаний детьми, расширению их кругозора, формированию информационной и социальной компетентности. 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keywords/>
  <cp:lastModifiedBy>учитель</cp:lastModifiedBy>
  <cp:revision>25</cp:revision>
  <dcterms:created xsi:type="dcterms:W3CDTF">2019-03-26T15:34:08Z</dcterms:created>
  <dcterms:modified xsi:type="dcterms:W3CDTF">2019-05-07T05:15:41Z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  <property fmtid="{D5CDD505-2E9C-101B-9397-08002B2CF9AE}" pid="3" name="ContentTypeId">
    <vt:lpwstr>0x010100AA3F7D94069FF64A86F7DFF56D60E3BE</vt:lpwstr>
  </property>
</Properties>
</file>