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E9A696-CC23-44C1-AE4A-17713ED9FA3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D946F1-E0AB-469E-9E19-4F43D9C82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2261190"/>
            <a:ext cx="9144000" cy="181588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Формы сотрудничества обучающихся в</a:t>
            </a:r>
          </a:p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организации проектной и исследовательской деятельности обучающихся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8445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Ярцевская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школа № 4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имени Героя Советского Союза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О.А.Лосика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9664" y="5229200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географии </a:t>
            </a:r>
          </a:p>
          <a:p>
            <a:r>
              <a:rPr lang="ru-RU" sz="2400" b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Шебунова</a:t>
            </a:r>
            <a:r>
              <a:rPr lang="ru-RU" sz="24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 Н.</a:t>
            </a:r>
            <a:endParaRPr lang="ru-RU" sz="2400" b="1" dirty="0">
              <a:solidFill>
                <a:schemeClr val="bg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9912" y="616530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г</a:t>
            </a:r>
            <a:endParaRPr lang="ru-RU" sz="2800" b="1" dirty="0">
              <a:solidFill>
                <a:schemeClr val="bg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3"/>
          <p:cNvSpPr>
            <a:spLocks noChangeArrowheads="1"/>
          </p:cNvSpPr>
          <p:nvPr/>
        </p:nvSpPr>
        <p:spPr bwMode="auto">
          <a:xfrm>
            <a:off x="72008" y="332656"/>
            <a:ext cx="8964488" cy="1143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 проектной деятельности</a:t>
            </a:r>
          </a:p>
        </p:txBody>
      </p:sp>
      <p:sp>
        <p:nvSpPr>
          <p:cNvPr id="3" name="Содержимое 2"/>
          <p:cNvSpPr txBox="1">
            <a:spLocks/>
          </p:cNvSpPr>
          <p:nvPr/>
        </p:nvSpPr>
        <p:spPr bwMode="auto">
          <a:xfrm>
            <a:off x="2699792" y="1700808"/>
            <a:ext cx="6119738" cy="4392612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kumimoji="1"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материальный</a:t>
            </a:r>
            <a:r>
              <a:rPr kumimoji="1"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1"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модели, макеты, поделки, иллюстрированные альбомы, плакаты, картины, скульптуры, другие творческие произведения, в том числе видеофильмы, компьютерные презентации и т.п.;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kumimoji="1"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действенный</a:t>
            </a:r>
            <a:r>
              <a:rPr kumimoji="1"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1"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мероприятия (спектакли, игры, экскурсии, викторины, соревнования, тематические вечера, литературные гостиные, концерты и т.п.);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kumimoji="1"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письменный</a:t>
            </a:r>
            <a:r>
              <a:rPr kumimoji="1"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1"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статьи, брошюры, литературные произведения. К ним также можно отнести созданные в ходе проекта и размещенные в Интернете сайты и т.п.</a:t>
            </a:r>
            <a:endParaRPr kumimoji="1"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ÐÐµÐºÑÐ¾Ñ Ð¸ ÑÑÑÐ´ÐµÐ½Ñ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348880"/>
            <a:ext cx="2448272" cy="3002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72008" y="44624"/>
            <a:ext cx="8964488" cy="1143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44624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сотрудничества обучающихся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СОШ №4 в различных видах деятельности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F:\АФИША\Afish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268760"/>
            <a:ext cx="8225387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ымянный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359663">
            <a:off x="3313813" y="2328100"/>
            <a:ext cx="5315299" cy="3763339"/>
          </a:xfrm>
          <a:prstGeom prst="rect">
            <a:avLst/>
          </a:prstGeom>
        </p:spPr>
      </p:pic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139677">
            <a:off x="701997" y="-104271"/>
            <a:ext cx="5039079" cy="3574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Toshiba\Desktop\8-Б  ЯРЦЕВО РАЗНОЕ\image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332656"/>
            <a:ext cx="4035712" cy="5732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FF04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92689" y="1917551"/>
            <a:ext cx="333533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755576" y="404664"/>
            <a:ext cx="7704856" cy="2808287"/>
          </a:xfrm>
          <a:prstGeom prst="wedgeRoundRectCallout">
            <a:avLst>
              <a:gd name="adj1" fmla="val 41139"/>
              <a:gd name="adj2" fmla="val 59440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Расскажи – и я забуду,</a:t>
            </a:r>
          </a:p>
          <a:p>
            <a:pPr algn="ctr"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Покажи – и я запомню,</a:t>
            </a:r>
          </a:p>
          <a:p>
            <a:pPr algn="ctr">
              <a:defRPr/>
            </a:pPr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Дай попробовать – и я пойму.</a:t>
            </a:r>
          </a:p>
          <a:p>
            <a:pPr algn="r"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Конфуций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977" y="1420321"/>
            <a:ext cx="896751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Благодарю </a:t>
            </a:r>
          </a:p>
          <a:p>
            <a:pPr algn="ctr"/>
            <a:r>
              <a:rPr lang="ru-RU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внимание!</a:t>
            </a:r>
            <a:endParaRPr lang="ru-RU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635896" y="332656"/>
            <a:ext cx="5040560" cy="2304256"/>
          </a:xfrm>
          <a:prstGeom prst="round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476672"/>
            <a:ext cx="53285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творческая деятельность, направленная на решение конкретной проблемы, на достижение заранее запланированного результата.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996952"/>
            <a:ext cx="8208912" cy="1368152"/>
          </a:xfrm>
          <a:prstGeom prst="round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996952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деятельность, направленная на решение творческой, исследовательской задачи с заранее неизвестным результатом. </a:t>
            </a:r>
          </a:p>
        </p:txBody>
      </p:sp>
      <p:pic>
        <p:nvPicPr>
          <p:cNvPr id="22530" name="Picture 2" descr="http://miranimacii.ru/_ph/23/419902829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531" y="332656"/>
            <a:ext cx="3024337" cy="2304256"/>
          </a:xfrm>
          <a:prstGeom prst="rect">
            <a:avLst/>
          </a:prstGeom>
          <a:noFill/>
        </p:spPr>
      </p:pic>
      <p:pic>
        <p:nvPicPr>
          <p:cNvPr id="22532" name="Picture 4" descr="http://miranimacii.ru/_ph/23/79998205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4581128"/>
            <a:ext cx="2232248" cy="211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700808"/>
          <a:ext cx="8569325" cy="49377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284663"/>
                <a:gridCol w="428466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деятельность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616" marR="60616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Учебно-исследовательская деятельность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616" marR="60616" marT="0" marB="0" horzOverflow="overflow"/>
                </a:tc>
              </a:tr>
              <a:tr h="169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Проект направлен на получение конкретного запланированного результата — продукта, обладающего определёнными свойствами и необходимого для конкретного использования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616" marR="60616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ходе исследования организуется поиск в какой-то области, формулируются отдельные характеристики итогов работ. Отрицательный результат есть тоже результат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616" marR="60616" marT="0" marB="0" horzOverflow="overflow"/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Реализацию проектных работ предваряет представление о будущем проекте, планирование процесса создания продукта и реализации этого плана. Результат проекта должен быть точно соотнесён со всеми характеристиками, сформулированными в его замысле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616" marR="60616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Логика построения исследовательской деятельности включает формулировку проблемы исследования, выдвижение гипотезы (для решения этой проблемы) и последующую экспериментальную или модельную проверку выдвинутых предположений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616" marR="60616" marT="0" marB="0" horzOverflow="overflow"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539552" y="188640"/>
            <a:ext cx="8208912" cy="1224136"/>
          </a:xfrm>
          <a:prstGeom prst="round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60648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Различие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проектной и учебно-исследовательской деятельности  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332656"/>
            <a:ext cx="8208912" cy="1008112"/>
          </a:xfrm>
          <a:prstGeom prst="round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Алгоритм разграничения проекта и исследования</a:t>
            </a:r>
            <a:endParaRPr lang="ru-RU" sz="32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3491880" y="1628800"/>
            <a:ext cx="5256213" cy="1463675"/>
          </a:xfrm>
          <a:prstGeom prst="rect">
            <a:avLst/>
          </a:prstGeom>
          <a:noFill/>
          <a:ln w="57150">
            <a:solidFill>
              <a:schemeClr val="tx2">
                <a:lumMod val="10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Цель деятельности – создание модели или объекта?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132634" y="5157788"/>
            <a:ext cx="2303462" cy="535531"/>
          </a:xfrm>
          <a:prstGeom prst="rect">
            <a:avLst/>
          </a:prstGeom>
          <a:noFill/>
          <a:ln w="57150">
            <a:solidFill>
              <a:schemeClr val="tx2">
                <a:lumMod val="10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211638" y="4149725"/>
            <a:ext cx="62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7162626" y="4221163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НЕТ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723954" y="5157788"/>
            <a:ext cx="3384550" cy="535531"/>
          </a:xfrm>
          <a:prstGeom prst="rect">
            <a:avLst/>
          </a:prstGeom>
          <a:noFill/>
          <a:ln w="57150">
            <a:solidFill>
              <a:schemeClr val="tx2">
                <a:lumMod val="10000"/>
              </a:schemeClr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исследование</a:t>
            </a: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4572000" y="3213100"/>
            <a:ext cx="0" cy="720725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7522988" y="3213100"/>
            <a:ext cx="0" cy="720725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0482" name="Picture 2" descr="Ð£ÑÐ¸ÑÐµÐ»Ñ Ñ ÑÐºÐ°Ð·ÐºÐ¾Ð¹ Ð¾Ð±ÑÑÑÐ½ÑÐµÑ Ð¼Ð°ÑÐµÑÐ¸Ð°Ð» ÐºÐ°ÑÑÐ¸Ð½ÐºÐ° ÑÐ¼Ð°Ð¹Ð»Ð¸Ðº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988840"/>
            <a:ext cx="2664296" cy="4701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>
            <a:off x="179512" y="332656"/>
            <a:ext cx="8820150" cy="1081088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Цель проектной и исследовательской деятельности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251520" y="1772816"/>
            <a:ext cx="8713663" cy="415498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/>
            <a:r>
              <a:rPr lang="ru-RU" sz="2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условия, при которых учащиеся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охотно приобретают недостающие знания из разных источников;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учатся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пользоваться приобретёнными знаниями для решения познавательных и практических задач;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приобретают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умения, работая в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различных группах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себя исследовательские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умения(выявление проблемы, сбор информации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наблюдения, проведение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анализ, построение гипотез,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обобщение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 </a:t>
            </a:r>
            <a:r>
              <a:rPr lang="ru-RU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системное мышление.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188640"/>
            <a:ext cx="8208912" cy="1340768"/>
          </a:xfrm>
          <a:prstGeom prst="round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60648"/>
            <a:ext cx="7488832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4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сотрудничества обучающихся в</a:t>
            </a:r>
          </a:p>
          <a:p>
            <a:pPr algn="ctr"/>
            <a:r>
              <a:rPr lang="ru-RU" sz="2400" b="1" dirty="0" smtClean="0">
                <a:ln w="50800"/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проектной и исследовательской деятельности обучающихся</a:t>
            </a:r>
            <a:endParaRPr lang="ru-RU" sz="2400" b="1" dirty="0">
              <a:ln w="50800"/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475656" y="2492896"/>
            <a:ext cx="5904656" cy="2554545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Практико-ориентированный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Теоретико-информационный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Исследовательский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Ролевой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1628800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виду деятельности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miranimacii.ru/_ph/23/83180048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77114" y="3573016"/>
            <a:ext cx="2952326" cy="32849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475656" y="1052736"/>
            <a:ext cx="3816350" cy="1569660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Монопредметный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Надпредметный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211960" y="3959185"/>
            <a:ext cx="3816350" cy="2062103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Минипроекты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Краткосрочные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Среднесрочные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Долгосрочные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260648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содержанию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3095089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длительности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miranimacii.ru/_ph/23/688600034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692696"/>
            <a:ext cx="2979547" cy="2088232"/>
          </a:xfrm>
          <a:prstGeom prst="rect">
            <a:avLst/>
          </a:prstGeom>
          <a:noFill/>
        </p:spPr>
      </p:pic>
      <p:pic>
        <p:nvPicPr>
          <p:cNvPr id="5124" name="Picture 4" descr="http://miranimacii.ru/_ph/23/116139024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212976"/>
            <a:ext cx="290432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58775" y="1700808"/>
            <a:ext cx="8785225" cy="4031873"/>
          </a:xfrm>
          <a:prstGeom prst="rect">
            <a:avLst/>
          </a:prstGeom>
          <a:noFill/>
          <a:ln w="57150">
            <a:noFill/>
            <a:prstDash val="sysDot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Индивидуальный.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Парный.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Малогрупповой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(до 5 человек).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Групповой (до 15 человек).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Коллективный (класс и более в рамках школы).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Муниципальный, городской, всероссийский, международный, сетевой (в рамках сложившейся партнёрской сети, в том числе в Интернете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88640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количеству  участников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ÐÐ¾Ð´Ð½Ð¸Ð¼Ð°ÐµÐ¼ ÑÑÐºÐ¸ ÐºÐ°ÑÑÐ¸Ð½ÐºÐ° ÑÐ¼Ð°Ð¹Ð»Ð¸Ðº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40867" y="764704"/>
            <a:ext cx="3112211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_s1058"/>
          <p:cNvSpPr>
            <a:spLocks noChangeArrowheads="1"/>
          </p:cNvSpPr>
          <p:nvPr/>
        </p:nvSpPr>
        <p:spPr bwMode="auto">
          <a:xfrm>
            <a:off x="3441701" y="2775124"/>
            <a:ext cx="2071687" cy="13985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ru-RU" sz="2400" b="1" i="1" u="sng" dirty="0">
                <a:solidFill>
                  <a:schemeClr val="accent1">
                    <a:lumMod val="75000"/>
                  </a:schemeClr>
                </a:solidFill>
              </a:rPr>
              <a:t>Формы и методы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_s1029"/>
          <p:cNvSpPr>
            <a:spLocks noChangeArrowheads="1"/>
          </p:cNvSpPr>
          <p:nvPr/>
        </p:nvSpPr>
        <p:spPr bwMode="auto">
          <a:xfrm>
            <a:off x="3790951" y="44624"/>
            <a:ext cx="1252537" cy="774700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моделирование</a:t>
            </a:r>
            <a:r>
              <a:rPr lang="ru-RU" sz="1500" b="1" dirty="0"/>
              <a:t> ситуаций</a:t>
            </a:r>
            <a:endParaRPr lang="ru-RU" sz="2000" dirty="0"/>
          </a:p>
        </p:txBody>
      </p:sp>
      <p:sp>
        <p:nvSpPr>
          <p:cNvPr id="4" name="_s1031"/>
          <p:cNvSpPr>
            <a:spLocks noChangeArrowheads="1"/>
          </p:cNvSpPr>
          <p:nvPr/>
        </p:nvSpPr>
        <p:spPr bwMode="auto">
          <a:xfrm>
            <a:off x="5402263" y="311324"/>
            <a:ext cx="1568450" cy="762000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анкетирование,</a:t>
            </a:r>
          </a:p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опрос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_s1033"/>
          <p:cNvSpPr>
            <a:spLocks noChangeArrowheads="1"/>
          </p:cNvSpPr>
          <p:nvPr/>
        </p:nvSpPr>
        <p:spPr bwMode="auto">
          <a:xfrm>
            <a:off x="6875463" y="1022524"/>
            <a:ext cx="1123950" cy="836612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интервьюирование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_s1035"/>
          <p:cNvSpPr>
            <a:spLocks noChangeArrowheads="1"/>
          </p:cNvSpPr>
          <p:nvPr/>
        </p:nvSpPr>
        <p:spPr bwMode="auto">
          <a:xfrm>
            <a:off x="7704138" y="2087736"/>
            <a:ext cx="1270000" cy="836613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сбор и изучение информации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_s1037"/>
          <p:cNvSpPr>
            <a:spLocks noChangeArrowheads="1"/>
          </p:cNvSpPr>
          <p:nvPr/>
        </p:nvSpPr>
        <p:spPr bwMode="auto">
          <a:xfrm>
            <a:off x="7877176" y="3311699"/>
            <a:ext cx="1123950" cy="836612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экспери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-</a:t>
            </a:r>
          </a:p>
          <a:p>
            <a:pPr algn="ctr">
              <a:defRPr/>
            </a:pPr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мент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_s1039"/>
          <p:cNvSpPr>
            <a:spLocks noChangeArrowheads="1"/>
          </p:cNvSpPr>
          <p:nvPr/>
        </p:nvSpPr>
        <p:spPr bwMode="auto">
          <a:xfrm>
            <a:off x="7367588" y="4483274"/>
            <a:ext cx="1258888" cy="836612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анализ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_s1041"/>
          <p:cNvSpPr>
            <a:spLocks noChangeArrowheads="1"/>
          </p:cNvSpPr>
          <p:nvPr/>
        </p:nvSpPr>
        <p:spPr bwMode="auto">
          <a:xfrm>
            <a:off x="6261101" y="5399261"/>
            <a:ext cx="1123950" cy="836613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проблем-</a:t>
            </a:r>
          </a:p>
          <a:p>
            <a:pPr algn="ctr">
              <a:defRPr/>
            </a:pPr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ная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беседа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_s1043"/>
          <p:cNvSpPr>
            <a:spLocks noChangeArrowheads="1"/>
          </p:cNvSpPr>
          <p:nvPr/>
        </p:nvSpPr>
        <p:spPr bwMode="auto">
          <a:xfrm>
            <a:off x="4749801" y="5900911"/>
            <a:ext cx="1123950" cy="835025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/>
              <a:t>«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мозговой штурм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_s1045"/>
          <p:cNvSpPr>
            <a:spLocks noChangeArrowheads="1"/>
          </p:cNvSpPr>
          <p:nvPr/>
        </p:nvSpPr>
        <p:spPr bwMode="auto">
          <a:xfrm>
            <a:off x="3095626" y="5900911"/>
            <a:ext cx="1123950" cy="836613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ролевая игра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_s1047"/>
          <p:cNvSpPr>
            <a:spLocks noChangeArrowheads="1"/>
          </p:cNvSpPr>
          <p:nvPr/>
        </p:nvSpPr>
        <p:spPr bwMode="auto">
          <a:xfrm>
            <a:off x="1582738" y="5400849"/>
            <a:ext cx="1282700" cy="836612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дизайн-анализ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_s1049"/>
          <p:cNvSpPr>
            <a:spLocks noChangeArrowheads="1"/>
          </p:cNvSpPr>
          <p:nvPr/>
        </p:nvSpPr>
        <p:spPr bwMode="auto">
          <a:xfrm>
            <a:off x="128588" y="4503911"/>
            <a:ext cx="1484313" cy="835025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имитационно-деятельност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-</a:t>
            </a:r>
          </a:p>
          <a:p>
            <a:pPr algn="ctr">
              <a:defRPr/>
            </a:pPr>
            <a:r>
              <a:rPr lang="ru-RU" sz="1500" b="1" dirty="0" err="1">
                <a:solidFill>
                  <a:schemeClr val="accent1">
                    <a:lumMod val="50000"/>
                  </a:schemeClr>
                </a:solidFill>
              </a:rPr>
              <a:t>ная</a:t>
            </a: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500" b="1" dirty="0"/>
              <a:t>игра</a:t>
            </a:r>
            <a:endParaRPr lang="ru-RU" sz="2000" dirty="0"/>
          </a:p>
        </p:txBody>
      </p:sp>
      <p:sp>
        <p:nvSpPr>
          <p:cNvPr id="14" name="_s1051"/>
          <p:cNvSpPr>
            <a:spLocks noChangeArrowheads="1"/>
          </p:cNvSpPr>
          <p:nvPr/>
        </p:nvSpPr>
        <p:spPr bwMode="auto">
          <a:xfrm>
            <a:off x="-36512" y="3314874"/>
            <a:ext cx="1123950" cy="836612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экскурсия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_s1053"/>
          <p:cNvSpPr>
            <a:spLocks noChangeArrowheads="1"/>
          </p:cNvSpPr>
          <p:nvPr/>
        </p:nvSpPr>
        <p:spPr bwMode="auto">
          <a:xfrm>
            <a:off x="346076" y="2055986"/>
            <a:ext cx="1366837" cy="836613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сравнение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_s1055"/>
          <p:cNvSpPr>
            <a:spLocks noChangeArrowheads="1"/>
          </p:cNvSpPr>
          <p:nvPr/>
        </p:nvSpPr>
        <p:spPr bwMode="auto">
          <a:xfrm>
            <a:off x="962026" y="1024111"/>
            <a:ext cx="1216025" cy="836613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рефлексия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_s1057"/>
          <p:cNvSpPr>
            <a:spLocks noChangeArrowheads="1"/>
          </p:cNvSpPr>
          <p:nvPr/>
        </p:nvSpPr>
        <p:spPr bwMode="auto">
          <a:xfrm>
            <a:off x="2362201" y="255761"/>
            <a:ext cx="1123950" cy="836613"/>
          </a:xfrm>
          <a:prstGeom prst="rect">
            <a:avLst/>
          </a:prstGeom>
          <a:gradFill rotWithShape="0">
            <a:gsLst>
              <a:gs pos="0">
                <a:srgbClr val="BBE0E3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41990" dir="1593903" algn="ctr" rotWithShape="0">
              <a:srgbClr val="333399"/>
            </a:out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</a:rPr>
              <a:t>тренинг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4449763" y="903461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 flipH="1">
            <a:off x="4954588" y="1119361"/>
            <a:ext cx="1150938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 flipH="1">
            <a:off x="5457826" y="1911524"/>
            <a:ext cx="1944687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Line 22"/>
          <p:cNvSpPr>
            <a:spLocks noChangeShapeType="1"/>
          </p:cNvSpPr>
          <p:nvPr/>
        </p:nvSpPr>
        <p:spPr bwMode="auto">
          <a:xfrm>
            <a:off x="2936876" y="1119361"/>
            <a:ext cx="1081087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" name="Line 23"/>
          <p:cNvSpPr>
            <a:spLocks noChangeShapeType="1"/>
          </p:cNvSpPr>
          <p:nvPr/>
        </p:nvSpPr>
        <p:spPr bwMode="auto">
          <a:xfrm flipH="1">
            <a:off x="3586163" y="4143549"/>
            <a:ext cx="86360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>
            <a:off x="4521201" y="4143549"/>
            <a:ext cx="792162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Line 25"/>
          <p:cNvSpPr>
            <a:spLocks noChangeShapeType="1"/>
          </p:cNvSpPr>
          <p:nvPr/>
        </p:nvSpPr>
        <p:spPr bwMode="auto">
          <a:xfrm>
            <a:off x="5026026" y="4143549"/>
            <a:ext cx="1800225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 flipH="1">
            <a:off x="2217738" y="4143549"/>
            <a:ext cx="1727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Line 27"/>
          <p:cNvSpPr>
            <a:spLocks noChangeShapeType="1"/>
          </p:cNvSpPr>
          <p:nvPr/>
        </p:nvSpPr>
        <p:spPr bwMode="auto">
          <a:xfrm flipH="1">
            <a:off x="5529263" y="2559224"/>
            <a:ext cx="216058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 flipH="1" flipV="1">
            <a:off x="5529263" y="3495849"/>
            <a:ext cx="1873250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" name="Line 29"/>
          <p:cNvSpPr>
            <a:spLocks noChangeShapeType="1"/>
          </p:cNvSpPr>
          <p:nvPr/>
        </p:nvSpPr>
        <p:spPr bwMode="auto">
          <a:xfrm flipH="1" flipV="1">
            <a:off x="5602288" y="3495849"/>
            <a:ext cx="22320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" name="Line 30"/>
          <p:cNvSpPr>
            <a:spLocks noChangeShapeType="1"/>
          </p:cNvSpPr>
          <p:nvPr/>
        </p:nvSpPr>
        <p:spPr bwMode="auto">
          <a:xfrm>
            <a:off x="2217738" y="1911524"/>
            <a:ext cx="12239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31"/>
          <p:cNvSpPr>
            <a:spLocks noChangeShapeType="1"/>
          </p:cNvSpPr>
          <p:nvPr/>
        </p:nvSpPr>
        <p:spPr bwMode="auto">
          <a:xfrm>
            <a:off x="1712913" y="2559224"/>
            <a:ext cx="172878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" name="Line 32"/>
          <p:cNvSpPr>
            <a:spLocks noChangeShapeType="1"/>
          </p:cNvSpPr>
          <p:nvPr/>
        </p:nvSpPr>
        <p:spPr bwMode="auto">
          <a:xfrm flipV="1">
            <a:off x="1065213" y="3422824"/>
            <a:ext cx="2376488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V="1">
            <a:off x="1570038" y="3495849"/>
            <a:ext cx="1871663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Техническая">
  <a:themeElements>
    <a:clrScheme name="Другая 4">
      <a:dk1>
        <a:sysClr val="windowText" lastClr="000000"/>
      </a:dk1>
      <a:lt1>
        <a:sysClr val="window" lastClr="FFFFFF"/>
      </a:lt1>
      <a:dk2>
        <a:srgbClr val="D487C4"/>
      </a:dk2>
      <a:lt2>
        <a:srgbClr val="F4E7ED"/>
      </a:lt2>
      <a:accent1>
        <a:srgbClr val="892D4E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309</TotalTime>
  <Words>393</Words>
  <Application>Microsoft Office PowerPoint</Application>
  <PresentationFormat>Экран (4:3)</PresentationFormat>
  <Paragraphs>86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user10</cp:lastModifiedBy>
  <cp:revision>39</cp:revision>
  <dcterms:created xsi:type="dcterms:W3CDTF">2019-02-09T13:59:49Z</dcterms:created>
  <dcterms:modified xsi:type="dcterms:W3CDTF">2019-05-07T11:10:58Z</dcterms:modified>
</cp:coreProperties>
</file>