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9" r:id="rId2"/>
    <p:sldId id="268" r:id="rId3"/>
    <p:sldId id="260" r:id="rId4"/>
    <p:sldId id="273" r:id="rId5"/>
    <p:sldId id="274" r:id="rId6"/>
    <p:sldId id="261" r:id="rId7"/>
    <p:sldId id="275" r:id="rId8"/>
    <p:sldId id="278" r:id="rId9"/>
    <p:sldId id="269" r:id="rId10"/>
    <p:sldId id="277" r:id="rId11"/>
    <p:sldId id="276" r:id="rId12"/>
    <p:sldId id="280" r:id="rId13"/>
    <p:sldId id="267" r:id="rId14"/>
    <p:sldId id="262" r:id="rId15"/>
    <p:sldId id="26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562" y="-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F1858-ACF4-44C8-98CD-58F303923D5B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D4C3F-D34B-4EFD-8533-68D64A1284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1730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F1858-ACF4-44C8-98CD-58F303923D5B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D4C3F-D34B-4EFD-8533-68D64A1284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2287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F1858-ACF4-44C8-98CD-58F303923D5B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D4C3F-D34B-4EFD-8533-68D64A1284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3145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F1858-ACF4-44C8-98CD-58F303923D5B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D4C3F-D34B-4EFD-8533-68D64A1284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8878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F1858-ACF4-44C8-98CD-58F303923D5B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D4C3F-D34B-4EFD-8533-68D64A1284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74968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F1858-ACF4-44C8-98CD-58F303923D5B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D4C3F-D34B-4EFD-8533-68D64A1284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66615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F1858-ACF4-44C8-98CD-58F303923D5B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D4C3F-D34B-4EFD-8533-68D64A1284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3240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F1858-ACF4-44C8-98CD-58F303923D5B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D4C3F-D34B-4EFD-8533-68D64A1284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1024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F1858-ACF4-44C8-98CD-58F303923D5B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D4C3F-D34B-4EFD-8533-68D64A1284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51769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F1858-ACF4-44C8-98CD-58F303923D5B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D4C3F-D34B-4EFD-8533-68D64A1284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22999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F1858-ACF4-44C8-98CD-58F303923D5B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D4C3F-D34B-4EFD-8533-68D64A1284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389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3000">
              <a:srgbClr val="FFFF99"/>
            </a:gs>
            <a:gs pos="49000">
              <a:srgbClr val="85C2FF"/>
            </a:gs>
            <a:gs pos="8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8F1858-ACF4-44C8-98CD-58F303923D5B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BD4C3F-D34B-4EFD-8533-68D64A1284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77924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260649"/>
            <a:ext cx="7875102" cy="504055"/>
          </a:xfrm>
        </p:spPr>
        <p:txBody>
          <a:bodyPr>
            <a:normAutofit fontScale="90000"/>
          </a:bodyPr>
          <a:lstStyle/>
          <a:p>
            <a:r>
              <a:rPr lang="ru-RU" sz="1600" dirty="0" smtClean="0"/>
              <a:t> </a:t>
            </a:r>
            <a:r>
              <a:rPr lang="ru-RU" sz="2800" b="1" dirty="0" smtClean="0">
                <a:solidFill>
                  <a:srgbClr val="00B0F0"/>
                </a:solidFill>
              </a:rPr>
              <a:t>РАЗМИНКА  ДЛЯ  УМА</a:t>
            </a:r>
            <a:endParaRPr lang="ru-RU" sz="2800" b="1" dirty="0">
              <a:solidFill>
                <a:srgbClr val="00B0F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67544" y="908720"/>
            <a:ext cx="8280920" cy="5616624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000" i="1" u="sng" dirty="0" smtClean="0">
                <a:solidFill>
                  <a:schemeClr val="tx1"/>
                </a:solidFill>
              </a:rPr>
              <a:t>Определи верно(+) или неверно (-) высказывание:</a:t>
            </a:r>
          </a:p>
          <a:p>
            <a:pPr algn="just"/>
            <a:endParaRPr lang="ru-RU" sz="2000" i="1" u="sng" dirty="0" smtClean="0">
              <a:solidFill>
                <a:schemeClr val="tx1"/>
              </a:solidFill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ru-RU" sz="4000" dirty="0" smtClean="0">
                <a:solidFill>
                  <a:schemeClr val="tx1"/>
                </a:solidFill>
              </a:rPr>
              <a:t>В числе 3450 всего 345 десятков.</a:t>
            </a:r>
          </a:p>
          <a:p>
            <a:pPr marL="342900" indent="-342900" algn="just">
              <a:buFont typeface="+mj-lt"/>
              <a:buAutoNum type="arabicPeriod"/>
            </a:pPr>
            <a:endParaRPr lang="ru-RU" sz="4000" dirty="0" smtClean="0">
              <a:solidFill>
                <a:schemeClr val="tx1"/>
              </a:solidFill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ru-RU" sz="4000" dirty="0" smtClean="0">
                <a:solidFill>
                  <a:schemeClr val="tx1"/>
                </a:solidFill>
              </a:rPr>
              <a:t>1км разделить на 4 получится 200м.</a:t>
            </a:r>
          </a:p>
          <a:p>
            <a:pPr marL="342900" indent="-342900" algn="just">
              <a:buFont typeface="+mj-lt"/>
              <a:buAutoNum type="arabicPeriod"/>
            </a:pPr>
            <a:endParaRPr lang="ru-RU" sz="4000" dirty="0" smtClean="0">
              <a:solidFill>
                <a:schemeClr val="tx1"/>
              </a:solidFill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ru-RU" sz="4000" dirty="0" smtClean="0">
                <a:solidFill>
                  <a:schemeClr val="tx1"/>
                </a:solidFill>
              </a:rPr>
              <a:t>В числе 8000 восемь единиц второго класса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</a:p>
          <a:p>
            <a:endParaRPr lang="ru-RU" sz="1400" dirty="0" smtClean="0"/>
          </a:p>
          <a:p>
            <a:pPr marL="342900" indent="-342900">
              <a:buFont typeface="+mj-lt"/>
              <a:buAutoNum type="arabicPeriod"/>
            </a:pP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386800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4800" dirty="0"/>
              <a:t>Периметр квадрата 64 см. Чему равна его сторона?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4307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4400" dirty="0"/>
              <a:t>Караван верблюдов прошёл 48 км со скоростью 12км/ч. В пути он сделал остановку на 1 час. Сколько времени занял весь путь?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6945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Самостоятельная работа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smtClean="0"/>
              <a:t>325 х 581=</a:t>
            </a:r>
          </a:p>
          <a:p>
            <a:endParaRPr lang="ru-RU" sz="4400" dirty="0"/>
          </a:p>
          <a:p>
            <a:pPr marL="0" indent="0">
              <a:buNone/>
            </a:pPr>
            <a:r>
              <a:rPr lang="ru-RU" sz="4400" dirty="0" smtClean="0"/>
              <a:t>682 х 416 =</a:t>
            </a:r>
          </a:p>
          <a:p>
            <a:endParaRPr lang="ru-RU" sz="4400" dirty="0"/>
          </a:p>
          <a:p>
            <a:pPr marL="0" indent="0">
              <a:buNone/>
            </a:pPr>
            <a:r>
              <a:rPr lang="ru-RU" sz="4400" dirty="0" smtClean="0"/>
              <a:t>575 х 175 =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679569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Autofit/>
          </a:bodyPr>
          <a:lstStyle/>
          <a:p>
            <a:pPr algn="just"/>
            <a:r>
              <a:rPr lang="ru-RU" sz="3200" b="1" i="1" dirty="0" smtClean="0"/>
              <a:t>        Ключ к самостоятельной работе: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6441" y="980728"/>
            <a:ext cx="8229600" cy="5145435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dirty="0" smtClean="0"/>
              <a:t> </a:t>
            </a:r>
            <a:r>
              <a:rPr lang="ru-RU" i="1" dirty="0" smtClean="0"/>
              <a:t>    </a:t>
            </a:r>
            <a:r>
              <a:rPr lang="ru-RU" dirty="0" smtClean="0"/>
              <a:t> 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/>
              <a:t> </a:t>
            </a:r>
            <a:r>
              <a:rPr lang="ru-RU" dirty="0" smtClean="0"/>
              <a:t>      325                        682                       575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/>
              <a:t> </a:t>
            </a:r>
            <a:r>
              <a:rPr lang="ru-RU" dirty="0" smtClean="0"/>
              <a:t>      </a:t>
            </a:r>
            <a:r>
              <a:rPr lang="ru-RU" u="sng" dirty="0" smtClean="0"/>
              <a:t>581 </a:t>
            </a:r>
            <a:r>
              <a:rPr lang="ru-RU" dirty="0" smtClean="0"/>
              <a:t>                       </a:t>
            </a:r>
            <a:r>
              <a:rPr lang="ru-RU" u="sng" dirty="0" smtClean="0"/>
              <a:t>416 </a:t>
            </a:r>
            <a:r>
              <a:rPr lang="ru-RU" dirty="0" smtClean="0"/>
              <a:t>                      </a:t>
            </a:r>
            <a:r>
              <a:rPr lang="ru-RU" u="sng" dirty="0" smtClean="0"/>
              <a:t>175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/>
              <a:t> </a:t>
            </a:r>
            <a:r>
              <a:rPr lang="ru-RU" dirty="0" smtClean="0"/>
              <a:t>    </a:t>
            </a:r>
            <a:r>
              <a:rPr lang="ru-RU" dirty="0"/>
              <a:t> </a:t>
            </a:r>
            <a:r>
              <a:rPr lang="ru-RU" dirty="0" smtClean="0"/>
              <a:t> 325                      4092                     2875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 smtClean="0"/>
              <a:t>   2600                        682                     4025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 smtClean="0"/>
              <a:t> </a:t>
            </a:r>
            <a:r>
              <a:rPr lang="ru-RU" u="sng" dirty="0" smtClean="0"/>
              <a:t>1625   </a:t>
            </a:r>
            <a:r>
              <a:rPr lang="ru-RU" dirty="0" smtClean="0"/>
              <a:t>                   </a:t>
            </a:r>
            <a:r>
              <a:rPr lang="ru-RU" u="sng" dirty="0" smtClean="0"/>
              <a:t>2728  </a:t>
            </a:r>
            <a:r>
              <a:rPr lang="ru-RU" dirty="0" smtClean="0"/>
              <a:t>                     </a:t>
            </a:r>
            <a:r>
              <a:rPr lang="ru-RU" u="sng" dirty="0" smtClean="0"/>
              <a:t>575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188825 </a:t>
            </a:r>
            <a:r>
              <a:rPr lang="ru-RU" dirty="0" smtClean="0"/>
              <a:t>                </a:t>
            </a:r>
            <a:r>
              <a:rPr lang="ru-RU" dirty="0" smtClean="0">
                <a:solidFill>
                  <a:srgbClr val="FF0000"/>
                </a:solidFill>
              </a:rPr>
              <a:t>283712   </a:t>
            </a:r>
            <a:r>
              <a:rPr lang="ru-RU" dirty="0" smtClean="0"/>
              <a:t>              </a:t>
            </a:r>
            <a:r>
              <a:rPr lang="ru-RU" dirty="0" smtClean="0">
                <a:solidFill>
                  <a:srgbClr val="FF0000"/>
                </a:solidFill>
              </a:rPr>
              <a:t>100625</a:t>
            </a:r>
          </a:p>
          <a:p>
            <a:pPr marL="0" indent="0" algn="just">
              <a:spcBef>
                <a:spcPts val="0"/>
              </a:spcBef>
              <a:buNone/>
            </a:pPr>
            <a:endParaRPr lang="ru-RU" dirty="0"/>
          </a:p>
        </p:txBody>
      </p:sp>
      <p:sp>
        <p:nvSpPr>
          <p:cNvPr id="6" name="Плюс 5"/>
          <p:cNvSpPr/>
          <p:nvPr/>
        </p:nvSpPr>
        <p:spPr>
          <a:xfrm>
            <a:off x="539552" y="2878683"/>
            <a:ext cx="288032" cy="262285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множение 6"/>
          <p:cNvSpPr/>
          <p:nvPr/>
        </p:nvSpPr>
        <p:spPr>
          <a:xfrm>
            <a:off x="827584" y="1988840"/>
            <a:ext cx="288032" cy="216024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множение 7"/>
          <p:cNvSpPr/>
          <p:nvPr/>
        </p:nvSpPr>
        <p:spPr>
          <a:xfrm>
            <a:off x="3635896" y="1988840"/>
            <a:ext cx="288032" cy="216024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люс 8"/>
          <p:cNvSpPr/>
          <p:nvPr/>
        </p:nvSpPr>
        <p:spPr>
          <a:xfrm>
            <a:off x="3358789" y="2896685"/>
            <a:ext cx="288032" cy="252028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Умножение 3"/>
          <p:cNvSpPr/>
          <p:nvPr/>
        </p:nvSpPr>
        <p:spPr>
          <a:xfrm>
            <a:off x="6444208" y="1988840"/>
            <a:ext cx="288032" cy="216024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люс 4"/>
          <p:cNvSpPr/>
          <p:nvPr/>
        </p:nvSpPr>
        <p:spPr>
          <a:xfrm>
            <a:off x="6083366" y="2878683"/>
            <a:ext cx="360040" cy="288032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843" y="4725144"/>
            <a:ext cx="1273929" cy="1698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43186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5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9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0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Autofit/>
          </a:bodyPr>
          <a:lstStyle/>
          <a:p>
            <a:r>
              <a:rPr lang="ru-RU" sz="2800" b="1" i="1" dirty="0" smtClean="0"/>
              <a:t>Найди ошибки и вычисли верно.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6441" y="980728"/>
            <a:ext cx="8229600" cy="5145435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dirty="0" smtClean="0"/>
              <a:t> </a:t>
            </a:r>
            <a:r>
              <a:rPr lang="ru-RU" i="1" dirty="0" smtClean="0"/>
              <a:t>    </a:t>
            </a:r>
            <a:r>
              <a:rPr lang="ru-RU" dirty="0" smtClean="0"/>
              <a:t> 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/>
              <a:t> </a:t>
            </a:r>
            <a:r>
              <a:rPr lang="ru-RU" dirty="0" smtClean="0"/>
              <a:t>      354                        284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/>
              <a:t> </a:t>
            </a:r>
            <a:r>
              <a:rPr lang="ru-RU" dirty="0" smtClean="0"/>
              <a:t>      </a:t>
            </a:r>
            <a:r>
              <a:rPr lang="ru-RU" u="sng" dirty="0" smtClean="0"/>
              <a:t>463 </a:t>
            </a:r>
            <a:r>
              <a:rPr lang="ru-RU" dirty="0" smtClean="0"/>
              <a:t>                       </a:t>
            </a:r>
            <a:r>
              <a:rPr lang="ru-RU" u="sng" dirty="0" smtClean="0"/>
              <a:t>956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/>
              <a:t> </a:t>
            </a:r>
            <a:r>
              <a:rPr lang="ru-RU" dirty="0" smtClean="0"/>
              <a:t>    1062                      2556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 smtClean="0"/>
              <a:t>   2124                      1420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 smtClean="0"/>
              <a:t>   </a:t>
            </a:r>
            <a:r>
              <a:rPr lang="ru-RU" u="sng" dirty="0" smtClean="0"/>
              <a:t>1416   </a:t>
            </a:r>
            <a:r>
              <a:rPr lang="ru-RU" dirty="0" smtClean="0"/>
              <a:t>                  </a:t>
            </a:r>
            <a:r>
              <a:rPr lang="ru-RU" u="sng" dirty="0" smtClean="0"/>
              <a:t>1704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/>
              <a:t> </a:t>
            </a:r>
            <a:r>
              <a:rPr lang="ru-RU" dirty="0" smtClean="0"/>
              <a:t>  36462                  187156                </a:t>
            </a:r>
            <a:endParaRPr lang="ru-RU" dirty="0"/>
          </a:p>
        </p:txBody>
      </p:sp>
      <p:sp>
        <p:nvSpPr>
          <p:cNvPr id="6" name="Плюс 5"/>
          <p:cNvSpPr/>
          <p:nvPr/>
        </p:nvSpPr>
        <p:spPr>
          <a:xfrm>
            <a:off x="539552" y="2924944"/>
            <a:ext cx="288032" cy="216024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множение 6"/>
          <p:cNvSpPr/>
          <p:nvPr/>
        </p:nvSpPr>
        <p:spPr>
          <a:xfrm>
            <a:off x="827584" y="1988840"/>
            <a:ext cx="288032" cy="216024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множение 7"/>
          <p:cNvSpPr/>
          <p:nvPr/>
        </p:nvSpPr>
        <p:spPr>
          <a:xfrm>
            <a:off x="3635896" y="1988840"/>
            <a:ext cx="288032" cy="216024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люс 8"/>
          <p:cNvSpPr/>
          <p:nvPr/>
        </p:nvSpPr>
        <p:spPr>
          <a:xfrm>
            <a:off x="3358789" y="2896685"/>
            <a:ext cx="288032" cy="252028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943384"/>
            <a:ext cx="2808312" cy="4089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5007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Autofit/>
          </a:bodyPr>
          <a:lstStyle/>
          <a:p>
            <a:r>
              <a:rPr lang="ru-RU" sz="2800" b="1" i="1" dirty="0" smtClean="0"/>
              <a:t>Проверь  себя.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6441" y="980728"/>
            <a:ext cx="8229600" cy="5145435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dirty="0" smtClean="0"/>
              <a:t> </a:t>
            </a:r>
            <a:r>
              <a:rPr lang="ru-RU" i="1" dirty="0" smtClean="0"/>
              <a:t>    </a:t>
            </a:r>
            <a:r>
              <a:rPr lang="ru-RU" dirty="0" smtClean="0"/>
              <a:t> 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/>
              <a:t> </a:t>
            </a:r>
            <a:r>
              <a:rPr lang="ru-RU" dirty="0" smtClean="0"/>
              <a:t>      354                        284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/>
              <a:t> </a:t>
            </a:r>
            <a:r>
              <a:rPr lang="ru-RU" dirty="0" smtClean="0"/>
              <a:t>      </a:t>
            </a:r>
            <a:r>
              <a:rPr lang="ru-RU" u="sng" dirty="0" smtClean="0"/>
              <a:t>463 </a:t>
            </a:r>
            <a:r>
              <a:rPr lang="ru-RU" dirty="0" smtClean="0"/>
              <a:t>                       </a:t>
            </a:r>
            <a:r>
              <a:rPr lang="ru-RU" u="sng" dirty="0" smtClean="0"/>
              <a:t>956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/>
              <a:t> </a:t>
            </a:r>
            <a:r>
              <a:rPr lang="ru-RU" dirty="0" smtClean="0"/>
              <a:t>    1062                      1704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 smtClean="0"/>
              <a:t>   2124                      1420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 smtClean="0"/>
              <a:t> </a:t>
            </a:r>
            <a:r>
              <a:rPr lang="ru-RU" u="sng" dirty="0" smtClean="0"/>
              <a:t>1416   </a:t>
            </a:r>
            <a:r>
              <a:rPr lang="ru-RU" dirty="0" smtClean="0"/>
              <a:t>                  </a:t>
            </a:r>
            <a:r>
              <a:rPr lang="ru-RU" u="sng" dirty="0"/>
              <a:t> </a:t>
            </a:r>
            <a:r>
              <a:rPr lang="ru-RU" u="sng" dirty="0" smtClean="0"/>
              <a:t>2556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/>
              <a:t> </a:t>
            </a:r>
            <a:r>
              <a:rPr lang="ru-RU" dirty="0" smtClean="0"/>
              <a:t>163902                 271504        </a:t>
            </a:r>
            <a:endParaRPr lang="ru-RU" dirty="0"/>
          </a:p>
        </p:txBody>
      </p:sp>
      <p:sp>
        <p:nvSpPr>
          <p:cNvPr id="6" name="Плюс 5"/>
          <p:cNvSpPr/>
          <p:nvPr/>
        </p:nvSpPr>
        <p:spPr>
          <a:xfrm>
            <a:off x="539552" y="2924944"/>
            <a:ext cx="288032" cy="216024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множение 6"/>
          <p:cNvSpPr/>
          <p:nvPr/>
        </p:nvSpPr>
        <p:spPr>
          <a:xfrm>
            <a:off x="827584" y="1988840"/>
            <a:ext cx="288032" cy="216024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множение 7"/>
          <p:cNvSpPr/>
          <p:nvPr/>
        </p:nvSpPr>
        <p:spPr>
          <a:xfrm>
            <a:off x="3635896" y="1988840"/>
            <a:ext cx="288032" cy="216024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люс 8"/>
          <p:cNvSpPr/>
          <p:nvPr/>
        </p:nvSpPr>
        <p:spPr>
          <a:xfrm>
            <a:off x="3358789" y="2896685"/>
            <a:ext cx="288032" cy="252028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6" name="Picture 2" descr="Writing I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573016"/>
            <a:ext cx="3120720" cy="2612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3342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836712"/>
            <a:ext cx="8219256" cy="5505475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4000" dirty="0"/>
              <a:t>Произведение чисел 24 и 100 равно 240</a:t>
            </a:r>
            <a:r>
              <a:rPr lang="ru-RU" sz="4000" dirty="0" smtClean="0"/>
              <a:t>.</a:t>
            </a:r>
          </a:p>
          <a:p>
            <a:pPr algn="just"/>
            <a:endParaRPr lang="ru-RU" sz="4000" dirty="0"/>
          </a:p>
          <a:p>
            <a:pPr algn="just"/>
            <a:r>
              <a:rPr lang="ru-RU" sz="4000" dirty="0"/>
              <a:t>1 ц разделить на 5 получится 25 кг</a:t>
            </a:r>
            <a:r>
              <a:rPr lang="ru-RU" sz="4000" dirty="0" smtClean="0"/>
              <a:t>.</a:t>
            </a:r>
          </a:p>
          <a:p>
            <a:pPr algn="just"/>
            <a:endParaRPr lang="ru-RU" sz="4000" dirty="0"/>
          </a:p>
          <a:p>
            <a:pPr algn="just"/>
            <a:r>
              <a:rPr lang="ru-RU" sz="4000" dirty="0"/>
              <a:t>В 5 часах 500 минут</a:t>
            </a:r>
            <a:r>
              <a:rPr lang="ru-RU" sz="4000" dirty="0" smtClean="0"/>
              <a:t>.</a:t>
            </a:r>
          </a:p>
          <a:p>
            <a:pPr algn="just"/>
            <a:endParaRPr lang="ru-RU" sz="4000" dirty="0"/>
          </a:p>
          <a:p>
            <a:pPr algn="just"/>
            <a:r>
              <a:rPr lang="ru-RU" sz="4000" dirty="0"/>
              <a:t>Число 720 в три раза больше 240.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1714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Проверь себя.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87624" y="1600200"/>
            <a:ext cx="3308176" cy="4525963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3600" dirty="0" smtClean="0"/>
              <a:t> +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3600" dirty="0" smtClean="0"/>
              <a:t> -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3600" dirty="0" smtClean="0"/>
              <a:t> +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3600" dirty="0" smtClean="0"/>
              <a:t> -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3600" dirty="0" smtClean="0"/>
              <a:t> -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3600" dirty="0" smtClean="0"/>
              <a:t> -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3600" dirty="0" smtClean="0"/>
              <a:t> +</a:t>
            </a:r>
            <a:endParaRPr lang="ru-RU" sz="3600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932040" y="2852937"/>
            <a:ext cx="1944216" cy="1656184"/>
          </a:xfrm>
        </p:spPr>
        <p:txBody>
          <a:bodyPr>
            <a:normAutofit lnSpcReduction="10000"/>
          </a:bodyPr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1916832"/>
            <a:ext cx="3876481" cy="4109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7714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260649"/>
            <a:ext cx="7875102" cy="504055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00B0F0"/>
                </a:solidFill>
              </a:rPr>
              <a:t>Реши</a:t>
            </a:r>
            <a:endParaRPr lang="ru-RU" sz="2800" b="1" dirty="0">
              <a:solidFill>
                <a:srgbClr val="00B0F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67544" y="908720"/>
            <a:ext cx="8280920" cy="5616624"/>
          </a:xfrm>
        </p:spPr>
        <p:txBody>
          <a:bodyPr>
            <a:normAutofit/>
          </a:bodyPr>
          <a:lstStyle/>
          <a:p>
            <a:pPr algn="just"/>
            <a:endParaRPr lang="ru-RU" sz="2000" i="1" u="sng" dirty="0" smtClean="0">
              <a:solidFill>
                <a:schemeClr val="tx1"/>
              </a:solidFill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ru-RU" sz="4000" dirty="0" smtClean="0">
                <a:solidFill>
                  <a:schemeClr val="tx1"/>
                </a:solidFill>
              </a:rPr>
              <a:t>В числе 3450 всего   ?   десятков.</a:t>
            </a:r>
          </a:p>
          <a:p>
            <a:pPr marL="342900" indent="-342900" algn="just">
              <a:buFont typeface="+mj-lt"/>
              <a:buAutoNum type="arabicPeriod"/>
            </a:pPr>
            <a:endParaRPr lang="ru-RU" sz="4000" dirty="0" smtClean="0">
              <a:solidFill>
                <a:schemeClr val="tx1"/>
              </a:solidFill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ru-RU" sz="4000" dirty="0" smtClean="0">
                <a:solidFill>
                  <a:schemeClr val="tx1"/>
                </a:solidFill>
              </a:rPr>
              <a:t>1км разделить на ? получится 200м.</a:t>
            </a:r>
          </a:p>
          <a:p>
            <a:pPr marL="342900" indent="-342900" algn="just">
              <a:buFont typeface="+mj-lt"/>
              <a:buAutoNum type="arabicPeriod"/>
            </a:pPr>
            <a:endParaRPr lang="ru-RU" sz="4000" dirty="0" smtClean="0">
              <a:solidFill>
                <a:schemeClr val="tx1"/>
              </a:solidFill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ru-RU" sz="4000" dirty="0" smtClean="0">
                <a:solidFill>
                  <a:schemeClr val="tx1"/>
                </a:solidFill>
              </a:rPr>
              <a:t>В числе 8000 сколько единиц второго класса</a:t>
            </a:r>
            <a:r>
              <a:rPr lang="ru-RU" dirty="0">
                <a:solidFill>
                  <a:schemeClr val="tx1"/>
                </a:solidFill>
              </a:rPr>
              <a:t>?</a:t>
            </a:r>
            <a:endParaRPr lang="ru-RU" dirty="0" smtClean="0">
              <a:solidFill>
                <a:schemeClr val="tx1"/>
              </a:solidFill>
            </a:endParaRPr>
          </a:p>
          <a:p>
            <a:endParaRPr lang="ru-RU" sz="1400" dirty="0" smtClean="0"/>
          </a:p>
          <a:p>
            <a:pPr marL="342900" indent="-342900">
              <a:buFont typeface="+mj-lt"/>
              <a:buAutoNum type="arabicPeriod"/>
            </a:pP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694278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836712"/>
            <a:ext cx="8219256" cy="5505475"/>
          </a:xfrm>
        </p:spPr>
        <p:txBody>
          <a:bodyPr>
            <a:normAutofit fontScale="92500"/>
          </a:bodyPr>
          <a:lstStyle/>
          <a:p>
            <a:pPr algn="just"/>
            <a:r>
              <a:rPr lang="ru-RU" sz="4000" dirty="0"/>
              <a:t>Произведение чисел 24 и 100 равно </a:t>
            </a:r>
            <a:r>
              <a:rPr lang="ru-RU" sz="4000" dirty="0" smtClean="0"/>
              <a:t>…..</a:t>
            </a:r>
          </a:p>
          <a:p>
            <a:pPr algn="just"/>
            <a:endParaRPr lang="ru-RU" sz="4000" dirty="0"/>
          </a:p>
          <a:p>
            <a:pPr algn="just"/>
            <a:r>
              <a:rPr lang="ru-RU" sz="4000" dirty="0"/>
              <a:t>1 ц разделить на 5 получится </a:t>
            </a:r>
            <a:r>
              <a:rPr lang="ru-RU" sz="4000" dirty="0" smtClean="0"/>
              <a:t> ? </a:t>
            </a:r>
            <a:r>
              <a:rPr lang="ru-RU" sz="4000" dirty="0"/>
              <a:t>кг</a:t>
            </a:r>
            <a:r>
              <a:rPr lang="ru-RU" sz="4000" dirty="0" smtClean="0"/>
              <a:t>.</a:t>
            </a:r>
          </a:p>
          <a:p>
            <a:pPr algn="just"/>
            <a:endParaRPr lang="ru-RU" sz="4000" dirty="0"/>
          </a:p>
          <a:p>
            <a:pPr algn="just"/>
            <a:r>
              <a:rPr lang="ru-RU" sz="4000" dirty="0"/>
              <a:t>В 5 часах </a:t>
            </a:r>
            <a:r>
              <a:rPr lang="ru-RU" sz="4000" dirty="0" smtClean="0"/>
              <a:t>  ?   минут.</a:t>
            </a:r>
          </a:p>
          <a:p>
            <a:pPr algn="just"/>
            <a:endParaRPr lang="ru-RU" sz="4000" dirty="0"/>
          </a:p>
          <a:p>
            <a:pPr algn="just"/>
            <a:r>
              <a:rPr lang="ru-RU" sz="4000" dirty="0" smtClean="0"/>
              <a:t>Какое число  </a:t>
            </a:r>
            <a:r>
              <a:rPr lang="ru-RU" sz="4000" dirty="0"/>
              <a:t>в три раза больше 240.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703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504055"/>
          </a:xfrm>
        </p:spPr>
        <p:txBody>
          <a:bodyPr>
            <a:normAutofit/>
          </a:bodyPr>
          <a:lstStyle/>
          <a:p>
            <a:endParaRPr lang="ru-RU" sz="2000" b="1" i="1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467544" y="764704"/>
            <a:ext cx="8352928" cy="5688632"/>
          </a:xfrm>
        </p:spPr>
        <p:txBody>
          <a:bodyPr>
            <a:normAutofit/>
          </a:bodyPr>
          <a:lstStyle/>
          <a:p>
            <a:pPr algn="just"/>
            <a:r>
              <a:rPr lang="ru-RU" sz="4000" dirty="0" smtClean="0">
                <a:solidFill>
                  <a:schemeClr val="tx1"/>
                </a:solidFill>
              </a:rPr>
              <a:t>Теплоход совершал шестичасовое плавание  и преодолел расстояние в 300 км.  С какой скоростью шёл теплоход?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7" y="5122266"/>
            <a:ext cx="1470156" cy="13451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75497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2967335"/>
            <a:ext cx="813690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dirty="0"/>
              <a:t>Одна банка кофе стоит 100 рублей. Сколько таких банок кофе можно купить на 1000 рублей?</a:t>
            </a:r>
          </a:p>
        </p:txBody>
      </p:sp>
    </p:spTree>
    <p:extLst>
      <p:ext uri="{BB962C8B-B14F-4D97-AF65-F5344CB8AC3E}">
        <p14:creationId xmlns:p14="http://schemas.microsoft.com/office/powerpoint/2010/main" val="2624543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4000" dirty="0"/>
              <a:t>Кит весит 150 т, а масса слона </a:t>
            </a:r>
            <a:r>
              <a:rPr lang="ru-RU" sz="4000" dirty="0" smtClean="0"/>
              <a:t>в три раза меньше  массы кита. </a:t>
            </a:r>
            <a:r>
              <a:rPr lang="ru-RU" sz="4000" dirty="0"/>
              <a:t>Сколько весит слон?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9110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400" dirty="0" smtClean="0"/>
              <a:t>В </a:t>
            </a:r>
            <a:r>
              <a:rPr lang="ru-RU" sz="4400" dirty="0"/>
              <a:t>овощехранилище ежедневно привозят 765 кг картофеля. Сколько кг картофеля привезут за </a:t>
            </a:r>
            <a:r>
              <a:rPr lang="ru-RU" sz="4400" dirty="0" smtClean="0"/>
              <a:t>2 </a:t>
            </a:r>
            <a:r>
              <a:rPr lang="ru-RU" sz="4400" dirty="0"/>
              <a:t>дня?</a:t>
            </a:r>
          </a:p>
          <a:p>
            <a:pPr algn="just"/>
            <a:endParaRPr lang="ru-RU" sz="2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3743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281</TotalTime>
  <Words>330</Words>
  <Application>Microsoft Office PowerPoint</Application>
  <PresentationFormat>Экран (4:3)</PresentationFormat>
  <Paragraphs>73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 РАЗМИНКА  ДЛЯ  УМА</vt:lpstr>
      <vt:lpstr>Презентация PowerPoint</vt:lpstr>
      <vt:lpstr>Проверь себя.</vt:lpstr>
      <vt:lpstr>Реши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Самостоятельная работа</vt:lpstr>
      <vt:lpstr>        Ключ к самостоятельной работе:</vt:lpstr>
      <vt:lpstr>Найди ошибки и вычисли верно.</vt:lpstr>
      <vt:lpstr>Проверь  себя.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Olga</dc:creator>
  <cp:lastModifiedBy>admin</cp:lastModifiedBy>
  <cp:revision>34</cp:revision>
  <dcterms:created xsi:type="dcterms:W3CDTF">2015-03-15T15:16:30Z</dcterms:created>
  <dcterms:modified xsi:type="dcterms:W3CDTF">2019-05-04T11:02:23Z</dcterms:modified>
</cp:coreProperties>
</file>