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7"/>
  </p:notesMasterIdLst>
  <p:sldIdLst>
    <p:sldId id="256" r:id="rId2"/>
    <p:sldId id="257" r:id="rId3"/>
    <p:sldId id="261" r:id="rId4"/>
    <p:sldId id="262" r:id="rId5"/>
    <p:sldId id="263" r:id="rId6"/>
    <p:sldId id="270" r:id="rId7"/>
    <p:sldId id="264" r:id="rId8"/>
    <p:sldId id="265" r:id="rId9"/>
    <p:sldId id="266" r:id="rId10"/>
    <p:sldId id="267" r:id="rId11"/>
    <p:sldId id="268" r:id="rId12"/>
    <p:sldId id="269" r:id="rId13"/>
    <p:sldId id="258" r:id="rId14"/>
    <p:sldId id="259" r:id="rId15"/>
    <p:sldId id="26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0" d="100"/>
          <a:sy n="60" d="100"/>
        </p:scale>
        <p:origin x="-96" y="-22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EC48AE-15D0-45C2-BE11-55DAB3C24E14}" type="datetimeFigureOut">
              <a:rPr lang="ru-RU" smtClean="0"/>
              <a:t>03.11.2016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5EBC12-DD5F-48DB-9983-BA1697A123DD}" type="slidenum">
              <a:rPr lang="ru-RU" smtClean="0"/>
              <a:t>‹#›</a:t>
            </a:fld>
            <a:endParaRPr lang="ru-RU"/>
          </a:p>
        </p:txBody>
      </p:sp>
    </p:spTree>
    <p:extLst>
      <p:ext uri="{BB962C8B-B14F-4D97-AF65-F5344CB8AC3E}">
        <p14:creationId xmlns:p14="http://schemas.microsoft.com/office/powerpoint/2010/main" val="9029215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CA5EBC12-DD5F-48DB-9983-BA1697A123DD}" type="slidenum">
              <a:rPr lang="ru-RU" smtClean="0"/>
              <a:t>6</a:t>
            </a:fld>
            <a:endParaRPr lang="ru-RU"/>
          </a:p>
        </p:txBody>
      </p:sp>
    </p:spTree>
    <p:extLst>
      <p:ext uri="{BB962C8B-B14F-4D97-AF65-F5344CB8AC3E}">
        <p14:creationId xmlns:p14="http://schemas.microsoft.com/office/powerpoint/2010/main" val="2562270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43DF8C5F-4E89-4114-AE7C-E798BDDE7108}" type="datetimeFigureOut">
              <a:rPr lang="ru-RU" smtClean="0"/>
              <a:pPr/>
              <a:t>03.11.2016</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48CF6078-433A-4646-B6E8-FFB7F2755BE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3DF8C5F-4E89-4114-AE7C-E798BDDE7108}" type="datetimeFigureOut">
              <a:rPr lang="ru-RU" smtClean="0"/>
              <a:pPr/>
              <a:t>03.11.2016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8CF6078-433A-4646-B6E8-FFB7F2755BE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3DF8C5F-4E89-4114-AE7C-E798BDDE7108}" type="datetimeFigureOut">
              <a:rPr lang="ru-RU" smtClean="0"/>
              <a:pPr/>
              <a:t>03.11.2016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8CF6078-433A-4646-B6E8-FFB7F2755BE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3DF8C5F-4E89-4114-AE7C-E798BDDE7108}" type="datetimeFigureOut">
              <a:rPr lang="ru-RU" smtClean="0"/>
              <a:pPr/>
              <a:t>03.11.2016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8CF6078-433A-4646-B6E8-FFB7F2755BE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43DF8C5F-4E89-4114-AE7C-E798BDDE7108}" type="datetimeFigureOut">
              <a:rPr lang="ru-RU" smtClean="0"/>
              <a:pPr/>
              <a:t>03.11.2016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8CF6078-433A-4646-B6E8-FFB7F2755BE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43DF8C5F-4E89-4114-AE7C-E798BDDE7108}" type="datetimeFigureOut">
              <a:rPr lang="ru-RU" smtClean="0"/>
              <a:pPr/>
              <a:t>03.11.2016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8CF6078-433A-4646-B6E8-FFB7F2755BE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43DF8C5F-4E89-4114-AE7C-E798BDDE7108}" type="datetimeFigureOut">
              <a:rPr lang="ru-RU" smtClean="0"/>
              <a:pPr/>
              <a:t>03.11.2016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8CF6078-433A-4646-B6E8-FFB7F2755BE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43DF8C5F-4E89-4114-AE7C-E798BDDE7108}" type="datetimeFigureOut">
              <a:rPr lang="ru-RU" smtClean="0"/>
              <a:pPr/>
              <a:t>03.11.2016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8CF6078-433A-4646-B6E8-FFB7F2755BE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3DF8C5F-4E89-4114-AE7C-E798BDDE7108}" type="datetimeFigureOut">
              <a:rPr lang="ru-RU" smtClean="0"/>
              <a:pPr/>
              <a:t>03.11.2016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8CF6078-433A-4646-B6E8-FFB7F2755BE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43DF8C5F-4E89-4114-AE7C-E798BDDE7108}" type="datetimeFigureOut">
              <a:rPr lang="ru-RU" smtClean="0"/>
              <a:pPr/>
              <a:t>03.11.2016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8CF6078-433A-4646-B6E8-FFB7F2755BE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43DF8C5F-4E89-4114-AE7C-E798BDDE7108}" type="datetimeFigureOut">
              <a:rPr lang="ru-RU" smtClean="0"/>
              <a:pPr/>
              <a:t>03.11.2016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48CF6078-433A-4646-B6E8-FFB7F2755BEC}"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3DF8C5F-4E89-4114-AE7C-E798BDDE7108}" type="datetimeFigureOut">
              <a:rPr lang="ru-RU" smtClean="0"/>
              <a:pPr/>
              <a:t>03.11.2016</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8CF6078-433A-4646-B6E8-FFB7F2755BEC}"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2030" y="357166"/>
            <a:ext cx="8229600" cy="2928958"/>
          </a:xfrm>
        </p:spPr>
        <p:txBody>
          <a:bodyPr>
            <a:normAutofit fontScale="90000"/>
          </a:bodyPr>
          <a:lstStyle/>
          <a:p>
            <a:r>
              <a:rPr lang="ru-RU" dirty="0" smtClean="0"/>
              <a:t> ТЕХНОЛОГИИ АКТИВНОГО ОБУЧЕНИЯ НА УРОКАХ ИСТОРИИ И ОБЩЕСТВОЗНАНИЯ</a:t>
            </a:r>
            <a:endParaRPr lang="ru-RU" dirty="0"/>
          </a:p>
        </p:txBody>
      </p:sp>
      <p:sp>
        <p:nvSpPr>
          <p:cNvPr id="3" name="Подзаголовок 2"/>
          <p:cNvSpPr>
            <a:spLocks noGrp="1"/>
          </p:cNvSpPr>
          <p:nvPr>
            <p:ph type="subTitle" idx="1"/>
          </p:nvPr>
        </p:nvSpPr>
        <p:spPr>
          <a:xfrm>
            <a:off x="2643174" y="3331698"/>
            <a:ext cx="6500826" cy="2097566"/>
          </a:xfrm>
        </p:spPr>
        <p:txBody>
          <a:bodyPr/>
          <a:lstStyle/>
          <a:p>
            <a:pPr algn="r"/>
            <a:r>
              <a:rPr lang="ru-RU" dirty="0" smtClean="0"/>
              <a:t>ПОДГОТОВИЛА</a:t>
            </a:r>
          </a:p>
          <a:p>
            <a:pPr algn="r"/>
            <a:r>
              <a:rPr lang="ru-RU" dirty="0" smtClean="0"/>
              <a:t>Трофимова А.С.</a:t>
            </a:r>
          </a:p>
          <a:p>
            <a:pPr algn="r"/>
            <a:r>
              <a:rPr lang="ru-RU" dirty="0" smtClean="0"/>
              <a:t>учитель истории и </a:t>
            </a:r>
          </a:p>
          <a:p>
            <a:pPr algn="r"/>
            <a:r>
              <a:rPr lang="ru-RU" dirty="0" smtClean="0"/>
              <a:t>обществознания</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305800" cy="6072230"/>
          </a:xfrm>
        </p:spPr>
        <p:txBody>
          <a:bodyPr>
            <a:normAutofit/>
          </a:bodyPr>
          <a:lstStyle/>
          <a:p>
            <a:r>
              <a:rPr lang="ru-RU" sz="2400" b="1" dirty="0" smtClean="0"/>
              <a:t>Метод разбора деловой корреспонденции.</a:t>
            </a:r>
            <a:r>
              <a:rPr lang="ru-RU" sz="2400" dirty="0" smtClean="0"/>
              <a:t/>
            </a:r>
            <a:br>
              <a:rPr lang="ru-RU" sz="2400" dirty="0" smtClean="0"/>
            </a:br>
            <a:r>
              <a:rPr lang="ru-RU" sz="2400" dirty="0" smtClean="0"/>
              <a:t>   Учащиеся получают от учителя папки с описанием ситуации; пакет документов, помогающих найти выход из сложного положения (можно включить документы, не относящиеся к данной проблеме, чтобы участники могли выбирать нужную информацию) и вопросы, которые позволяют найти решение.</a:t>
            </a:r>
            <a:br>
              <a:rPr lang="ru-RU" sz="2400" dirty="0" smtClean="0"/>
            </a:br>
            <a:r>
              <a:rPr lang="ru-RU" sz="2400" dirty="0" smtClean="0"/>
              <a:t> Например, по теме «</a:t>
            </a:r>
            <a:r>
              <a:rPr lang="ru-RU" sz="2400" b="1" dirty="0" smtClean="0"/>
              <a:t>Семейное право</a:t>
            </a:r>
            <a:r>
              <a:rPr lang="ru-RU" sz="2400" dirty="0" smtClean="0"/>
              <a:t>» в курсе обществознания в 10 классе можно рассмотреть такой случай:</a:t>
            </a:r>
            <a:br>
              <a:rPr lang="ru-RU" sz="2400" dirty="0" smtClean="0"/>
            </a:br>
            <a:r>
              <a:rPr lang="ru-RU" sz="2400" dirty="0" smtClean="0"/>
              <a:t> «В отдел </a:t>
            </a:r>
            <a:r>
              <a:rPr lang="ru-RU" sz="2400" b="1" dirty="0" smtClean="0"/>
              <a:t>социальной защиты </a:t>
            </a:r>
            <a:r>
              <a:rPr lang="ru-RU" sz="2400" dirty="0" smtClean="0"/>
              <a:t>одного из районов г. Казани обратились жильцы дома, которые просят принять меры в отношении своих соседей.</a:t>
            </a:r>
            <a:br>
              <a:rPr lang="ru-RU" sz="2400" dirty="0" smtClean="0"/>
            </a:br>
            <a:r>
              <a:rPr lang="ru-RU" sz="2400" dirty="0" smtClean="0"/>
              <a:t> Супруги, имеющие троих детей (двое – несовершеннолетние), злоупотребляют алкоголем, являются безработными. Деньги, которые зарабатывает старшая 18-летняя дочь, отбирают родители»</a:t>
            </a:r>
            <a:br>
              <a:rPr lang="ru-RU" sz="2400" dirty="0" smtClean="0"/>
            </a:br>
            <a:endParaRPr lang="ru-RU"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28"/>
            <a:ext cx="8305800" cy="6215106"/>
          </a:xfrm>
        </p:spPr>
        <p:txBody>
          <a:bodyPr>
            <a:normAutofit fontScale="90000"/>
          </a:bodyPr>
          <a:lstStyle/>
          <a:p>
            <a:r>
              <a:rPr lang="ru-RU" sz="3600" b="1" dirty="0" smtClean="0"/>
              <a:t/>
            </a:r>
            <a:br>
              <a:rPr lang="ru-RU" sz="3600" b="1" dirty="0" smtClean="0"/>
            </a:br>
            <a:r>
              <a:rPr lang="ru-RU" sz="3600" b="1" dirty="0" smtClean="0"/>
              <a:t/>
            </a:r>
            <a:br>
              <a:rPr lang="ru-RU" sz="3600" b="1" dirty="0" smtClean="0"/>
            </a:br>
            <a:r>
              <a:rPr lang="ru-RU" sz="3600" b="1" dirty="0" smtClean="0"/>
              <a:t/>
            </a:r>
            <a:br>
              <a:rPr lang="ru-RU" sz="3600" b="1" dirty="0" smtClean="0"/>
            </a:br>
            <a:r>
              <a:rPr lang="ru-RU" sz="3600" b="1" dirty="0" smtClean="0"/>
              <a:t/>
            </a:r>
            <a:br>
              <a:rPr lang="ru-RU" sz="3600" b="1" dirty="0" smtClean="0"/>
            </a:br>
            <a:r>
              <a:rPr lang="ru-RU" sz="3600" b="1" dirty="0" smtClean="0"/>
              <a:t/>
            </a:r>
            <a:br>
              <a:rPr lang="ru-RU" sz="3600" b="1"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b="1" dirty="0" smtClean="0"/>
              <a:t> </a:t>
            </a:r>
            <a:br>
              <a:rPr lang="ru-RU" sz="3600" b="1"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2400" dirty="0" smtClean="0"/>
              <a:t/>
            </a:r>
            <a:br>
              <a:rPr lang="ru-RU" sz="2400" dirty="0" smtClean="0"/>
            </a:br>
            <a:endParaRPr lang="ru-RU" sz="2400" dirty="0"/>
          </a:p>
        </p:txBody>
      </p:sp>
      <p:sp>
        <p:nvSpPr>
          <p:cNvPr id="3" name="Прямоугольник 2"/>
          <p:cNvSpPr/>
          <p:nvPr/>
        </p:nvSpPr>
        <p:spPr>
          <a:xfrm>
            <a:off x="500034" y="571480"/>
            <a:ext cx="8215370" cy="4524315"/>
          </a:xfrm>
          <a:prstGeom prst="rect">
            <a:avLst/>
          </a:prstGeom>
        </p:spPr>
        <p:txBody>
          <a:bodyPr wrap="square">
            <a:spAutoFit/>
          </a:bodyPr>
          <a:lstStyle/>
          <a:p>
            <a:r>
              <a:rPr lang="ru-RU" sz="3200" b="1" dirty="0" smtClean="0">
                <a:latin typeface="+mj-lt"/>
              </a:rPr>
              <a:t>Метод ситуационного анализа.</a:t>
            </a:r>
            <a:r>
              <a:rPr lang="ru-RU" sz="3200" dirty="0" smtClean="0">
                <a:latin typeface="+mj-lt"/>
              </a:rPr>
              <a:t/>
            </a:r>
            <a:br>
              <a:rPr lang="ru-RU" sz="3200" dirty="0" smtClean="0">
                <a:latin typeface="+mj-lt"/>
              </a:rPr>
            </a:br>
            <a:r>
              <a:rPr lang="ru-RU" sz="3200" dirty="0" smtClean="0">
                <a:latin typeface="+mj-lt"/>
              </a:rPr>
              <a:t> Самый распространенный метод, поскольку позволяет глубоко и детально исследовать сложную ситуацию. Ученику предлагается текст с подробным описанием ситуации и задача, требующая решения. В тексте могут описываться уже осуществленные действия, принятые решения, для анализа их целесообразности.</a:t>
            </a:r>
            <a:endParaRPr lang="ru-RU" sz="3200" dirty="0">
              <a:latin typeface="+mj-l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357166"/>
            <a:ext cx="8643998" cy="6215106"/>
          </a:xfrm>
        </p:spPr>
        <p:txBody>
          <a:bodyPr>
            <a:noAutofit/>
          </a:bodyPr>
          <a:lstStyle/>
          <a:p>
            <a:r>
              <a:rPr lang="ru-RU" sz="2400" dirty="0" smtClean="0"/>
              <a:t>Тема «Германия под властью фашизма» </a:t>
            </a:r>
            <a:r>
              <a:rPr lang="ru-RU" sz="1800" dirty="0" smtClean="0"/>
              <a:t>в курсе всеобщей истории можно рассмотреть причины прихода к власти партии НСДАП (Национал-социалистическая рабочая партия), анализируя текст учебника.</a:t>
            </a:r>
            <a:br>
              <a:rPr lang="ru-RU" sz="1800" dirty="0" smtClean="0"/>
            </a:br>
            <a:r>
              <a:rPr lang="ru-RU" sz="1800" dirty="0" smtClean="0"/>
              <a:t> «Кризис 1929-1933 гг. в Германии носил особо острый и глубокий характер. Производство сократилось почти на 40%, реальная заработная плата – 50%. Число безработных превысило 9 млн.человек, отсутствовало социальное страхование. Мелкие и средние предприниматели обанкротились. Кредитно-финансовую систему потряс целый ряд банкротств крупных банков. Германия продолжала выплачивать репарации странам – победителям. </a:t>
            </a:r>
            <a:br>
              <a:rPr lang="ru-RU" sz="1800" dirty="0" smtClean="0"/>
            </a:br>
            <a:r>
              <a:rPr lang="ru-RU" sz="1800" dirty="0" smtClean="0"/>
              <a:t>  Экономический кризис разрушил политический фундамент Веймарской республики, который основывался на коалиции политических партий. Вину за бедствия немцы возлагали на республиканский режим, прежде всего на СДПГ. Население все больше склонялась к принятию политических и государственных тоталитарных теорий национал-социализма. До начала кризиса идеология нацистов не пользовалась популярностью. Однако по мере углубления кризиса поведение массового избирателя стало меняться.</a:t>
            </a:r>
            <a:br>
              <a:rPr lang="ru-RU" sz="1800" dirty="0" smtClean="0"/>
            </a:br>
            <a:r>
              <a:rPr lang="ru-RU" sz="1800" dirty="0" smtClean="0"/>
              <a:t>  Нацисты обращались к различным слоям общества, обещая рабочим полную занятость, средним слоям – создание «здорового среднего сословия» и освобождение от процентного рабства, малоземельным крестьянам – земли на Востоке. Предлагали полностью пересмотреть решения Версальского договора, ущемляющего национальные интересы немцев».</a:t>
            </a:r>
            <a:br>
              <a:rPr lang="ru-RU" sz="1800" dirty="0" smtClean="0"/>
            </a:br>
            <a:endParaRPr lang="ru-RU" sz="1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Заголовок 1"/>
          <p:cNvSpPr>
            <a:spLocks noGrp="1"/>
          </p:cNvSpPr>
          <p:nvPr>
            <p:ph type="title"/>
          </p:nvPr>
        </p:nvSpPr>
        <p:spPr>
          <a:xfrm>
            <a:off x="457200" y="357188"/>
            <a:ext cx="8229600" cy="571500"/>
          </a:xfrm>
        </p:spPr>
        <p:txBody>
          <a:bodyPr>
            <a:normAutofit/>
          </a:bodyPr>
          <a:lstStyle/>
          <a:p>
            <a:pPr algn="ctr"/>
            <a:r>
              <a:rPr lang="ru-RU" altLang="ru-RU" sz="3200" smtClean="0"/>
              <a:t>Результаты участия в предметных олимпиадах</a:t>
            </a:r>
          </a:p>
        </p:txBody>
      </p:sp>
      <p:graphicFrame>
        <p:nvGraphicFramePr>
          <p:cNvPr id="4" name="Содержимое 3"/>
          <p:cNvGraphicFramePr>
            <a:graphicFrameLocks noGrp="1"/>
          </p:cNvGraphicFramePr>
          <p:nvPr>
            <p:ph idx="1"/>
          </p:nvPr>
        </p:nvGraphicFramePr>
        <p:xfrm>
          <a:off x="457200" y="1071563"/>
          <a:ext cx="8229600" cy="5400678"/>
        </p:xfrm>
        <a:graphic>
          <a:graphicData uri="http://schemas.openxmlformats.org/drawingml/2006/table">
            <a:tbl>
              <a:tblPr firstRow="1" bandRow="1">
                <a:tableStyleId>{5C22544A-7EE6-4342-B048-85BDC9FD1C3A}</a:tableStyleId>
              </a:tblPr>
              <a:tblGrid>
                <a:gridCol w="1645920"/>
                <a:gridCol w="1645920"/>
                <a:gridCol w="1645920"/>
                <a:gridCol w="1645920"/>
                <a:gridCol w="1645920"/>
              </a:tblGrid>
              <a:tr h="370884">
                <a:tc>
                  <a:txBody>
                    <a:bodyPr/>
                    <a:lstStyle/>
                    <a:p>
                      <a:endParaRPr lang="ru-RU" sz="1800" dirty="0"/>
                    </a:p>
                  </a:txBody>
                  <a:tcPr marT="45725" marB="45725"/>
                </a:tc>
                <a:tc gridSpan="2">
                  <a:txBody>
                    <a:bodyPr/>
                    <a:lstStyle/>
                    <a:p>
                      <a:pPr algn="ctr">
                        <a:lnSpc>
                          <a:spcPct val="115000"/>
                        </a:lnSpc>
                        <a:spcAft>
                          <a:spcPts val="0"/>
                        </a:spcAft>
                      </a:pPr>
                      <a:r>
                        <a:rPr lang="ru-RU" sz="1200" dirty="0">
                          <a:latin typeface="Times New Roman"/>
                          <a:ea typeface="Calibri"/>
                          <a:cs typeface="Times New Roman"/>
                        </a:rPr>
                        <a:t>2014-2015 учебный год</a:t>
                      </a:r>
                      <a:endParaRPr lang="ru-RU" sz="1100" dirty="0">
                        <a:latin typeface="Calibri"/>
                        <a:ea typeface="Calibri"/>
                        <a:cs typeface="Times New Roman"/>
                      </a:endParaRPr>
                    </a:p>
                  </a:txBody>
                  <a:tcPr marT="45725" marB="45725"/>
                </a:tc>
                <a:tc hMerge="1">
                  <a:txBody>
                    <a:bodyPr/>
                    <a:lstStyle/>
                    <a:p>
                      <a:pPr algn="ctr">
                        <a:lnSpc>
                          <a:spcPct val="115000"/>
                        </a:lnSpc>
                        <a:spcAft>
                          <a:spcPts val="0"/>
                        </a:spcAft>
                      </a:pPr>
                      <a:endParaRPr lang="ru-RU" sz="1100" dirty="0">
                        <a:latin typeface="Calibri"/>
                        <a:ea typeface="Calibri"/>
                        <a:cs typeface="Times New Roman"/>
                      </a:endParaRPr>
                    </a:p>
                  </a:txBody>
                  <a:tcPr marL="68580" marR="68580" marT="0" marB="0"/>
                </a:tc>
                <a:tc gridSpan="2">
                  <a:txBody>
                    <a:bodyPr/>
                    <a:lstStyle/>
                    <a:p>
                      <a:pPr algn="ctr">
                        <a:lnSpc>
                          <a:spcPct val="115000"/>
                        </a:lnSpc>
                        <a:spcAft>
                          <a:spcPts val="0"/>
                        </a:spcAft>
                      </a:pPr>
                      <a:r>
                        <a:rPr lang="ru-RU" sz="1200" dirty="0">
                          <a:latin typeface="Times New Roman"/>
                          <a:ea typeface="Calibri"/>
                          <a:cs typeface="Times New Roman"/>
                        </a:rPr>
                        <a:t>2015-2016 учебный год</a:t>
                      </a:r>
                      <a:endParaRPr lang="ru-RU" sz="1100" dirty="0">
                        <a:latin typeface="Calibri"/>
                        <a:ea typeface="Calibri"/>
                        <a:cs typeface="Times New Roman"/>
                      </a:endParaRPr>
                    </a:p>
                  </a:txBody>
                  <a:tcPr marL="68580" marR="68580" marT="0" marB="0"/>
                </a:tc>
                <a:tc hMerge="1">
                  <a:txBody>
                    <a:bodyPr/>
                    <a:lstStyle/>
                    <a:p>
                      <a:endParaRPr lang="ru-RU" dirty="0"/>
                    </a:p>
                  </a:txBody>
                  <a:tcPr/>
                </a:tc>
              </a:tr>
              <a:tr h="370884">
                <a:tc>
                  <a:txBody>
                    <a:bodyPr/>
                    <a:lstStyle/>
                    <a:p>
                      <a:endParaRPr lang="ru-RU" sz="1800"/>
                    </a:p>
                  </a:txBody>
                  <a:tcPr marT="45725" marB="45725"/>
                </a:tc>
                <a:tc>
                  <a:txBody>
                    <a:bodyPr/>
                    <a:lstStyle/>
                    <a:p>
                      <a:pPr>
                        <a:lnSpc>
                          <a:spcPct val="115000"/>
                        </a:lnSpc>
                        <a:spcAft>
                          <a:spcPts val="0"/>
                        </a:spcAft>
                      </a:pPr>
                      <a:r>
                        <a:rPr lang="ru-RU" sz="1200" dirty="0">
                          <a:latin typeface="Times New Roman"/>
                          <a:ea typeface="Calibri"/>
                          <a:cs typeface="Times New Roman"/>
                        </a:rPr>
                        <a:t>Победитель</a:t>
                      </a:r>
                      <a:endParaRPr lang="ru-RU" sz="1100" dirty="0">
                        <a:latin typeface="Calibri"/>
                        <a:ea typeface="Calibri"/>
                        <a:cs typeface="Times New Roman"/>
                      </a:endParaRPr>
                    </a:p>
                  </a:txBody>
                  <a:tcPr marL="68580" marR="68580" marT="0" marB="0"/>
                </a:tc>
                <a:tc>
                  <a:txBody>
                    <a:bodyPr/>
                    <a:lstStyle/>
                    <a:p>
                      <a:pPr>
                        <a:lnSpc>
                          <a:spcPct val="115000"/>
                        </a:lnSpc>
                        <a:spcAft>
                          <a:spcPts val="0"/>
                        </a:spcAft>
                      </a:pPr>
                      <a:r>
                        <a:rPr lang="ru-RU" sz="1200">
                          <a:latin typeface="Times New Roman"/>
                          <a:ea typeface="Calibri"/>
                          <a:cs typeface="Times New Roman"/>
                        </a:rPr>
                        <a:t>Призер</a:t>
                      </a:r>
                      <a:endParaRPr lang="ru-RU" sz="1100">
                        <a:latin typeface="Calibri"/>
                        <a:ea typeface="Calibri"/>
                        <a:cs typeface="Times New Roman"/>
                      </a:endParaRPr>
                    </a:p>
                  </a:txBody>
                  <a:tcPr marL="68580" marR="68580" marT="0" marB="0"/>
                </a:tc>
                <a:tc>
                  <a:txBody>
                    <a:bodyPr/>
                    <a:lstStyle/>
                    <a:p>
                      <a:pPr>
                        <a:lnSpc>
                          <a:spcPct val="115000"/>
                        </a:lnSpc>
                        <a:spcAft>
                          <a:spcPts val="0"/>
                        </a:spcAft>
                      </a:pPr>
                      <a:r>
                        <a:rPr lang="ru-RU" sz="1200">
                          <a:latin typeface="Times New Roman"/>
                          <a:ea typeface="Calibri"/>
                          <a:cs typeface="Times New Roman"/>
                        </a:rPr>
                        <a:t>Победитель</a:t>
                      </a:r>
                      <a:endParaRPr lang="ru-RU" sz="1100">
                        <a:latin typeface="Calibri"/>
                        <a:ea typeface="Calibri"/>
                        <a:cs typeface="Times New Roman"/>
                      </a:endParaRPr>
                    </a:p>
                  </a:txBody>
                  <a:tcPr marL="68580" marR="68580" marT="0" marB="0"/>
                </a:tc>
                <a:tc>
                  <a:txBody>
                    <a:bodyPr/>
                    <a:lstStyle/>
                    <a:p>
                      <a:pPr>
                        <a:lnSpc>
                          <a:spcPct val="115000"/>
                        </a:lnSpc>
                        <a:spcAft>
                          <a:spcPts val="0"/>
                        </a:spcAft>
                      </a:pPr>
                      <a:r>
                        <a:rPr lang="ru-RU" sz="1200" dirty="0">
                          <a:latin typeface="Times New Roman"/>
                          <a:ea typeface="Calibri"/>
                          <a:cs typeface="Times New Roman"/>
                        </a:rPr>
                        <a:t>Призер</a:t>
                      </a:r>
                      <a:endParaRPr lang="ru-RU" sz="1100" dirty="0">
                        <a:latin typeface="Calibri"/>
                        <a:ea typeface="Calibri"/>
                        <a:cs typeface="Times New Roman"/>
                      </a:endParaRPr>
                    </a:p>
                  </a:txBody>
                  <a:tcPr marL="68580" marR="68580" marT="0" marB="0"/>
                </a:tc>
              </a:tr>
              <a:tr h="370884">
                <a:tc>
                  <a:txBody>
                    <a:bodyPr/>
                    <a:lstStyle/>
                    <a:p>
                      <a:r>
                        <a:rPr kumimoji="0" lang="ru-RU" sz="1200" b="1" kern="1200" dirty="0" smtClean="0">
                          <a:solidFill>
                            <a:schemeClr val="dk1"/>
                          </a:solidFill>
                          <a:latin typeface="+mn-lt"/>
                          <a:ea typeface="+mn-ea"/>
                          <a:cs typeface="+mn-cs"/>
                        </a:rPr>
                        <a:t>Муниципальный</a:t>
                      </a:r>
                    </a:p>
                  </a:txBody>
                  <a:tcPr marT="45725" marB="45725"/>
                </a:tc>
                <a:tc>
                  <a:txBody>
                    <a:bodyPr/>
                    <a:lstStyle/>
                    <a:p>
                      <a:endParaRPr lang="ru-RU" sz="1800" dirty="0"/>
                    </a:p>
                  </a:txBody>
                  <a:tcPr marL="68580" marR="68580" marT="0" marB="0"/>
                </a:tc>
                <a:tc>
                  <a:txBody>
                    <a:bodyPr/>
                    <a:lstStyle/>
                    <a:p>
                      <a:endParaRPr lang="ru-RU" sz="1800"/>
                    </a:p>
                  </a:txBody>
                  <a:tcPr marL="68580" marR="68580" marT="0" marB="0"/>
                </a:tc>
                <a:tc>
                  <a:txBody>
                    <a:bodyPr/>
                    <a:lstStyle/>
                    <a:p>
                      <a:endParaRPr lang="ru-RU" sz="1800"/>
                    </a:p>
                  </a:txBody>
                  <a:tcPr marL="68580" marR="68580" marT="0" marB="0"/>
                </a:tc>
                <a:tc>
                  <a:txBody>
                    <a:bodyPr/>
                    <a:lstStyle/>
                    <a:p>
                      <a:endParaRPr lang="ru-RU" sz="1800" dirty="0"/>
                    </a:p>
                  </a:txBody>
                  <a:tcPr marL="68580" marR="68580" marT="0" marB="0"/>
                </a:tc>
              </a:tr>
              <a:tr h="1051684">
                <a:tc>
                  <a:txBody>
                    <a:bodyPr/>
                    <a:lstStyle/>
                    <a:p>
                      <a:pPr>
                        <a:lnSpc>
                          <a:spcPct val="115000"/>
                        </a:lnSpc>
                        <a:spcAft>
                          <a:spcPts val="0"/>
                        </a:spcAft>
                      </a:pPr>
                      <a:r>
                        <a:rPr lang="ru-RU" sz="1100" dirty="0" smtClean="0">
                          <a:latin typeface="Calibri"/>
                          <a:ea typeface="Calibri"/>
                          <a:cs typeface="Times New Roman"/>
                        </a:rPr>
                        <a:t>история</a:t>
                      </a:r>
                      <a:endParaRPr lang="ru-RU" sz="1100" dirty="0">
                        <a:latin typeface="Calibri"/>
                        <a:ea typeface="Calibri"/>
                        <a:cs typeface="Times New Roman"/>
                      </a:endParaRPr>
                    </a:p>
                  </a:txBody>
                  <a:tcPr marL="68580" marR="68580" marT="0" marB="0"/>
                </a:tc>
                <a:tc>
                  <a:txBody>
                    <a:bodyPr/>
                    <a:lstStyle/>
                    <a:p>
                      <a:pPr>
                        <a:lnSpc>
                          <a:spcPct val="115000"/>
                        </a:lnSpc>
                        <a:spcAft>
                          <a:spcPts val="0"/>
                        </a:spcAft>
                      </a:pPr>
                      <a:r>
                        <a:rPr lang="ru-RU" sz="1200" dirty="0">
                          <a:latin typeface="Times New Roman"/>
                          <a:ea typeface="Calibri"/>
                          <a:cs typeface="Times New Roman"/>
                        </a:rPr>
                        <a:t>Осипов К.</a:t>
                      </a:r>
                      <a:endParaRPr lang="ru-RU" sz="1100" dirty="0">
                        <a:latin typeface="Calibri"/>
                        <a:ea typeface="Calibri"/>
                        <a:cs typeface="Times New Roman"/>
                      </a:endParaRPr>
                    </a:p>
                  </a:txBody>
                  <a:tcPr marL="68580" marR="68580" marT="0" marB="0"/>
                </a:tc>
                <a:tc>
                  <a:txBody>
                    <a:bodyPr/>
                    <a:lstStyle/>
                    <a:p>
                      <a:pPr>
                        <a:lnSpc>
                          <a:spcPct val="115000"/>
                        </a:lnSpc>
                        <a:spcAft>
                          <a:spcPts val="0"/>
                        </a:spcAft>
                      </a:pPr>
                      <a:r>
                        <a:rPr lang="ru-RU" sz="1200" dirty="0">
                          <a:latin typeface="Times New Roman"/>
                          <a:ea typeface="Calibri"/>
                          <a:cs typeface="Times New Roman"/>
                        </a:rPr>
                        <a:t>Рыбакова А., </a:t>
                      </a:r>
                      <a:r>
                        <a:rPr lang="ru-RU" sz="1200" dirty="0" err="1">
                          <a:latin typeface="Times New Roman"/>
                          <a:ea typeface="Calibri"/>
                          <a:cs typeface="Times New Roman"/>
                        </a:rPr>
                        <a:t>Богоревич</a:t>
                      </a:r>
                      <a:r>
                        <a:rPr lang="ru-RU" sz="1200" dirty="0">
                          <a:latin typeface="Times New Roman"/>
                          <a:ea typeface="Calibri"/>
                          <a:cs typeface="Times New Roman"/>
                        </a:rPr>
                        <a:t> А., </a:t>
                      </a:r>
                      <a:r>
                        <a:rPr lang="ru-RU" sz="1200" dirty="0" err="1">
                          <a:latin typeface="Times New Roman"/>
                          <a:ea typeface="Calibri"/>
                          <a:cs typeface="Times New Roman"/>
                        </a:rPr>
                        <a:t>Шпилько</a:t>
                      </a:r>
                      <a:r>
                        <a:rPr lang="ru-RU" sz="1200" dirty="0">
                          <a:latin typeface="Times New Roman"/>
                          <a:ea typeface="Calibri"/>
                          <a:cs typeface="Times New Roman"/>
                        </a:rPr>
                        <a:t> К., </a:t>
                      </a:r>
                      <a:endParaRPr lang="ru-RU" sz="1100" dirty="0">
                        <a:latin typeface="Calibri"/>
                        <a:ea typeface="Calibri"/>
                        <a:cs typeface="Times New Roman"/>
                      </a:endParaRPr>
                    </a:p>
                    <a:p>
                      <a:pPr>
                        <a:lnSpc>
                          <a:spcPct val="115000"/>
                        </a:lnSpc>
                        <a:spcAft>
                          <a:spcPts val="0"/>
                        </a:spcAft>
                      </a:pPr>
                      <a:r>
                        <a:rPr lang="ru-RU" sz="1200" dirty="0">
                          <a:latin typeface="Times New Roman"/>
                          <a:ea typeface="Calibri"/>
                          <a:cs typeface="Times New Roman"/>
                        </a:rPr>
                        <a:t>Моргунов Д., </a:t>
                      </a:r>
                      <a:endParaRPr lang="ru-RU" sz="1200" dirty="0" smtClean="0">
                        <a:latin typeface="Times New Roman"/>
                        <a:ea typeface="Calibri"/>
                        <a:cs typeface="Times New Roman"/>
                      </a:endParaRPr>
                    </a:p>
                    <a:p>
                      <a:pPr>
                        <a:lnSpc>
                          <a:spcPct val="115000"/>
                        </a:lnSpc>
                        <a:spcAft>
                          <a:spcPts val="0"/>
                        </a:spcAft>
                      </a:pPr>
                      <a:r>
                        <a:rPr lang="ru-RU" sz="1200" dirty="0" smtClean="0">
                          <a:latin typeface="Times New Roman"/>
                          <a:ea typeface="Calibri"/>
                          <a:cs typeface="Times New Roman"/>
                        </a:rPr>
                        <a:t>Иванова </a:t>
                      </a:r>
                      <a:r>
                        <a:rPr lang="ru-RU" sz="1200" dirty="0">
                          <a:latin typeface="Times New Roman"/>
                          <a:ea typeface="Calibri"/>
                          <a:cs typeface="Times New Roman"/>
                        </a:rPr>
                        <a:t>А.</a:t>
                      </a:r>
                      <a:endParaRPr lang="ru-RU" sz="1100" dirty="0">
                        <a:latin typeface="Calibri"/>
                        <a:ea typeface="Calibri"/>
                        <a:cs typeface="Times New Roman"/>
                      </a:endParaRPr>
                    </a:p>
                  </a:txBody>
                  <a:tcPr marL="68580" marR="68580" marT="0" marB="0"/>
                </a:tc>
                <a:tc>
                  <a:txBody>
                    <a:bodyPr/>
                    <a:lstStyle/>
                    <a:p>
                      <a:pPr>
                        <a:lnSpc>
                          <a:spcPct val="115000"/>
                        </a:lnSpc>
                        <a:spcAft>
                          <a:spcPts val="0"/>
                        </a:spcAft>
                      </a:pPr>
                      <a:r>
                        <a:rPr lang="ru-RU" sz="1200" dirty="0">
                          <a:latin typeface="Times New Roman"/>
                          <a:ea typeface="Calibri"/>
                          <a:cs typeface="Times New Roman"/>
                        </a:rPr>
                        <a:t>Осипов К.</a:t>
                      </a:r>
                      <a:endParaRPr lang="ru-RU" sz="1100" dirty="0">
                        <a:latin typeface="Calibri"/>
                        <a:ea typeface="Calibri"/>
                        <a:cs typeface="Times New Roman"/>
                      </a:endParaRPr>
                    </a:p>
                  </a:txBody>
                  <a:tcPr marL="68580" marR="68580" marT="0" marB="0"/>
                </a:tc>
                <a:tc>
                  <a:txBody>
                    <a:bodyPr/>
                    <a:lstStyle/>
                    <a:p>
                      <a:pPr>
                        <a:lnSpc>
                          <a:spcPct val="115000"/>
                        </a:lnSpc>
                        <a:spcAft>
                          <a:spcPts val="0"/>
                        </a:spcAft>
                      </a:pPr>
                      <a:r>
                        <a:rPr lang="ru-RU" sz="1200" dirty="0">
                          <a:latin typeface="Times New Roman"/>
                          <a:ea typeface="Calibri"/>
                          <a:cs typeface="Times New Roman"/>
                        </a:rPr>
                        <a:t>Рыбакова А</a:t>
                      </a:r>
                      <a:r>
                        <a:rPr lang="ru-RU" sz="1200" dirty="0" smtClean="0">
                          <a:latin typeface="Times New Roman"/>
                          <a:ea typeface="Calibri"/>
                          <a:cs typeface="Times New Roman"/>
                        </a:rPr>
                        <a:t>.,</a:t>
                      </a:r>
                    </a:p>
                    <a:p>
                      <a:pPr>
                        <a:lnSpc>
                          <a:spcPct val="115000"/>
                        </a:lnSpc>
                        <a:spcAft>
                          <a:spcPts val="0"/>
                        </a:spcAft>
                      </a:pPr>
                      <a:r>
                        <a:rPr lang="ru-RU" sz="1200" dirty="0" smtClean="0">
                          <a:latin typeface="Times New Roman"/>
                          <a:ea typeface="Calibri"/>
                          <a:cs typeface="Times New Roman"/>
                        </a:rPr>
                        <a:t> </a:t>
                      </a:r>
                      <a:r>
                        <a:rPr lang="ru-RU" sz="1200" dirty="0" err="1">
                          <a:latin typeface="Times New Roman"/>
                          <a:ea typeface="Calibri"/>
                          <a:cs typeface="Times New Roman"/>
                        </a:rPr>
                        <a:t>Шпилько</a:t>
                      </a:r>
                      <a:r>
                        <a:rPr lang="ru-RU" sz="1200" dirty="0">
                          <a:latin typeface="Times New Roman"/>
                          <a:ea typeface="Calibri"/>
                          <a:cs typeface="Times New Roman"/>
                        </a:rPr>
                        <a:t> К.</a:t>
                      </a:r>
                      <a:endParaRPr lang="ru-RU" sz="1100" dirty="0">
                        <a:latin typeface="Calibri"/>
                        <a:ea typeface="Calibri"/>
                        <a:cs typeface="Times New Roman"/>
                      </a:endParaRPr>
                    </a:p>
                  </a:txBody>
                  <a:tcPr marL="68580" marR="68580" marT="0" marB="0"/>
                </a:tc>
              </a:tr>
              <a:tr h="631010">
                <a:tc>
                  <a:txBody>
                    <a:bodyPr/>
                    <a:lstStyle/>
                    <a:p>
                      <a:pPr>
                        <a:lnSpc>
                          <a:spcPct val="115000"/>
                        </a:lnSpc>
                        <a:spcAft>
                          <a:spcPts val="0"/>
                        </a:spcAft>
                      </a:pPr>
                      <a:r>
                        <a:rPr lang="ru-RU" sz="1200" dirty="0">
                          <a:latin typeface="Times New Roman"/>
                          <a:ea typeface="Calibri"/>
                          <a:cs typeface="Times New Roman"/>
                        </a:rPr>
                        <a:t>обществознание</a:t>
                      </a:r>
                      <a:endParaRPr lang="ru-RU" sz="1100" dirty="0">
                        <a:latin typeface="Calibri"/>
                        <a:ea typeface="Calibri"/>
                        <a:cs typeface="Times New Roman"/>
                      </a:endParaRPr>
                    </a:p>
                  </a:txBody>
                  <a:tcPr marL="68580" marR="68580" marT="0" marB="0"/>
                </a:tc>
                <a:tc>
                  <a:txBody>
                    <a:bodyPr/>
                    <a:lstStyle/>
                    <a:p>
                      <a:pPr>
                        <a:lnSpc>
                          <a:spcPct val="115000"/>
                        </a:lnSpc>
                        <a:spcAft>
                          <a:spcPts val="0"/>
                        </a:spcAft>
                      </a:pPr>
                      <a:r>
                        <a:rPr lang="ru-RU" sz="1200" dirty="0">
                          <a:latin typeface="Times New Roman"/>
                          <a:ea typeface="Calibri"/>
                          <a:cs typeface="Times New Roman"/>
                        </a:rPr>
                        <a:t>Осипов К., Иванова А.</a:t>
                      </a:r>
                      <a:endParaRPr lang="ru-RU" sz="1100" dirty="0">
                        <a:latin typeface="Calibri"/>
                        <a:ea typeface="Calibri"/>
                        <a:cs typeface="Times New Roman"/>
                      </a:endParaRPr>
                    </a:p>
                  </a:txBody>
                  <a:tcPr marL="68580" marR="68580" marT="0" marB="0"/>
                </a:tc>
                <a:tc>
                  <a:txBody>
                    <a:bodyPr/>
                    <a:lstStyle/>
                    <a:p>
                      <a:pPr>
                        <a:lnSpc>
                          <a:spcPct val="115000"/>
                        </a:lnSpc>
                        <a:spcAft>
                          <a:spcPts val="0"/>
                        </a:spcAft>
                      </a:pPr>
                      <a:r>
                        <a:rPr lang="ru-RU" sz="1200" dirty="0">
                          <a:latin typeface="Times New Roman"/>
                          <a:ea typeface="Calibri"/>
                          <a:cs typeface="Times New Roman"/>
                        </a:rPr>
                        <a:t>Анищенко М., </a:t>
                      </a:r>
                      <a:r>
                        <a:rPr lang="ru-RU" sz="1200" dirty="0" err="1">
                          <a:latin typeface="Times New Roman"/>
                          <a:ea typeface="Calibri"/>
                          <a:cs typeface="Times New Roman"/>
                        </a:rPr>
                        <a:t>Сыван</a:t>
                      </a:r>
                      <a:r>
                        <a:rPr lang="ru-RU" sz="1200" dirty="0">
                          <a:latin typeface="Times New Roman"/>
                          <a:ea typeface="Calibri"/>
                          <a:cs typeface="Times New Roman"/>
                        </a:rPr>
                        <a:t> Ю.,</a:t>
                      </a:r>
                      <a:endParaRPr lang="ru-RU" sz="1100" dirty="0">
                        <a:latin typeface="Calibri"/>
                        <a:ea typeface="Calibri"/>
                        <a:cs typeface="Times New Roman"/>
                      </a:endParaRPr>
                    </a:p>
                    <a:p>
                      <a:pPr>
                        <a:lnSpc>
                          <a:spcPct val="115000"/>
                        </a:lnSpc>
                        <a:spcAft>
                          <a:spcPts val="0"/>
                        </a:spcAft>
                      </a:pPr>
                      <a:r>
                        <a:rPr lang="ru-RU" sz="1200" dirty="0" err="1">
                          <a:latin typeface="Times New Roman"/>
                          <a:ea typeface="Calibri"/>
                          <a:cs typeface="Times New Roman"/>
                        </a:rPr>
                        <a:t>Стюфляева</a:t>
                      </a:r>
                      <a:r>
                        <a:rPr lang="ru-RU" sz="1200" dirty="0">
                          <a:latin typeface="Times New Roman"/>
                          <a:ea typeface="Calibri"/>
                          <a:cs typeface="Times New Roman"/>
                        </a:rPr>
                        <a:t> Е.</a:t>
                      </a:r>
                      <a:endParaRPr lang="ru-RU" sz="1100" dirty="0">
                        <a:latin typeface="Calibri"/>
                        <a:ea typeface="Calibri"/>
                        <a:cs typeface="Times New Roman"/>
                      </a:endParaRPr>
                    </a:p>
                  </a:txBody>
                  <a:tcPr marL="68580" marR="68580" marT="0" marB="0"/>
                </a:tc>
                <a:tc>
                  <a:txBody>
                    <a:bodyPr/>
                    <a:lstStyle/>
                    <a:p>
                      <a:pPr>
                        <a:lnSpc>
                          <a:spcPct val="115000"/>
                        </a:lnSpc>
                        <a:spcAft>
                          <a:spcPts val="0"/>
                        </a:spcAft>
                      </a:pPr>
                      <a:r>
                        <a:rPr lang="ru-RU" sz="1200" dirty="0">
                          <a:latin typeface="Times New Roman"/>
                          <a:ea typeface="Calibri"/>
                          <a:cs typeface="Times New Roman"/>
                        </a:rPr>
                        <a:t>Осипов К., Лаврентьева А.</a:t>
                      </a:r>
                      <a:endParaRPr lang="ru-RU" sz="1100" dirty="0">
                        <a:latin typeface="Calibri"/>
                        <a:ea typeface="Calibri"/>
                        <a:cs typeface="Times New Roman"/>
                      </a:endParaRPr>
                    </a:p>
                  </a:txBody>
                  <a:tcPr marL="68580" marR="68580" marT="0" marB="0"/>
                </a:tc>
                <a:tc>
                  <a:txBody>
                    <a:bodyPr/>
                    <a:lstStyle/>
                    <a:p>
                      <a:pPr>
                        <a:lnSpc>
                          <a:spcPct val="115000"/>
                        </a:lnSpc>
                        <a:spcAft>
                          <a:spcPts val="0"/>
                        </a:spcAft>
                      </a:pPr>
                      <a:r>
                        <a:rPr lang="ru-RU" sz="1200" dirty="0">
                          <a:latin typeface="Times New Roman"/>
                          <a:ea typeface="Calibri"/>
                          <a:cs typeface="Times New Roman"/>
                        </a:rPr>
                        <a:t>Данченко Д., Агеева В., </a:t>
                      </a:r>
                      <a:endParaRPr lang="ru-RU" sz="1100" dirty="0">
                        <a:latin typeface="Calibri"/>
                        <a:ea typeface="Calibri"/>
                        <a:cs typeface="Times New Roman"/>
                      </a:endParaRPr>
                    </a:p>
                    <a:p>
                      <a:pPr>
                        <a:lnSpc>
                          <a:spcPct val="115000"/>
                        </a:lnSpc>
                        <a:spcAft>
                          <a:spcPts val="0"/>
                        </a:spcAft>
                      </a:pPr>
                      <a:r>
                        <a:rPr lang="ru-RU" sz="1200" dirty="0">
                          <a:latin typeface="Times New Roman"/>
                          <a:ea typeface="Calibri"/>
                          <a:cs typeface="Times New Roman"/>
                        </a:rPr>
                        <a:t>Гончарова В.</a:t>
                      </a:r>
                      <a:endParaRPr lang="ru-RU" sz="1100" dirty="0">
                        <a:latin typeface="Calibri"/>
                        <a:ea typeface="Calibri"/>
                        <a:cs typeface="Times New Roman"/>
                      </a:endParaRPr>
                    </a:p>
                  </a:txBody>
                  <a:tcPr marL="68580" marR="68580" marT="0" marB="0"/>
                </a:tc>
              </a:tr>
              <a:tr h="631010">
                <a:tc>
                  <a:txBody>
                    <a:bodyPr/>
                    <a:lstStyle/>
                    <a:p>
                      <a:pPr>
                        <a:lnSpc>
                          <a:spcPct val="115000"/>
                        </a:lnSpc>
                        <a:spcAft>
                          <a:spcPts val="0"/>
                        </a:spcAft>
                      </a:pPr>
                      <a:r>
                        <a:rPr lang="ru-RU" sz="1200" dirty="0">
                          <a:latin typeface="Times New Roman"/>
                          <a:ea typeface="Calibri"/>
                          <a:cs typeface="Times New Roman"/>
                        </a:rPr>
                        <a:t>право</a:t>
                      </a:r>
                      <a:endParaRPr lang="ru-RU" sz="1100" dirty="0">
                        <a:latin typeface="Calibri"/>
                        <a:ea typeface="Calibri"/>
                        <a:cs typeface="Times New Roman"/>
                      </a:endParaRPr>
                    </a:p>
                  </a:txBody>
                  <a:tcPr marL="68580" marR="68580" marT="0" marB="0"/>
                </a:tc>
                <a:tc>
                  <a:txBody>
                    <a:bodyPr/>
                    <a:lstStyle/>
                    <a:p>
                      <a:pPr>
                        <a:lnSpc>
                          <a:spcPct val="115000"/>
                        </a:lnSpc>
                        <a:spcAft>
                          <a:spcPts val="0"/>
                        </a:spcAft>
                      </a:pPr>
                      <a:r>
                        <a:rPr lang="ru-RU" sz="1200">
                          <a:latin typeface="Times New Roman"/>
                          <a:ea typeface="Calibri"/>
                          <a:cs typeface="Times New Roman"/>
                        </a:rPr>
                        <a:t>Осипов К., Коняшова Д., Стюфляева Е.</a:t>
                      </a:r>
                      <a:endParaRPr lang="ru-RU" sz="1100">
                        <a:latin typeface="Calibri"/>
                        <a:ea typeface="Calibri"/>
                        <a:cs typeface="Times New Roman"/>
                      </a:endParaRPr>
                    </a:p>
                  </a:txBody>
                  <a:tcPr marL="68580" marR="68580" marT="0" marB="0"/>
                </a:tc>
                <a:tc>
                  <a:txBody>
                    <a:bodyPr/>
                    <a:lstStyle/>
                    <a:p>
                      <a:pPr>
                        <a:lnSpc>
                          <a:spcPct val="115000"/>
                        </a:lnSpc>
                        <a:spcAft>
                          <a:spcPts val="0"/>
                        </a:spcAft>
                      </a:pPr>
                      <a:r>
                        <a:rPr lang="ru-RU" sz="1200">
                          <a:latin typeface="Times New Roman"/>
                          <a:ea typeface="Calibri"/>
                          <a:cs typeface="Times New Roman"/>
                        </a:rPr>
                        <a:t>Королева К., Гончарова В., Дарина Ю., Хлебород В.</a:t>
                      </a:r>
                      <a:endParaRPr lang="ru-RU" sz="1100">
                        <a:latin typeface="Calibri"/>
                        <a:ea typeface="Calibri"/>
                        <a:cs typeface="Times New Roman"/>
                      </a:endParaRPr>
                    </a:p>
                  </a:txBody>
                  <a:tcPr marL="68580" marR="68580" marT="0" marB="0"/>
                </a:tc>
                <a:tc>
                  <a:txBody>
                    <a:bodyPr/>
                    <a:lstStyle/>
                    <a:p>
                      <a:pPr>
                        <a:lnSpc>
                          <a:spcPct val="115000"/>
                        </a:lnSpc>
                        <a:spcAft>
                          <a:spcPts val="0"/>
                        </a:spcAft>
                      </a:pPr>
                      <a:r>
                        <a:rPr lang="ru-RU" sz="1200">
                          <a:latin typeface="Times New Roman"/>
                          <a:ea typeface="Calibri"/>
                          <a:cs typeface="Times New Roman"/>
                        </a:rPr>
                        <a:t>Осипов К.</a:t>
                      </a:r>
                      <a:endParaRPr lang="ru-RU" sz="1100">
                        <a:latin typeface="Calibri"/>
                        <a:ea typeface="Calibri"/>
                        <a:cs typeface="Times New Roman"/>
                      </a:endParaRPr>
                    </a:p>
                  </a:txBody>
                  <a:tcPr marL="68580" marR="68580" marT="0" marB="0"/>
                </a:tc>
                <a:tc>
                  <a:txBody>
                    <a:bodyPr/>
                    <a:lstStyle/>
                    <a:p>
                      <a:pPr>
                        <a:lnSpc>
                          <a:spcPct val="115000"/>
                        </a:lnSpc>
                        <a:spcAft>
                          <a:spcPts val="0"/>
                        </a:spcAft>
                      </a:pPr>
                      <a:r>
                        <a:rPr lang="ru-RU" sz="1200" dirty="0">
                          <a:latin typeface="Times New Roman"/>
                          <a:ea typeface="Calibri"/>
                          <a:cs typeface="Times New Roman"/>
                        </a:rPr>
                        <a:t>Данченко Д.</a:t>
                      </a:r>
                      <a:br>
                        <a:rPr lang="ru-RU" sz="1200" dirty="0">
                          <a:latin typeface="Times New Roman"/>
                          <a:ea typeface="Calibri"/>
                          <a:cs typeface="Times New Roman"/>
                        </a:rPr>
                      </a:br>
                      <a:r>
                        <a:rPr lang="ru-RU" sz="1200" dirty="0" err="1">
                          <a:latin typeface="Times New Roman"/>
                          <a:ea typeface="Calibri"/>
                          <a:cs typeface="Times New Roman"/>
                        </a:rPr>
                        <a:t>Холопова</a:t>
                      </a:r>
                      <a:r>
                        <a:rPr lang="ru-RU" sz="1200" dirty="0">
                          <a:latin typeface="Times New Roman"/>
                          <a:ea typeface="Calibri"/>
                          <a:cs typeface="Times New Roman"/>
                        </a:rPr>
                        <a:t> К., </a:t>
                      </a:r>
                      <a:r>
                        <a:rPr lang="ru-RU" sz="1200" dirty="0" err="1">
                          <a:latin typeface="Times New Roman"/>
                          <a:ea typeface="Calibri"/>
                          <a:cs typeface="Times New Roman"/>
                        </a:rPr>
                        <a:t>Фильманович</a:t>
                      </a:r>
                      <a:r>
                        <a:rPr lang="ru-RU" sz="1200" dirty="0">
                          <a:latin typeface="Times New Roman"/>
                          <a:ea typeface="Calibri"/>
                          <a:cs typeface="Times New Roman"/>
                        </a:rPr>
                        <a:t> И.</a:t>
                      </a:r>
                      <a:endParaRPr lang="ru-RU" sz="1100" dirty="0">
                        <a:latin typeface="Calibri"/>
                        <a:ea typeface="Calibri"/>
                        <a:cs typeface="Times New Roman"/>
                      </a:endParaRPr>
                    </a:p>
                  </a:txBody>
                  <a:tcPr marL="68580" marR="68580" marT="0" marB="0"/>
                </a:tc>
              </a:tr>
              <a:tr h="370884">
                <a:tc>
                  <a:txBody>
                    <a:bodyPr/>
                    <a:lstStyle/>
                    <a:p>
                      <a:r>
                        <a:rPr kumimoji="0" lang="ru-RU" sz="1400" b="1" kern="1200" dirty="0" smtClean="0">
                          <a:solidFill>
                            <a:schemeClr val="dk1"/>
                          </a:solidFill>
                          <a:latin typeface="+mn-lt"/>
                          <a:ea typeface="+mn-ea"/>
                          <a:cs typeface="+mn-cs"/>
                        </a:rPr>
                        <a:t>Региональный</a:t>
                      </a:r>
                      <a:endParaRPr lang="ru-RU" sz="1400" dirty="0"/>
                    </a:p>
                  </a:txBody>
                  <a:tcPr marT="45725" marB="45725"/>
                </a:tc>
                <a:tc>
                  <a:txBody>
                    <a:bodyPr/>
                    <a:lstStyle/>
                    <a:p>
                      <a:endParaRPr lang="ru-RU" sz="1800"/>
                    </a:p>
                  </a:txBody>
                  <a:tcPr marT="45725" marB="45725"/>
                </a:tc>
                <a:tc>
                  <a:txBody>
                    <a:bodyPr/>
                    <a:lstStyle/>
                    <a:p>
                      <a:endParaRPr lang="ru-RU" sz="1800"/>
                    </a:p>
                  </a:txBody>
                  <a:tcPr marT="45725" marB="45725"/>
                </a:tc>
                <a:tc>
                  <a:txBody>
                    <a:bodyPr/>
                    <a:lstStyle/>
                    <a:p>
                      <a:endParaRPr lang="ru-RU" sz="1800"/>
                    </a:p>
                  </a:txBody>
                  <a:tcPr marT="45725" marB="45725"/>
                </a:tc>
                <a:tc>
                  <a:txBody>
                    <a:bodyPr/>
                    <a:lstStyle/>
                    <a:p>
                      <a:endParaRPr lang="ru-RU" sz="1800"/>
                    </a:p>
                  </a:txBody>
                  <a:tcPr marT="45725" marB="45725"/>
                </a:tc>
              </a:tr>
              <a:tr h="370884">
                <a:tc>
                  <a:txBody>
                    <a:bodyPr/>
                    <a:lstStyle/>
                    <a:p>
                      <a:pPr>
                        <a:lnSpc>
                          <a:spcPct val="115000"/>
                        </a:lnSpc>
                        <a:spcAft>
                          <a:spcPts val="0"/>
                        </a:spcAft>
                      </a:pPr>
                      <a:r>
                        <a:rPr lang="ru-RU" sz="1200" dirty="0">
                          <a:latin typeface="Times New Roman"/>
                          <a:ea typeface="Calibri"/>
                          <a:cs typeface="Times New Roman"/>
                        </a:rPr>
                        <a:t>история</a:t>
                      </a:r>
                      <a:endParaRPr lang="ru-RU" sz="1100" dirty="0">
                        <a:latin typeface="Calibri"/>
                        <a:ea typeface="Calibri"/>
                        <a:cs typeface="Times New Roman"/>
                      </a:endParaRPr>
                    </a:p>
                  </a:txBody>
                  <a:tcPr marL="68580" marR="68580" marT="0" marB="0"/>
                </a:tc>
                <a:tc>
                  <a:txBody>
                    <a:bodyPr/>
                    <a:lstStyle/>
                    <a:p>
                      <a:pPr>
                        <a:lnSpc>
                          <a:spcPct val="115000"/>
                        </a:lnSpc>
                        <a:spcAft>
                          <a:spcPts val="0"/>
                        </a:spcAft>
                      </a:pPr>
                      <a:r>
                        <a:rPr lang="ru-RU" sz="1200">
                          <a:latin typeface="Times New Roman"/>
                          <a:ea typeface="Calibri"/>
                          <a:cs typeface="Times New Roman"/>
                        </a:rPr>
                        <a:t>Осипов К.</a:t>
                      </a:r>
                      <a:endParaRPr lang="ru-RU" sz="1100">
                        <a:latin typeface="Calibri"/>
                        <a:ea typeface="Calibri"/>
                        <a:cs typeface="Times New Roman"/>
                      </a:endParaRPr>
                    </a:p>
                  </a:txBody>
                  <a:tcPr marL="68580" marR="68580" marT="0" marB="0"/>
                </a:tc>
                <a:tc>
                  <a:txBody>
                    <a:bodyPr/>
                    <a:lstStyle/>
                    <a:p>
                      <a:pPr>
                        <a:lnSpc>
                          <a:spcPct val="115000"/>
                        </a:lnSpc>
                        <a:spcAft>
                          <a:spcPts val="0"/>
                        </a:spcAft>
                      </a:pPr>
                      <a:endParaRPr lang="ru-RU" sz="1200">
                        <a:latin typeface="Times New Roman"/>
                        <a:ea typeface="Calibri"/>
                        <a:cs typeface="Times New Roman"/>
                      </a:endParaRPr>
                    </a:p>
                  </a:txBody>
                  <a:tcPr marL="68580" marR="68580" marT="0" marB="0"/>
                </a:tc>
                <a:tc>
                  <a:txBody>
                    <a:bodyPr/>
                    <a:lstStyle/>
                    <a:p>
                      <a:pPr>
                        <a:lnSpc>
                          <a:spcPct val="115000"/>
                        </a:lnSpc>
                        <a:spcAft>
                          <a:spcPts val="0"/>
                        </a:spcAft>
                      </a:pPr>
                      <a:r>
                        <a:rPr lang="ru-RU" sz="1200">
                          <a:latin typeface="Times New Roman"/>
                          <a:ea typeface="Calibri"/>
                          <a:cs typeface="Times New Roman"/>
                        </a:rPr>
                        <a:t>Осипов К.</a:t>
                      </a:r>
                      <a:endParaRPr lang="ru-RU" sz="1100">
                        <a:latin typeface="Calibri"/>
                        <a:ea typeface="Calibri"/>
                        <a:cs typeface="Times New Roman"/>
                      </a:endParaRPr>
                    </a:p>
                  </a:txBody>
                  <a:tcPr marL="68580" marR="68580" marT="0" marB="0"/>
                </a:tc>
                <a:tc>
                  <a:txBody>
                    <a:bodyPr/>
                    <a:lstStyle/>
                    <a:p>
                      <a:pPr>
                        <a:lnSpc>
                          <a:spcPct val="115000"/>
                        </a:lnSpc>
                        <a:spcAft>
                          <a:spcPts val="0"/>
                        </a:spcAft>
                      </a:pPr>
                      <a:endParaRPr lang="ru-RU" sz="1200" dirty="0">
                        <a:latin typeface="Times New Roman"/>
                        <a:ea typeface="Calibri"/>
                        <a:cs typeface="Times New Roman"/>
                      </a:endParaRPr>
                    </a:p>
                  </a:txBody>
                  <a:tcPr marL="68580" marR="68580" marT="0" marB="0"/>
                </a:tc>
              </a:tr>
              <a:tr h="370884">
                <a:tc>
                  <a:txBody>
                    <a:bodyPr/>
                    <a:lstStyle/>
                    <a:p>
                      <a:pPr>
                        <a:lnSpc>
                          <a:spcPct val="115000"/>
                        </a:lnSpc>
                        <a:spcAft>
                          <a:spcPts val="0"/>
                        </a:spcAft>
                      </a:pPr>
                      <a:r>
                        <a:rPr lang="ru-RU" sz="1200" dirty="0">
                          <a:latin typeface="Times New Roman"/>
                          <a:ea typeface="Calibri"/>
                          <a:cs typeface="Times New Roman"/>
                        </a:rPr>
                        <a:t>обществознание</a:t>
                      </a:r>
                      <a:endParaRPr lang="ru-RU" sz="1100" dirty="0">
                        <a:latin typeface="Calibri"/>
                        <a:ea typeface="Calibri"/>
                        <a:cs typeface="Times New Roman"/>
                      </a:endParaRPr>
                    </a:p>
                  </a:txBody>
                  <a:tcPr marL="68580" marR="68580" marT="0" marB="0"/>
                </a:tc>
                <a:tc>
                  <a:txBody>
                    <a:bodyPr/>
                    <a:lstStyle/>
                    <a:p>
                      <a:pPr>
                        <a:lnSpc>
                          <a:spcPct val="115000"/>
                        </a:lnSpc>
                        <a:spcAft>
                          <a:spcPts val="0"/>
                        </a:spcAft>
                      </a:pPr>
                      <a:endParaRPr lang="ru-RU" sz="1200">
                        <a:latin typeface="Times New Roman"/>
                        <a:ea typeface="Calibri"/>
                        <a:cs typeface="Times New Roman"/>
                      </a:endParaRPr>
                    </a:p>
                  </a:txBody>
                  <a:tcPr marL="68580" marR="68580" marT="0" marB="0"/>
                </a:tc>
                <a:tc>
                  <a:txBody>
                    <a:bodyPr/>
                    <a:lstStyle/>
                    <a:p>
                      <a:pPr>
                        <a:lnSpc>
                          <a:spcPct val="115000"/>
                        </a:lnSpc>
                        <a:spcAft>
                          <a:spcPts val="0"/>
                        </a:spcAft>
                      </a:pPr>
                      <a:endParaRPr lang="ru-RU" sz="1200">
                        <a:latin typeface="Times New Roman"/>
                        <a:ea typeface="Calibri"/>
                        <a:cs typeface="Times New Roman"/>
                      </a:endParaRPr>
                    </a:p>
                  </a:txBody>
                  <a:tcPr marL="68580" marR="68580" marT="0" marB="0"/>
                </a:tc>
                <a:tc>
                  <a:txBody>
                    <a:bodyPr/>
                    <a:lstStyle/>
                    <a:p>
                      <a:pPr>
                        <a:lnSpc>
                          <a:spcPct val="115000"/>
                        </a:lnSpc>
                        <a:spcAft>
                          <a:spcPts val="0"/>
                        </a:spcAft>
                      </a:pPr>
                      <a:endParaRPr lang="ru-RU" sz="1200">
                        <a:latin typeface="Times New Roman"/>
                        <a:ea typeface="Calibri"/>
                        <a:cs typeface="Times New Roman"/>
                      </a:endParaRPr>
                    </a:p>
                  </a:txBody>
                  <a:tcPr marL="68580" marR="68580" marT="0" marB="0"/>
                </a:tc>
                <a:tc>
                  <a:txBody>
                    <a:bodyPr/>
                    <a:lstStyle/>
                    <a:p>
                      <a:pPr>
                        <a:lnSpc>
                          <a:spcPct val="115000"/>
                        </a:lnSpc>
                        <a:spcAft>
                          <a:spcPts val="0"/>
                        </a:spcAft>
                      </a:pPr>
                      <a:r>
                        <a:rPr lang="ru-RU" sz="1200" dirty="0">
                          <a:latin typeface="Times New Roman"/>
                          <a:ea typeface="Calibri"/>
                          <a:cs typeface="Times New Roman"/>
                        </a:rPr>
                        <a:t>Осипов К.</a:t>
                      </a:r>
                      <a:endParaRPr lang="ru-RU" sz="1100" dirty="0">
                        <a:latin typeface="Calibri"/>
                        <a:ea typeface="Calibri"/>
                        <a:cs typeface="Times New Roman"/>
                      </a:endParaRPr>
                    </a:p>
                  </a:txBody>
                  <a:tcPr marL="68580" marR="68580" marT="0" marB="0"/>
                </a:tc>
              </a:tr>
              <a:tr h="370884">
                <a:tc>
                  <a:txBody>
                    <a:bodyPr/>
                    <a:lstStyle/>
                    <a:p>
                      <a:pPr>
                        <a:lnSpc>
                          <a:spcPct val="115000"/>
                        </a:lnSpc>
                        <a:spcAft>
                          <a:spcPts val="0"/>
                        </a:spcAft>
                      </a:pPr>
                      <a:r>
                        <a:rPr lang="ru-RU" sz="1200" dirty="0">
                          <a:latin typeface="Times New Roman"/>
                          <a:ea typeface="Calibri"/>
                          <a:cs typeface="Times New Roman"/>
                        </a:rPr>
                        <a:t>право</a:t>
                      </a:r>
                      <a:endParaRPr lang="ru-RU" sz="1100" dirty="0">
                        <a:latin typeface="Calibri"/>
                        <a:ea typeface="Calibri"/>
                        <a:cs typeface="Times New Roman"/>
                      </a:endParaRPr>
                    </a:p>
                  </a:txBody>
                  <a:tcPr marL="68580" marR="68580" marT="0" marB="0"/>
                </a:tc>
                <a:tc>
                  <a:txBody>
                    <a:bodyPr/>
                    <a:lstStyle/>
                    <a:p>
                      <a:pPr>
                        <a:lnSpc>
                          <a:spcPct val="115000"/>
                        </a:lnSpc>
                        <a:spcAft>
                          <a:spcPts val="0"/>
                        </a:spcAft>
                      </a:pPr>
                      <a:r>
                        <a:rPr lang="ru-RU" sz="1200">
                          <a:latin typeface="Times New Roman"/>
                          <a:ea typeface="Calibri"/>
                          <a:cs typeface="Times New Roman"/>
                        </a:rPr>
                        <a:t>Осипов К.</a:t>
                      </a:r>
                      <a:endParaRPr lang="ru-RU" sz="1100">
                        <a:latin typeface="Calibri"/>
                        <a:ea typeface="Calibri"/>
                        <a:cs typeface="Times New Roman"/>
                      </a:endParaRPr>
                    </a:p>
                  </a:txBody>
                  <a:tcPr marL="68580" marR="68580" marT="0" marB="0"/>
                </a:tc>
                <a:tc>
                  <a:txBody>
                    <a:bodyPr/>
                    <a:lstStyle/>
                    <a:p>
                      <a:pPr>
                        <a:lnSpc>
                          <a:spcPct val="115000"/>
                        </a:lnSpc>
                        <a:spcAft>
                          <a:spcPts val="0"/>
                        </a:spcAft>
                      </a:pPr>
                      <a:r>
                        <a:rPr lang="ru-RU" sz="1200">
                          <a:latin typeface="Times New Roman"/>
                          <a:ea typeface="Calibri"/>
                          <a:cs typeface="Times New Roman"/>
                        </a:rPr>
                        <a:t>Стюфляева Е.</a:t>
                      </a:r>
                      <a:endParaRPr lang="ru-RU" sz="1100">
                        <a:latin typeface="Calibri"/>
                        <a:ea typeface="Calibri"/>
                        <a:cs typeface="Times New Roman"/>
                      </a:endParaRPr>
                    </a:p>
                  </a:txBody>
                  <a:tcPr marL="68580" marR="68580" marT="0" marB="0"/>
                </a:tc>
                <a:tc>
                  <a:txBody>
                    <a:bodyPr/>
                    <a:lstStyle/>
                    <a:p>
                      <a:pPr>
                        <a:lnSpc>
                          <a:spcPct val="115000"/>
                        </a:lnSpc>
                        <a:spcAft>
                          <a:spcPts val="0"/>
                        </a:spcAft>
                      </a:pPr>
                      <a:r>
                        <a:rPr lang="ru-RU" sz="1200">
                          <a:latin typeface="Times New Roman"/>
                          <a:ea typeface="Calibri"/>
                          <a:cs typeface="Times New Roman"/>
                        </a:rPr>
                        <a:t>Осипов К.</a:t>
                      </a:r>
                      <a:endParaRPr lang="ru-RU" sz="1100">
                        <a:latin typeface="Calibri"/>
                        <a:ea typeface="Calibri"/>
                        <a:cs typeface="Times New Roman"/>
                      </a:endParaRPr>
                    </a:p>
                  </a:txBody>
                  <a:tcPr marL="68580" marR="68580" marT="0" marB="0"/>
                </a:tc>
                <a:tc>
                  <a:txBody>
                    <a:bodyPr/>
                    <a:lstStyle/>
                    <a:p>
                      <a:pPr>
                        <a:lnSpc>
                          <a:spcPct val="115000"/>
                        </a:lnSpc>
                        <a:spcAft>
                          <a:spcPts val="0"/>
                        </a:spcAft>
                      </a:pPr>
                      <a:r>
                        <a:rPr lang="ru-RU" sz="1200" dirty="0">
                          <a:latin typeface="Times New Roman"/>
                          <a:ea typeface="Calibri"/>
                          <a:cs typeface="Times New Roman"/>
                        </a:rPr>
                        <a:t>Данченко Д.</a:t>
                      </a:r>
                      <a:endParaRPr lang="ru-RU" sz="1100" dirty="0">
                        <a:latin typeface="Calibri"/>
                        <a:ea typeface="Calibri"/>
                        <a:cs typeface="Times New Roman"/>
                      </a:endParaRPr>
                    </a:p>
                  </a:txBody>
                  <a:tcPr marL="68580" marR="68580" marT="0" marB="0"/>
                </a:tc>
              </a:tr>
              <a:tr h="490786">
                <a:tc>
                  <a:txBody>
                    <a:bodyPr/>
                    <a:lstStyle/>
                    <a:p>
                      <a:pPr>
                        <a:lnSpc>
                          <a:spcPct val="115000"/>
                        </a:lnSpc>
                        <a:spcAft>
                          <a:spcPts val="0"/>
                        </a:spcAft>
                      </a:pPr>
                      <a:r>
                        <a:rPr lang="ru-RU" sz="1200" b="1" dirty="0">
                          <a:latin typeface="Times New Roman"/>
                          <a:ea typeface="Calibri"/>
                          <a:cs typeface="Times New Roman"/>
                        </a:rPr>
                        <a:t>Всероссийский</a:t>
                      </a:r>
                      <a:endParaRPr lang="ru-RU" sz="1100" dirty="0">
                        <a:latin typeface="Calibri"/>
                        <a:ea typeface="Calibri"/>
                        <a:cs typeface="Times New Roman"/>
                      </a:endParaRPr>
                    </a:p>
                  </a:txBody>
                  <a:tcPr marL="68580" marR="68580" marT="0" marB="0"/>
                </a:tc>
                <a:tc>
                  <a:txBody>
                    <a:bodyPr/>
                    <a:lstStyle/>
                    <a:p>
                      <a:pPr>
                        <a:lnSpc>
                          <a:spcPct val="115000"/>
                        </a:lnSpc>
                        <a:spcAft>
                          <a:spcPts val="0"/>
                        </a:spcAft>
                      </a:pPr>
                      <a:r>
                        <a:rPr kumimoji="0" lang="ru-RU" sz="1400" kern="1200" dirty="0" smtClean="0">
                          <a:solidFill>
                            <a:schemeClr val="dk1"/>
                          </a:solidFill>
                          <a:latin typeface="+mn-lt"/>
                          <a:ea typeface="+mn-ea"/>
                          <a:cs typeface="+mn-cs"/>
                        </a:rPr>
                        <a:t>Участник: Осипов К. (право)</a:t>
                      </a:r>
                      <a:endParaRPr lang="ru-RU" sz="1400" dirty="0">
                        <a:latin typeface="Times New Roman"/>
                        <a:ea typeface="Calibri"/>
                        <a:cs typeface="Times New Roman"/>
                      </a:endParaRPr>
                    </a:p>
                  </a:txBody>
                  <a:tcPr marL="68580" marR="68580" marT="0" marB="0"/>
                </a:tc>
                <a:tc>
                  <a:txBody>
                    <a:bodyPr/>
                    <a:lstStyle/>
                    <a:p>
                      <a:endParaRPr lang="ru-RU" sz="1800"/>
                    </a:p>
                  </a:txBody>
                  <a:tcPr marT="45725" marB="45725"/>
                </a:tc>
                <a:tc>
                  <a:txBody>
                    <a:bodyPr/>
                    <a:lstStyle/>
                    <a:p>
                      <a:endParaRPr lang="ru-RU" sz="1800"/>
                    </a:p>
                  </a:txBody>
                  <a:tcPr marT="45725" marB="45725"/>
                </a:tc>
                <a:tc>
                  <a:txBody>
                    <a:bodyPr/>
                    <a:lstStyle/>
                    <a:p>
                      <a:endParaRPr lang="ru-RU" sz="1800" dirty="0"/>
                    </a:p>
                  </a:txBody>
                  <a:tcPr marT="45725" marB="45725"/>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Заголовок 1"/>
          <p:cNvSpPr>
            <a:spLocks noGrp="1"/>
          </p:cNvSpPr>
          <p:nvPr>
            <p:ph type="title"/>
          </p:nvPr>
        </p:nvSpPr>
        <p:spPr>
          <a:xfrm>
            <a:off x="457200" y="357188"/>
            <a:ext cx="8229600" cy="642937"/>
          </a:xfrm>
        </p:spPr>
        <p:txBody>
          <a:bodyPr>
            <a:normAutofit fontScale="90000"/>
          </a:bodyPr>
          <a:lstStyle/>
          <a:p>
            <a:pPr algn="ctr"/>
            <a:r>
              <a:rPr lang="ru-RU" altLang="ru-RU" dirty="0" smtClean="0"/>
              <a:t>Результаты мониторинга и ЕГЭ</a:t>
            </a:r>
          </a:p>
        </p:txBody>
      </p:sp>
      <p:graphicFrame>
        <p:nvGraphicFramePr>
          <p:cNvPr id="6" name="Содержимое 5"/>
          <p:cNvGraphicFramePr>
            <a:graphicFrameLocks noGrp="1"/>
          </p:cNvGraphicFramePr>
          <p:nvPr>
            <p:ph idx="1"/>
          </p:nvPr>
        </p:nvGraphicFramePr>
        <p:xfrm>
          <a:off x="457200" y="1000125"/>
          <a:ext cx="8229600" cy="5657868"/>
        </p:xfrm>
        <a:graphic>
          <a:graphicData uri="http://schemas.openxmlformats.org/drawingml/2006/table">
            <a:tbl>
              <a:tblPr firstRow="1" bandRow="1">
                <a:tableStyleId>{5C22544A-7EE6-4342-B048-85BDC9FD1C3A}</a:tableStyleId>
              </a:tblPr>
              <a:tblGrid>
                <a:gridCol w="2057400"/>
                <a:gridCol w="2057400"/>
                <a:gridCol w="2057400"/>
                <a:gridCol w="2057400"/>
              </a:tblGrid>
              <a:tr h="942978">
                <a:tc>
                  <a:txBody>
                    <a:bodyPr/>
                    <a:lstStyle/>
                    <a:p>
                      <a:endParaRPr lang="ru-RU" dirty="0"/>
                    </a:p>
                  </a:txBody>
                  <a:tcPr/>
                </a:tc>
                <a:tc>
                  <a:txBody>
                    <a:bodyPr/>
                    <a:lstStyle/>
                    <a:p>
                      <a:pPr algn="just">
                        <a:lnSpc>
                          <a:spcPct val="150000"/>
                        </a:lnSpc>
                        <a:spcAft>
                          <a:spcPts val="0"/>
                        </a:spcAft>
                      </a:pPr>
                      <a:r>
                        <a:rPr lang="ru-RU" sz="2000" b="1" dirty="0">
                          <a:latin typeface="Times New Roman"/>
                          <a:ea typeface="Calibri"/>
                          <a:cs typeface="Times New Roman"/>
                        </a:rPr>
                        <a:t>Всего учащихся</a:t>
                      </a:r>
                      <a:endParaRPr lang="ru-RU" sz="2000" dirty="0">
                        <a:latin typeface="Times New Roman"/>
                        <a:ea typeface="Calibri"/>
                        <a:cs typeface="Times New Roman"/>
                      </a:endParaRPr>
                    </a:p>
                  </a:txBody>
                  <a:tcPr marL="68580" marR="68580" marT="0" marB="0"/>
                </a:tc>
                <a:tc>
                  <a:txBody>
                    <a:bodyPr/>
                    <a:lstStyle/>
                    <a:p>
                      <a:pPr algn="just">
                        <a:lnSpc>
                          <a:spcPct val="150000"/>
                        </a:lnSpc>
                        <a:spcAft>
                          <a:spcPts val="0"/>
                        </a:spcAft>
                      </a:pPr>
                      <a:r>
                        <a:rPr lang="ru-RU" sz="2000" b="1" dirty="0">
                          <a:latin typeface="Times New Roman"/>
                          <a:ea typeface="Calibri"/>
                          <a:cs typeface="Times New Roman"/>
                        </a:rPr>
                        <a:t>Средний балл</a:t>
                      </a:r>
                      <a:endParaRPr lang="ru-RU" sz="2000" dirty="0">
                        <a:latin typeface="Times New Roman"/>
                        <a:ea typeface="Calibri"/>
                        <a:cs typeface="Times New Roman"/>
                      </a:endParaRPr>
                    </a:p>
                  </a:txBody>
                  <a:tcPr marL="68580" marR="68580" marT="0" marB="0"/>
                </a:tc>
                <a:tc>
                  <a:txBody>
                    <a:bodyPr/>
                    <a:lstStyle/>
                    <a:p>
                      <a:pPr algn="just">
                        <a:lnSpc>
                          <a:spcPct val="150000"/>
                        </a:lnSpc>
                        <a:spcAft>
                          <a:spcPts val="0"/>
                        </a:spcAft>
                      </a:pPr>
                      <a:r>
                        <a:rPr lang="ru-RU" sz="2000" b="1" dirty="0">
                          <a:latin typeface="Times New Roman"/>
                          <a:ea typeface="Calibri"/>
                          <a:cs typeface="Times New Roman"/>
                        </a:rPr>
                        <a:t>Средний балл по ЧАО</a:t>
                      </a:r>
                      <a:endParaRPr lang="ru-RU" sz="2000" dirty="0">
                        <a:latin typeface="Times New Roman"/>
                        <a:ea typeface="Calibri"/>
                        <a:cs typeface="Times New Roman"/>
                      </a:endParaRPr>
                    </a:p>
                  </a:txBody>
                  <a:tcPr marL="68580" marR="68580" marT="0" marB="0"/>
                </a:tc>
              </a:tr>
              <a:tr h="942978">
                <a:tc>
                  <a:txBody>
                    <a:bodyPr/>
                    <a:lstStyle/>
                    <a:p>
                      <a:pPr algn="just">
                        <a:lnSpc>
                          <a:spcPct val="150000"/>
                        </a:lnSpc>
                        <a:spcAft>
                          <a:spcPts val="0"/>
                        </a:spcAft>
                      </a:pPr>
                      <a:r>
                        <a:rPr lang="ru-RU" sz="1600" b="1" dirty="0">
                          <a:latin typeface="Times New Roman"/>
                          <a:ea typeface="Calibri"/>
                          <a:cs typeface="Times New Roman"/>
                        </a:rPr>
                        <a:t>Мониторинг(10 </a:t>
                      </a:r>
                      <a:r>
                        <a:rPr lang="ru-RU" sz="1600" b="1" dirty="0" err="1">
                          <a:latin typeface="Times New Roman"/>
                          <a:ea typeface="Calibri"/>
                          <a:cs typeface="Times New Roman"/>
                        </a:rPr>
                        <a:t>кл</a:t>
                      </a:r>
                      <a:r>
                        <a:rPr lang="ru-RU" sz="1600" b="1" dirty="0">
                          <a:latin typeface="Times New Roman"/>
                          <a:ea typeface="Calibri"/>
                          <a:cs typeface="Times New Roman"/>
                        </a:rPr>
                        <a:t>)</a:t>
                      </a:r>
                      <a:endParaRPr lang="ru-RU" sz="1600" dirty="0">
                        <a:latin typeface="Times New Roman"/>
                        <a:ea typeface="Calibri"/>
                        <a:cs typeface="Times New Roman"/>
                      </a:endParaRPr>
                    </a:p>
                  </a:txBody>
                  <a:tcPr marL="68580" marR="68580" marT="0" marB="0"/>
                </a:tc>
                <a:tc>
                  <a:txBody>
                    <a:bodyPr/>
                    <a:lstStyle/>
                    <a:p>
                      <a:endParaRPr lang="ru-RU" dirty="0"/>
                    </a:p>
                  </a:txBody>
                  <a:tcPr/>
                </a:tc>
                <a:tc>
                  <a:txBody>
                    <a:bodyPr/>
                    <a:lstStyle/>
                    <a:p>
                      <a:endParaRPr lang="ru-RU"/>
                    </a:p>
                  </a:txBody>
                  <a:tcPr/>
                </a:tc>
                <a:tc>
                  <a:txBody>
                    <a:bodyPr/>
                    <a:lstStyle/>
                    <a:p>
                      <a:endParaRPr lang="ru-RU"/>
                    </a:p>
                  </a:txBody>
                  <a:tcPr/>
                </a:tc>
              </a:tr>
              <a:tr h="942978">
                <a:tc>
                  <a:txBody>
                    <a:bodyPr/>
                    <a:lstStyle/>
                    <a:p>
                      <a:pPr algn="just">
                        <a:lnSpc>
                          <a:spcPct val="100000"/>
                        </a:lnSpc>
                        <a:spcAft>
                          <a:spcPts val="0"/>
                        </a:spcAft>
                      </a:pPr>
                      <a:r>
                        <a:rPr lang="ru-RU" sz="2000" dirty="0">
                          <a:latin typeface="Times New Roman"/>
                          <a:ea typeface="Calibri"/>
                          <a:cs typeface="Times New Roman"/>
                        </a:rPr>
                        <a:t>Обществознание</a:t>
                      </a:r>
                    </a:p>
                  </a:txBody>
                  <a:tcPr marL="68580" marR="68580" marT="0" marB="0"/>
                </a:tc>
                <a:tc>
                  <a:txBody>
                    <a:bodyPr/>
                    <a:lstStyle/>
                    <a:p>
                      <a:pPr algn="ctr">
                        <a:lnSpc>
                          <a:spcPct val="100000"/>
                        </a:lnSpc>
                        <a:spcAft>
                          <a:spcPts val="0"/>
                        </a:spcAft>
                      </a:pPr>
                      <a:r>
                        <a:rPr lang="ru-RU" sz="3200" b="1" dirty="0">
                          <a:latin typeface="Times New Roman"/>
                          <a:ea typeface="Calibri"/>
                          <a:cs typeface="Times New Roman"/>
                        </a:rPr>
                        <a:t>21</a:t>
                      </a:r>
                      <a:endParaRPr lang="ru-RU" sz="3200" dirty="0">
                        <a:latin typeface="Times New Roman"/>
                        <a:ea typeface="Calibri"/>
                        <a:cs typeface="Times New Roman"/>
                      </a:endParaRPr>
                    </a:p>
                  </a:txBody>
                  <a:tcPr marL="68580" marR="68580" marT="0" marB="0"/>
                </a:tc>
                <a:tc>
                  <a:txBody>
                    <a:bodyPr/>
                    <a:lstStyle/>
                    <a:p>
                      <a:pPr algn="ctr">
                        <a:lnSpc>
                          <a:spcPct val="100000"/>
                        </a:lnSpc>
                        <a:spcAft>
                          <a:spcPts val="0"/>
                        </a:spcAft>
                      </a:pPr>
                      <a:r>
                        <a:rPr lang="ru-RU" sz="3200" b="1" dirty="0">
                          <a:latin typeface="Times New Roman"/>
                          <a:ea typeface="Calibri"/>
                          <a:cs typeface="Times New Roman"/>
                        </a:rPr>
                        <a:t>30</a:t>
                      </a:r>
                      <a:endParaRPr lang="ru-RU" sz="3200" dirty="0">
                        <a:latin typeface="Times New Roman"/>
                        <a:ea typeface="Calibri"/>
                        <a:cs typeface="Times New Roman"/>
                      </a:endParaRPr>
                    </a:p>
                  </a:txBody>
                  <a:tcPr marL="68580" marR="68580" marT="0" marB="0"/>
                </a:tc>
                <a:tc>
                  <a:txBody>
                    <a:bodyPr/>
                    <a:lstStyle/>
                    <a:p>
                      <a:pPr algn="ctr">
                        <a:lnSpc>
                          <a:spcPct val="100000"/>
                        </a:lnSpc>
                        <a:spcAft>
                          <a:spcPts val="0"/>
                        </a:spcAft>
                      </a:pPr>
                      <a:r>
                        <a:rPr lang="ru-RU" sz="3200" b="1" dirty="0">
                          <a:latin typeface="Times New Roman"/>
                          <a:ea typeface="Calibri"/>
                          <a:cs typeface="Times New Roman"/>
                        </a:rPr>
                        <a:t>22,93</a:t>
                      </a:r>
                      <a:endParaRPr lang="ru-RU" sz="3200" dirty="0">
                        <a:latin typeface="Times New Roman"/>
                        <a:ea typeface="Calibri"/>
                        <a:cs typeface="Times New Roman"/>
                      </a:endParaRPr>
                    </a:p>
                  </a:txBody>
                  <a:tcPr marL="68580" marR="68580" marT="0" marB="0"/>
                </a:tc>
              </a:tr>
              <a:tr h="942978">
                <a:tc>
                  <a:txBody>
                    <a:bodyPr/>
                    <a:lstStyle/>
                    <a:p>
                      <a:pPr algn="just">
                        <a:lnSpc>
                          <a:spcPct val="100000"/>
                        </a:lnSpc>
                        <a:spcAft>
                          <a:spcPts val="0"/>
                        </a:spcAft>
                      </a:pPr>
                      <a:r>
                        <a:rPr lang="ru-RU" sz="3200" b="1" dirty="0">
                          <a:latin typeface="Times New Roman"/>
                          <a:ea typeface="Calibri"/>
                          <a:cs typeface="Times New Roman"/>
                        </a:rPr>
                        <a:t>ЕГЭ</a:t>
                      </a:r>
                      <a:endParaRPr lang="ru-RU" sz="3200" dirty="0">
                        <a:latin typeface="Times New Roman"/>
                        <a:ea typeface="Calibri"/>
                        <a:cs typeface="Times New Roman"/>
                      </a:endParaRPr>
                    </a:p>
                  </a:txBody>
                  <a:tcPr marL="68580" marR="68580" marT="0" marB="0"/>
                </a:tc>
                <a:tc>
                  <a:txBody>
                    <a:bodyPr/>
                    <a:lstStyle/>
                    <a:p>
                      <a:pPr algn="ctr">
                        <a:lnSpc>
                          <a:spcPct val="100000"/>
                        </a:lnSpc>
                        <a:spcAft>
                          <a:spcPts val="0"/>
                        </a:spcAft>
                      </a:pPr>
                      <a:endParaRPr lang="ru-RU" sz="3200">
                        <a:latin typeface="Times New Roman"/>
                        <a:ea typeface="Calibri"/>
                        <a:cs typeface="Times New Roman"/>
                      </a:endParaRPr>
                    </a:p>
                  </a:txBody>
                  <a:tcPr marL="68580" marR="68580" marT="0" marB="0"/>
                </a:tc>
                <a:tc>
                  <a:txBody>
                    <a:bodyPr/>
                    <a:lstStyle/>
                    <a:p>
                      <a:pPr algn="ctr">
                        <a:lnSpc>
                          <a:spcPct val="100000"/>
                        </a:lnSpc>
                        <a:spcAft>
                          <a:spcPts val="0"/>
                        </a:spcAft>
                      </a:pPr>
                      <a:endParaRPr lang="ru-RU" sz="3200">
                        <a:latin typeface="Times New Roman"/>
                        <a:ea typeface="Calibri"/>
                        <a:cs typeface="Times New Roman"/>
                      </a:endParaRPr>
                    </a:p>
                  </a:txBody>
                  <a:tcPr marL="68580" marR="68580" marT="0" marB="0"/>
                </a:tc>
                <a:tc>
                  <a:txBody>
                    <a:bodyPr/>
                    <a:lstStyle/>
                    <a:p>
                      <a:pPr algn="ctr">
                        <a:lnSpc>
                          <a:spcPct val="100000"/>
                        </a:lnSpc>
                        <a:spcAft>
                          <a:spcPts val="0"/>
                        </a:spcAft>
                      </a:pPr>
                      <a:endParaRPr lang="ru-RU" sz="3200" dirty="0">
                        <a:latin typeface="Times New Roman"/>
                        <a:ea typeface="Calibri"/>
                        <a:cs typeface="Times New Roman"/>
                      </a:endParaRPr>
                    </a:p>
                  </a:txBody>
                  <a:tcPr marL="68580" marR="68580" marT="0" marB="0"/>
                </a:tc>
              </a:tr>
              <a:tr h="942978">
                <a:tc>
                  <a:txBody>
                    <a:bodyPr/>
                    <a:lstStyle/>
                    <a:p>
                      <a:pPr algn="just">
                        <a:lnSpc>
                          <a:spcPct val="100000"/>
                        </a:lnSpc>
                        <a:spcAft>
                          <a:spcPts val="0"/>
                        </a:spcAft>
                      </a:pPr>
                      <a:r>
                        <a:rPr lang="ru-RU" sz="2000" dirty="0">
                          <a:latin typeface="Times New Roman"/>
                          <a:ea typeface="Calibri"/>
                          <a:cs typeface="Times New Roman"/>
                        </a:rPr>
                        <a:t>Обществознание</a:t>
                      </a:r>
                    </a:p>
                  </a:txBody>
                  <a:tcPr marL="68580" marR="68580" marT="0" marB="0"/>
                </a:tc>
                <a:tc>
                  <a:txBody>
                    <a:bodyPr/>
                    <a:lstStyle/>
                    <a:p>
                      <a:pPr algn="ctr">
                        <a:lnSpc>
                          <a:spcPct val="100000"/>
                        </a:lnSpc>
                        <a:spcAft>
                          <a:spcPts val="0"/>
                        </a:spcAft>
                      </a:pPr>
                      <a:r>
                        <a:rPr lang="ru-RU" sz="3200" b="1">
                          <a:latin typeface="Times New Roman"/>
                          <a:ea typeface="Calibri"/>
                          <a:cs typeface="Times New Roman"/>
                        </a:rPr>
                        <a:t>32</a:t>
                      </a:r>
                      <a:endParaRPr lang="ru-RU" sz="3200">
                        <a:latin typeface="Times New Roman"/>
                        <a:ea typeface="Calibri"/>
                        <a:cs typeface="Times New Roman"/>
                      </a:endParaRPr>
                    </a:p>
                  </a:txBody>
                  <a:tcPr marL="68580" marR="68580" marT="0" marB="0"/>
                </a:tc>
                <a:tc>
                  <a:txBody>
                    <a:bodyPr/>
                    <a:lstStyle/>
                    <a:p>
                      <a:pPr algn="ctr">
                        <a:lnSpc>
                          <a:spcPct val="100000"/>
                        </a:lnSpc>
                        <a:spcAft>
                          <a:spcPts val="0"/>
                        </a:spcAft>
                      </a:pPr>
                      <a:r>
                        <a:rPr lang="ru-RU" sz="3200" b="1">
                          <a:latin typeface="Times New Roman"/>
                          <a:ea typeface="Calibri"/>
                          <a:cs typeface="Times New Roman"/>
                        </a:rPr>
                        <a:t>52,28</a:t>
                      </a:r>
                      <a:endParaRPr lang="ru-RU" sz="3200">
                        <a:latin typeface="Times New Roman"/>
                        <a:ea typeface="Calibri"/>
                        <a:cs typeface="Times New Roman"/>
                      </a:endParaRPr>
                    </a:p>
                  </a:txBody>
                  <a:tcPr marL="68580" marR="68580" marT="0" marB="0"/>
                </a:tc>
                <a:tc>
                  <a:txBody>
                    <a:bodyPr/>
                    <a:lstStyle/>
                    <a:p>
                      <a:pPr algn="ctr">
                        <a:lnSpc>
                          <a:spcPct val="100000"/>
                        </a:lnSpc>
                        <a:spcAft>
                          <a:spcPts val="0"/>
                        </a:spcAft>
                      </a:pPr>
                      <a:r>
                        <a:rPr lang="ru-RU" sz="3200" b="1" dirty="0">
                          <a:latin typeface="Times New Roman"/>
                          <a:ea typeface="Calibri"/>
                          <a:cs typeface="Times New Roman"/>
                        </a:rPr>
                        <a:t>51,17</a:t>
                      </a:r>
                      <a:endParaRPr lang="ru-RU" sz="3200" dirty="0">
                        <a:latin typeface="Times New Roman"/>
                        <a:ea typeface="Calibri"/>
                        <a:cs typeface="Times New Roman"/>
                      </a:endParaRPr>
                    </a:p>
                  </a:txBody>
                  <a:tcPr marL="68580" marR="68580" marT="0" marB="0"/>
                </a:tc>
              </a:tr>
              <a:tr h="942978">
                <a:tc>
                  <a:txBody>
                    <a:bodyPr/>
                    <a:lstStyle/>
                    <a:p>
                      <a:pPr algn="just">
                        <a:lnSpc>
                          <a:spcPct val="100000"/>
                        </a:lnSpc>
                        <a:spcAft>
                          <a:spcPts val="0"/>
                        </a:spcAft>
                      </a:pPr>
                      <a:r>
                        <a:rPr lang="ru-RU" sz="2000" dirty="0">
                          <a:latin typeface="Times New Roman"/>
                          <a:ea typeface="Calibri"/>
                          <a:cs typeface="Times New Roman"/>
                        </a:rPr>
                        <a:t>история</a:t>
                      </a:r>
                    </a:p>
                  </a:txBody>
                  <a:tcPr marL="68580" marR="68580" marT="0" marB="0"/>
                </a:tc>
                <a:tc>
                  <a:txBody>
                    <a:bodyPr/>
                    <a:lstStyle/>
                    <a:p>
                      <a:pPr algn="ctr">
                        <a:lnSpc>
                          <a:spcPct val="100000"/>
                        </a:lnSpc>
                        <a:spcAft>
                          <a:spcPts val="0"/>
                        </a:spcAft>
                      </a:pPr>
                      <a:r>
                        <a:rPr lang="ru-RU" sz="3200" b="1">
                          <a:latin typeface="Times New Roman"/>
                          <a:ea typeface="Calibri"/>
                          <a:cs typeface="Times New Roman"/>
                        </a:rPr>
                        <a:t>5</a:t>
                      </a:r>
                      <a:endParaRPr lang="ru-RU" sz="3200">
                        <a:latin typeface="Times New Roman"/>
                        <a:ea typeface="Calibri"/>
                        <a:cs typeface="Times New Roman"/>
                      </a:endParaRPr>
                    </a:p>
                  </a:txBody>
                  <a:tcPr marL="68580" marR="68580" marT="0" marB="0"/>
                </a:tc>
                <a:tc>
                  <a:txBody>
                    <a:bodyPr/>
                    <a:lstStyle/>
                    <a:p>
                      <a:pPr algn="ctr">
                        <a:lnSpc>
                          <a:spcPct val="100000"/>
                        </a:lnSpc>
                        <a:spcAft>
                          <a:spcPts val="0"/>
                        </a:spcAft>
                      </a:pPr>
                      <a:r>
                        <a:rPr lang="ru-RU" sz="3200" b="1">
                          <a:latin typeface="Times New Roman"/>
                          <a:ea typeface="Calibri"/>
                          <a:cs typeface="Times New Roman"/>
                        </a:rPr>
                        <a:t>40,6</a:t>
                      </a:r>
                      <a:endParaRPr lang="ru-RU" sz="3200">
                        <a:latin typeface="Times New Roman"/>
                        <a:ea typeface="Calibri"/>
                        <a:cs typeface="Times New Roman"/>
                      </a:endParaRPr>
                    </a:p>
                  </a:txBody>
                  <a:tcPr marL="68580" marR="68580" marT="0" marB="0"/>
                </a:tc>
                <a:tc>
                  <a:txBody>
                    <a:bodyPr/>
                    <a:lstStyle/>
                    <a:p>
                      <a:pPr algn="ctr">
                        <a:lnSpc>
                          <a:spcPct val="100000"/>
                        </a:lnSpc>
                        <a:spcAft>
                          <a:spcPts val="0"/>
                        </a:spcAft>
                      </a:pPr>
                      <a:r>
                        <a:rPr lang="ru-RU" sz="3200" b="1" dirty="0">
                          <a:latin typeface="Times New Roman"/>
                          <a:ea typeface="Calibri"/>
                          <a:cs typeface="Times New Roman"/>
                        </a:rPr>
                        <a:t>44,56</a:t>
                      </a:r>
                      <a:endParaRPr lang="ru-RU" sz="3200" dirty="0">
                        <a:latin typeface="Times New Roman"/>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Заголовок 1"/>
          <p:cNvSpPr>
            <a:spLocks noGrp="1"/>
          </p:cNvSpPr>
          <p:nvPr>
            <p:ph type="title"/>
          </p:nvPr>
        </p:nvSpPr>
        <p:spPr/>
        <p:txBody>
          <a:bodyPr/>
          <a:lstStyle/>
          <a:p>
            <a:endParaRPr lang="ru-RU" altLang="ru-RU" smtClean="0"/>
          </a:p>
        </p:txBody>
      </p:sp>
      <p:sp>
        <p:nvSpPr>
          <p:cNvPr id="3" name="Содержимое 2"/>
          <p:cNvSpPr>
            <a:spLocks noGrp="1"/>
          </p:cNvSpPr>
          <p:nvPr>
            <p:ph idx="1"/>
          </p:nvPr>
        </p:nvSpPr>
        <p:spPr/>
        <p:txBody>
          <a:bodyPr/>
          <a:lstStyle/>
          <a:p>
            <a:pPr algn="ctr">
              <a:buFont typeface="Wingdings 2" pitchFamily="18" charset="2"/>
              <a:buNone/>
              <a:defRPr/>
            </a:pPr>
            <a:endParaRPr lang="ru-RU" sz="5400" dirty="0" smtClean="0">
              <a:latin typeface="+mj-lt"/>
            </a:endParaRPr>
          </a:p>
          <a:p>
            <a:pPr algn="ctr">
              <a:buFont typeface="Wingdings 2" pitchFamily="18" charset="2"/>
              <a:buNone/>
              <a:defRPr/>
            </a:pPr>
            <a:r>
              <a:rPr lang="ru-RU" sz="6000" dirty="0" smtClean="0">
                <a:latin typeface="+mj-lt"/>
              </a:rPr>
              <a:t>Спасибо за внимание!</a:t>
            </a:r>
            <a:endParaRPr lang="ru-RU" sz="6000" dirty="0">
              <a:latin typeface="+mj-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57158" y="285728"/>
            <a:ext cx="8229600" cy="6000792"/>
          </a:xfrm>
        </p:spPr>
        <p:txBody>
          <a:bodyPr>
            <a:noAutofit/>
          </a:bodyPr>
          <a:lstStyle/>
          <a:p>
            <a:pPr algn="l"/>
            <a:r>
              <a:rPr lang="ru-RU" sz="3200" dirty="0" smtClean="0">
                <a:solidFill>
                  <a:schemeClr val="accent3"/>
                </a:solidFill>
                <a:effectLst/>
              </a:rPr>
              <a:t>Активное обучение  </a:t>
            </a:r>
            <a:r>
              <a:rPr lang="ru-RU" sz="3200" dirty="0" smtClean="0">
                <a:effectLst/>
              </a:rPr>
              <a:t>- представляет собой такую организацию и ведение образовательного процесса, которые направлены на всемерную активизацию учебно-познавательной деятельности обучающихся </a:t>
            </a:r>
            <a:r>
              <a:rPr lang="ru-RU" sz="3200" dirty="0" smtClean="0"/>
              <a:t>посредством широкого, желательно </a:t>
            </a:r>
            <a:r>
              <a:rPr lang="ru-RU" sz="3200" dirty="0" smtClean="0">
                <a:effectLst/>
              </a:rPr>
              <a:t>комплексного, использования как дидактических, так и организационно-управленческих средств, широкое использование ими различных средств и методов активизации.</a:t>
            </a:r>
            <a:br>
              <a:rPr lang="ru-RU" sz="3200" dirty="0" smtClean="0">
                <a:effectLst/>
              </a:rPr>
            </a:br>
            <a:endParaRPr lang="ru-RU" sz="3200" dirty="0">
              <a:effectLst/>
            </a:endParaRPr>
          </a:p>
        </p:txBody>
      </p:sp>
      <p:sp>
        <p:nvSpPr>
          <p:cNvPr id="3" name="Подзаголовок 2"/>
          <p:cNvSpPr>
            <a:spLocks noGrp="1"/>
          </p:cNvSpPr>
          <p:nvPr>
            <p:ph type="subTitle" idx="1"/>
          </p:nvPr>
        </p:nvSpPr>
        <p:spPr>
          <a:xfrm flipV="1">
            <a:off x="533400" y="6286519"/>
            <a:ext cx="7854696" cy="214313"/>
          </a:xfrm>
        </p:spPr>
        <p:txBody>
          <a:bodyPr>
            <a:normAutofit fontScale="40000" lnSpcReduction="20000"/>
          </a:bodyPr>
          <a:lstStyle/>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2500306"/>
          </a:xfrm>
        </p:spPr>
        <p:txBody>
          <a:bodyPr>
            <a:normAutofit fontScale="90000"/>
          </a:bodyPr>
          <a:lstStyle/>
          <a:p>
            <a:r>
              <a:rPr lang="ru-RU" sz="3100" dirty="0" smtClean="0">
                <a:solidFill>
                  <a:schemeClr val="tx2"/>
                </a:solidFill>
                <a:latin typeface="+mn-lt"/>
              </a:rPr>
              <a:t> </a:t>
            </a:r>
            <a:r>
              <a:rPr lang="ru-RU" sz="4000" dirty="0" smtClean="0">
                <a:effectLst/>
                <a:latin typeface="+mn-lt"/>
              </a:rPr>
              <a:t>Пассивный метод </a:t>
            </a:r>
            <a:r>
              <a:rPr lang="ru-RU" sz="2800" dirty="0" smtClean="0"/>
              <a:t>характеризуется доминированием воздействия учителя на обучающихся, центральная роль принадлежит учителю – транслятору знаний; в процессе обучения отсутствует общее обсуждение ключевых вопросов темы занятия.</a:t>
            </a:r>
            <a:endParaRPr lang="ru-RU" sz="2800" dirty="0"/>
          </a:p>
        </p:txBody>
      </p:sp>
      <p:sp>
        <p:nvSpPr>
          <p:cNvPr id="3" name="Содержимое 2"/>
          <p:cNvSpPr>
            <a:spLocks noGrp="1"/>
          </p:cNvSpPr>
          <p:nvPr>
            <p:ph idx="1"/>
          </p:nvPr>
        </p:nvSpPr>
        <p:spPr>
          <a:xfrm>
            <a:off x="457200" y="2571744"/>
            <a:ext cx="8229600" cy="3737616"/>
          </a:xfrm>
        </p:spPr>
        <p:txBody>
          <a:bodyPr/>
          <a:lstStyle/>
          <a:p>
            <a:pPr>
              <a:buNone/>
            </a:pPr>
            <a:endParaRPr lang="ru-RU" dirty="0" smtClean="0"/>
          </a:p>
          <a:p>
            <a:pPr>
              <a:buNone/>
            </a:pPr>
            <a:endParaRPr lang="ru-RU" dirty="0" smtClean="0"/>
          </a:p>
          <a:p>
            <a:pPr>
              <a:buNone/>
            </a:pPr>
            <a:endParaRPr lang="ru-RU" dirty="0" smtClean="0"/>
          </a:p>
          <a:p>
            <a:pPr>
              <a:buNone/>
            </a:pPr>
            <a:endParaRPr lang="ru-RU" dirty="0" smtClean="0"/>
          </a:p>
          <a:p>
            <a:pPr>
              <a:buNone/>
            </a:pPr>
            <a:r>
              <a:rPr lang="ru-RU" dirty="0" smtClean="0"/>
              <a:t>        </a:t>
            </a:r>
            <a:endParaRPr lang="ru-RU" dirty="0"/>
          </a:p>
        </p:txBody>
      </p:sp>
      <p:sp>
        <p:nvSpPr>
          <p:cNvPr id="4" name="Равнобедренный треугольник 3"/>
          <p:cNvSpPr/>
          <p:nvPr/>
        </p:nvSpPr>
        <p:spPr>
          <a:xfrm>
            <a:off x="785786" y="2857496"/>
            <a:ext cx="45719" cy="4571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p:cNvSpPr/>
          <p:nvPr/>
        </p:nvSpPr>
        <p:spPr>
          <a:xfrm>
            <a:off x="642910" y="3571876"/>
            <a:ext cx="1285884" cy="192882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право 7"/>
          <p:cNvSpPr/>
          <p:nvPr/>
        </p:nvSpPr>
        <p:spPr>
          <a:xfrm flipV="1">
            <a:off x="3143240" y="4000504"/>
            <a:ext cx="1857388" cy="5000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Улыбающееся лицо 8"/>
          <p:cNvSpPr/>
          <p:nvPr/>
        </p:nvSpPr>
        <p:spPr>
          <a:xfrm>
            <a:off x="6143636" y="2857496"/>
            <a:ext cx="914400" cy="91440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Улыбающееся лицо 9"/>
          <p:cNvSpPr/>
          <p:nvPr/>
        </p:nvSpPr>
        <p:spPr>
          <a:xfrm>
            <a:off x="6143636" y="3929066"/>
            <a:ext cx="914400" cy="91440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Улыбающееся лицо 10"/>
          <p:cNvSpPr/>
          <p:nvPr/>
        </p:nvSpPr>
        <p:spPr>
          <a:xfrm>
            <a:off x="6072198" y="5143512"/>
            <a:ext cx="985838" cy="985838"/>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Улыбающееся лицо 11"/>
          <p:cNvSpPr/>
          <p:nvPr/>
        </p:nvSpPr>
        <p:spPr>
          <a:xfrm>
            <a:off x="7500958" y="2857496"/>
            <a:ext cx="914400" cy="91440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Улыбающееся лицо 12"/>
          <p:cNvSpPr/>
          <p:nvPr/>
        </p:nvSpPr>
        <p:spPr>
          <a:xfrm>
            <a:off x="7500958" y="3929066"/>
            <a:ext cx="914400" cy="91440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Улыбающееся лицо 13"/>
          <p:cNvSpPr/>
          <p:nvPr/>
        </p:nvSpPr>
        <p:spPr>
          <a:xfrm>
            <a:off x="7500958" y="5214950"/>
            <a:ext cx="914400" cy="91440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225800"/>
          </a:xfrm>
        </p:spPr>
        <p:txBody>
          <a:bodyPr>
            <a:normAutofit/>
          </a:bodyPr>
          <a:lstStyle/>
          <a:p>
            <a:r>
              <a:rPr lang="ru-RU" sz="2800" dirty="0" smtClean="0"/>
              <a:t> При </a:t>
            </a:r>
            <a:r>
              <a:rPr lang="ru-RU" sz="3100" dirty="0" smtClean="0">
                <a:effectLst>
                  <a:outerShdw blurRad="38100" dist="38100" dir="2700000" algn="tl">
                    <a:srgbClr val="000000">
                      <a:alpha val="43137"/>
                    </a:srgbClr>
                  </a:outerShdw>
                </a:effectLst>
                <a:latin typeface="+mn-lt"/>
              </a:rPr>
              <a:t>активном обучении </a:t>
            </a:r>
            <a:r>
              <a:rPr lang="ru-RU" sz="2800" dirty="0" smtClean="0"/>
              <a:t>учащийся в большей степени становится субъектом учебной деятельности, вступает в диалог с учителем, активно участвует в познавательном процессе, выполняя творческие, поисковые, проблемные задания. Осуществляется взаимодействие обучающихся друг с другом при выполнении заданий в паре, группе.</a:t>
            </a:r>
            <a:endParaRPr lang="ru-RU" sz="2800" dirty="0">
              <a:latin typeface="+mn-lt"/>
            </a:endParaRPr>
          </a:p>
        </p:txBody>
      </p:sp>
      <p:pic>
        <p:nvPicPr>
          <p:cNvPr id="4" name="Содержимое 3"/>
          <p:cNvPicPr>
            <a:picLocks noGrp="1"/>
          </p:cNvPicPr>
          <p:nvPr>
            <p:ph idx="1"/>
          </p:nvPr>
        </p:nvPicPr>
        <p:blipFill>
          <a:blip r:embed="rId2" cstate="print"/>
          <a:stretch>
            <a:fillRect/>
          </a:stretch>
        </p:blipFill>
        <p:spPr bwMode="auto">
          <a:xfrm>
            <a:off x="2143108" y="3643314"/>
            <a:ext cx="4714908" cy="2928958"/>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357166"/>
            <a:ext cx="8786874" cy="5654692"/>
          </a:xfrm>
        </p:spPr>
        <p:txBody>
          <a:bodyPr>
            <a:normAutofit/>
          </a:bodyPr>
          <a:lstStyle/>
          <a:p>
            <a:pPr algn="l"/>
            <a:r>
              <a:rPr lang="ru-RU" sz="2800" dirty="0" smtClean="0"/>
              <a:t> </a:t>
            </a:r>
            <a:r>
              <a:rPr lang="ru-RU" sz="2800" dirty="0" smtClean="0">
                <a:solidFill>
                  <a:srgbClr val="FF0000"/>
                </a:solidFill>
              </a:rPr>
              <a:t>Отличительные особенности активных форм проведения занятий:</a:t>
            </a:r>
            <a:r>
              <a:rPr lang="ru-RU" sz="2800" dirty="0" smtClean="0"/>
              <a:t/>
            </a:r>
            <a:br>
              <a:rPr lang="ru-RU" sz="2800" dirty="0" smtClean="0"/>
            </a:br>
            <a:r>
              <a:rPr lang="ru-RU" sz="2800" dirty="0" smtClean="0"/>
              <a:t> -  целенаправленная активация мышления, когда учащийся вынужден быть активным, независимо от его желания;</a:t>
            </a:r>
            <a:br>
              <a:rPr lang="ru-RU" sz="2800" dirty="0" smtClean="0"/>
            </a:br>
            <a:r>
              <a:rPr lang="ru-RU" sz="2800" dirty="0" smtClean="0"/>
              <a:t>  - достаточно длительное время активности обучаемых (в течении всего занятия);</a:t>
            </a:r>
            <a:br>
              <a:rPr lang="ru-RU" sz="2800" dirty="0" smtClean="0"/>
            </a:br>
            <a:r>
              <a:rPr lang="ru-RU" sz="2800" dirty="0" smtClean="0"/>
              <a:t> - самостоятельная творческая выработка решений, повышенная степень мотивации эмоциональности обучаемых;</a:t>
            </a:r>
            <a:br>
              <a:rPr lang="ru-RU" sz="2800" dirty="0" smtClean="0"/>
            </a:br>
            <a:r>
              <a:rPr lang="ru-RU" sz="2800" dirty="0" smtClean="0"/>
              <a:t> - взаимодействие обучаемых строится преподавателем посредством прямых и обратных связей.</a:t>
            </a:r>
            <a:endParaRPr lang="ru-RU" sz="2800" dirty="0">
              <a:effectLst/>
              <a:latin typeface="+mn-lt"/>
            </a:endParaRPr>
          </a:p>
        </p:txBody>
      </p:sp>
      <p:sp>
        <p:nvSpPr>
          <p:cNvPr id="3" name="Содержимое 2"/>
          <p:cNvSpPr>
            <a:spLocks noGrp="1"/>
          </p:cNvSpPr>
          <p:nvPr>
            <p:ph idx="1"/>
          </p:nvPr>
        </p:nvSpPr>
        <p:spPr>
          <a:xfrm>
            <a:off x="457200" y="6000768"/>
            <a:ext cx="8229600" cy="308592"/>
          </a:xfrm>
        </p:spPr>
        <p:txBody>
          <a:bodyPr>
            <a:normAutofit fontScale="62500" lnSpcReduction="20000"/>
          </a:bodyPr>
          <a:lstStyle/>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5913" y="779038"/>
            <a:ext cx="8424936" cy="5184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844947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226196"/>
          </a:xfrm>
        </p:spPr>
        <p:txBody>
          <a:bodyPr>
            <a:normAutofit fontScale="90000"/>
          </a:bodyPr>
          <a:lstStyle/>
          <a:p>
            <a:pPr algn="l"/>
            <a:r>
              <a:rPr lang="ru-RU" sz="3600" dirty="0" smtClean="0">
                <a:effectLst/>
                <a:latin typeface="+mn-lt"/>
              </a:rPr>
              <a:t>Проблемное обучение </a:t>
            </a:r>
            <a:r>
              <a:rPr lang="ru-RU" sz="2700" dirty="0" smtClean="0">
                <a:effectLst/>
                <a:latin typeface="+mn-lt"/>
              </a:rPr>
              <a:t>- это система развития учащихся в процессе обучения, в основу которой положено использование учебных проблем в преподавании и привлечение школьников к активному участию в решении этих проблем. Под учебной проблемой понимают задачу, вопрос или задание, решение которых нельзя получить по готовому образцу. От </a:t>
            </a:r>
            <a:r>
              <a:rPr lang="ru-RU" sz="2700" dirty="0" smtClean="0">
                <a:latin typeface="+mn-lt"/>
              </a:rPr>
              <a:t>ученика требуется проявление самостоятельности и оригинальности. Не репродуктивное восприятие прошлого и настоящего, а выработка личной гражданской позиции через собственное </a:t>
            </a:r>
            <a:r>
              <a:rPr lang="ru-RU" sz="2700" dirty="0" smtClean="0">
                <a:effectLst/>
                <a:latin typeface="+mn-lt"/>
              </a:rPr>
              <a:t>открытие факта, события, его переосмысление возможны только при использовании метода проблемного обучения, который обеспечивает высокую мотивацию учащихся.</a:t>
            </a:r>
            <a:r>
              <a:rPr lang="ru-RU" dirty="0" smtClean="0"/>
              <a:t/>
            </a:r>
            <a:br>
              <a:rPr lang="ru-RU" dirty="0" smtClean="0"/>
            </a:b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274638"/>
            <a:ext cx="9001156" cy="6369072"/>
          </a:xfrm>
        </p:spPr>
        <p:txBody>
          <a:bodyPr>
            <a:normAutofit fontScale="90000"/>
          </a:bodyPr>
          <a:lstStyle/>
          <a:p>
            <a:pPr algn="l"/>
            <a:r>
              <a:rPr lang="ru-RU" sz="2400" dirty="0" smtClean="0">
                <a:solidFill>
                  <a:srgbClr val="C00000"/>
                </a:solidFill>
                <a:effectLst/>
                <a:latin typeface="+mn-lt"/>
              </a:rPr>
              <a:t>Урок в 11 классе </a:t>
            </a:r>
            <a:r>
              <a:rPr lang="ru-RU" sz="2400" dirty="0" smtClean="0">
                <a:solidFill>
                  <a:srgbClr val="C00000"/>
                </a:solidFill>
                <a:latin typeface="+mn-lt"/>
              </a:rPr>
              <a:t>на тему: Германское нашествие. Трагическое начало.</a:t>
            </a:r>
            <a:r>
              <a:rPr lang="ru-RU" sz="2400" dirty="0" smtClean="0">
                <a:latin typeface="+mn-lt"/>
              </a:rPr>
              <a:t/>
            </a:r>
            <a:br>
              <a:rPr lang="ru-RU" sz="2400" dirty="0" smtClean="0">
                <a:latin typeface="+mn-lt"/>
              </a:rPr>
            </a:br>
            <a:r>
              <a:rPr lang="ru-RU" sz="2400" dirty="0" smtClean="0">
                <a:latin typeface="+mn-lt"/>
              </a:rPr>
              <a:t>  Цель: Раскрыть причины неудач Красной армии в начальный период войны.     Проблема: Верно ли предположение о том, что поражение Красной армии впервые месяцы войны явились следствием предварительного развития страны?</a:t>
            </a:r>
            <a:br>
              <a:rPr lang="ru-RU" sz="2400" dirty="0" smtClean="0">
                <a:latin typeface="+mn-lt"/>
              </a:rPr>
            </a:br>
            <a:r>
              <a:rPr lang="ru-RU" sz="2400" i="1" dirty="0" smtClean="0">
                <a:latin typeface="+mn-lt"/>
              </a:rPr>
              <a:t>Ход беседы:</a:t>
            </a:r>
            <a:r>
              <a:rPr lang="ru-RU" sz="2400" dirty="0" smtClean="0">
                <a:latin typeface="+mn-lt"/>
              </a:rPr>
              <a:t/>
            </a:r>
            <a:br>
              <a:rPr lang="ru-RU" sz="2400" dirty="0" smtClean="0">
                <a:latin typeface="+mn-lt"/>
              </a:rPr>
            </a:br>
            <a:r>
              <a:rPr lang="ru-RU" sz="2400" dirty="0" smtClean="0">
                <a:latin typeface="+mn-lt"/>
              </a:rPr>
              <a:t> 1.В каком состоянии находились вооруженные силы СССР в конце 30-х годов?</a:t>
            </a:r>
            <a:br>
              <a:rPr lang="ru-RU" sz="2400" dirty="0" smtClean="0">
                <a:latin typeface="+mn-lt"/>
              </a:rPr>
            </a:br>
            <a:r>
              <a:rPr lang="ru-RU" sz="2400" dirty="0" smtClean="0">
                <a:latin typeface="+mn-lt"/>
              </a:rPr>
              <a:t> 2.Содействовал ли политический режим и экономический потенциал СССР   в   данный   период   укреплению   обороноспособности   страны   или препятствовал?</a:t>
            </a:r>
            <a:br>
              <a:rPr lang="ru-RU" sz="2400" dirty="0" smtClean="0">
                <a:latin typeface="+mn-lt"/>
              </a:rPr>
            </a:br>
            <a:r>
              <a:rPr lang="ru-RU" sz="2400" dirty="0" smtClean="0">
                <a:latin typeface="+mn-lt"/>
              </a:rPr>
              <a:t> З.Что представлял собой командный состав Красной Армии в конце войны?</a:t>
            </a:r>
            <a:br>
              <a:rPr lang="ru-RU" sz="2400" dirty="0" smtClean="0">
                <a:latin typeface="+mn-lt"/>
              </a:rPr>
            </a:br>
            <a:r>
              <a:rPr lang="ru-RU" sz="2400" dirty="0" smtClean="0">
                <a:latin typeface="+mn-lt"/>
              </a:rPr>
              <a:t> 4. Какова была сущность военной доктрины СССР?</a:t>
            </a:r>
            <a:br>
              <a:rPr lang="ru-RU" sz="2400" dirty="0" smtClean="0">
                <a:latin typeface="+mn-lt"/>
              </a:rPr>
            </a:br>
            <a:r>
              <a:rPr lang="ru-RU" sz="2400" dirty="0" smtClean="0">
                <a:latin typeface="+mn-lt"/>
              </a:rPr>
              <a:t> 5.Как вы думаете, являлись ли планы Германии по захвату СССР тайной для Советского руководства? Обоснуйте свое мнение.</a:t>
            </a:r>
            <a:br>
              <a:rPr lang="ru-RU" sz="2400" dirty="0" smtClean="0">
                <a:latin typeface="+mn-lt"/>
              </a:rPr>
            </a:br>
            <a:r>
              <a:rPr lang="ru-RU" sz="2400" dirty="0" smtClean="0">
                <a:latin typeface="+mn-lt"/>
              </a:rPr>
              <a:t> 6. Почему Сталин не прислушивался к предупреждениям советских разведчиков?</a:t>
            </a:r>
            <a:br>
              <a:rPr lang="ru-RU" sz="2400" dirty="0" smtClean="0">
                <a:latin typeface="+mn-lt"/>
              </a:rPr>
            </a:br>
            <a:r>
              <a:rPr lang="ru-RU" sz="2400" dirty="0" smtClean="0">
                <a:latin typeface="+mn-lt"/>
              </a:rPr>
              <a:t>     В конце беседы подвожу итоги и совместно с классом записываем причины неудач.</a:t>
            </a:r>
            <a:endParaRPr lang="ru-RU" sz="2400" dirty="0">
              <a:latin typeface="+mn-l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305800" cy="6143668"/>
          </a:xfrm>
        </p:spPr>
        <p:txBody>
          <a:bodyPr>
            <a:normAutofit fontScale="90000"/>
          </a:bodyPr>
          <a:lstStyle/>
          <a:p>
            <a:r>
              <a:rPr lang="ru-RU" sz="2700" b="1" dirty="0" smtClean="0"/>
              <a:t>Тема «Правоотношения и правонарушения», 10 класс, можно предложить учащимся следующее сообщение:</a:t>
            </a:r>
            <a:r>
              <a:rPr lang="ru-RU" sz="2700" dirty="0" smtClean="0"/>
              <a:t/>
            </a:r>
            <a:br>
              <a:rPr lang="ru-RU" sz="2700" dirty="0" smtClean="0"/>
            </a:br>
            <a:r>
              <a:rPr lang="ru-RU" sz="2700" dirty="0" smtClean="0"/>
              <a:t> «</a:t>
            </a:r>
            <a:r>
              <a:rPr lang="ru-RU" sz="2700" b="1" dirty="0" smtClean="0"/>
              <a:t>Преступность </a:t>
            </a:r>
            <a:r>
              <a:rPr lang="ru-RU" sz="2700" dirty="0" smtClean="0"/>
              <a:t>в России анализирует Главное организационно-аналитическое управление Генеральной прокуратуры страны. Итоги первого полугодия неутешительны: прирост составил 5,2%. С учетом того, что рост правонарушений продолжается и даже растет, есть смысл разобраться в явлении более глубоко. 44,4% всех зафиксированных случаев преступности в России за первое полугодие – это хищение чужого имущества. Здесь динамика неравномерна: число </a:t>
            </a:r>
            <a:r>
              <a:rPr lang="ru-RU" sz="2700" b="1" dirty="0" smtClean="0"/>
              <a:t>краж</a:t>
            </a:r>
            <a:r>
              <a:rPr lang="ru-RU" sz="2700" dirty="0" smtClean="0"/>
              <a:t> подскочило на 8,7%. Красть стали больше, но меньше стали </a:t>
            </a:r>
            <a:r>
              <a:rPr lang="ru-RU" sz="2700" b="1" dirty="0" smtClean="0"/>
              <a:t>грабить</a:t>
            </a:r>
            <a:r>
              <a:rPr lang="ru-RU" sz="2700" dirty="0" smtClean="0"/>
              <a:t> (на 10,1%) и отбирать имущество методом </a:t>
            </a:r>
            <a:r>
              <a:rPr lang="ru-RU" sz="2700" b="1" dirty="0" smtClean="0"/>
              <a:t>разбоя </a:t>
            </a:r>
            <a:r>
              <a:rPr lang="ru-RU" sz="2700" dirty="0" smtClean="0"/>
              <a:t>(-5,6% динамики). Еще немного интересной статистики: </a:t>
            </a:r>
            <a:r>
              <a:rPr lang="ru-RU" sz="2700" b="1" dirty="0" smtClean="0"/>
              <a:t>рецидивистами</a:t>
            </a:r>
            <a:r>
              <a:rPr lang="ru-RU" sz="2700" dirty="0" smtClean="0"/>
              <a:t> совершается свыше половины всех преступлений, а каждый третий случай нарушения закона отмечен пометкой «отягчающее обстоятельство – под действием алкоголя».</a:t>
            </a:r>
            <a:endParaRPr lang="ru-RU" sz="27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153</TotalTime>
  <Words>474</Words>
  <Application>Microsoft Office PowerPoint</Application>
  <PresentationFormat>Экран (4:3)</PresentationFormat>
  <Paragraphs>83</Paragraphs>
  <Slides>15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Поток</vt:lpstr>
      <vt:lpstr> ТЕХНОЛОГИИ АКТИВНОГО ОБУЧЕНИЯ НА УРОКАХ ИСТОРИИ И ОБЩЕСТВОЗНАНИЯ</vt:lpstr>
      <vt:lpstr>Активное обучение  - представляет собой такую организацию и ведение образовательного процесса, которые направлены на всемерную активизацию учебно-познавательной деятельности обучающихся посредством широкого, желательно комплексного, использования как дидактических, так и организационно-управленческих средств, широкое использование ими различных средств и методов активизации. </vt:lpstr>
      <vt:lpstr> Пассивный метод характеризуется доминированием воздействия учителя на обучающихся, центральная роль принадлежит учителю – транслятору знаний; в процессе обучения отсутствует общее обсуждение ключевых вопросов темы занятия.</vt:lpstr>
      <vt:lpstr> При активном обучении учащийся в большей степени становится субъектом учебной деятельности, вступает в диалог с учителем, активно участвует в познавательном процессе, выполняя творческие, поисковые, проблемные задания. Осуществляется взаимодействие обучающихся друг с другом при выполнении заданий в паре, группе.</vt:lpstr>
      <vt:lpstr> Отличительные особенности активных форм проведения занятий:  -  целенаправленная активация мышления, когда учащийся вынужден быть активным, независимо от его желания;   - достаточно длительное время активности обучаемых (в течении всего занятия);  - самостоятельная творческая выработка решений, повышенная степень мотивации эмоциональности обучаемых;  - взаимодействие обучаемых строится преподавателем посредством прямых и обратных связей.</vt:lpstr>
      <vt:lpstr>Презентация PowerPoint</vt:lpstr>
      <vt:lpstr>Проблемное обучение - это система развития учащихся в процессе обучения, в основу которой положено использование учебных проблем в преподавании и привлечение школьников к активному участию в решении этих проблем. Под учебной проблемой понимают задачу, вопрос или задание, решение которых нельзя получить по готовому образцу. От ученика требуется проявление самостоятельности и оригинальности. Не репродуктивное восприятие прошлого и настоящего, а выработка личной гражданской позиции через собственное открытие факта, события, его переосмысление возможны только при использовании метода проблемного обучения, который обеспечивает высокую мотивацию учащихся. </vt:lpstr>
      <vt:lpstr>Урок в 11 классе на тему: Германское нашествие. Трагическое начало.   Цель: Раскрыть причины неудач Красной армии в начальный период войны.     Проблема: Верно ли предположение о том, что поражение Красной армии впервые месяцы войны явились следствием предварительного развития страны? Ход беседы:  1.В каком состоянии находились вооруженные силы СССР в конце 30-х годов?  2.Содействовал ли политический режим и экономический потенциал СССР   в   данный   период   укреплению   обороноспособности   страны   или препятствовал?  З.Что представлял собой командный состав Красной Армии в конце войны?  4. Какова была сущность военной доктрины СССР?  5.Как вы думаете, являлись ли планы Германии по захвату СССР тайной для Советского руководства? Обоснуйте свое мнение.  6. Почему Сталин не прислушивался к предупреждениям советских разведчиков?      В конце беседы подвожу итоги и совместно с классом записываем причины неудач.</vt:lpstr>
      <vt:lpstr>Тема «Правоотношения и правонарушения», 10 класс, можно предложить учащимся следующее сообщение:  «Преступность в России анализирует Главное организационно-аналитическое управление Генеральной прокуратуры страны. Итоги первого полугодия неутешительны: прирост составил 5,2%. С учетом того, что рост правонарушений продолжается и даже растет, есть смысл разобраться в явлении более глубоко. 44,4% всех зафиксированных случаев преступности в России за первое полугодие – это хищение чужого имущества. Здесь динамика неравномерна: число краж подскочило на 8,7%. Красть стали больше, но меньше стали грабить (на 10,1%) и отбирать имущество методом разбоя (-5,6% динамики). Еще немного интересной статистики: рецидивистами совершается свыше половины всех преступлений, а каждый третий случай нарушения закона отмечен пометкой «отягчающее обстоятельство – под действием алкоголя».</vt:lpstr>
      <vt:lpstr>Метод разбора деловой корреспонденции.    Учащиеся получают от учителя папки с описанием ситуации; пакет документов, помогающих найти выход из сложного положения (можно включить документы, не относящиеся к данной проблеме, чтобы участники могли выбирать нужную информацию) и вопросы, которые позволяют найти решение.  Например, по теме «Семейное право» в курсе обществознания в 10 классе можно рассмотреть такой случай:  «В отдел социальной защиты одного из районов г. Казани обратились жильцы дома, которые просят принять меры в отношении своих соседей.  Супруги, имеющие троих детей (двое – несовершеннолетние), злоупотребляют алкоголем, являются безработными. Деньги, которые зарабатывает старшая 18-летняя дочь, отбирают родители» </vt:lpstr>
      <vt:lpstr>                  </vt:lpstr>
      <vt:lpstr>Тема «Германия под властью фашизма» в курсе всеобщей истории можно рассмотреть причины прихода к власти партии НСДАП (Национал-социалистическая рабочая партия), анализируя текст учебника.  «Кризис 1929-1933 гг. в Германии носил особо острый и глубокий характер. Производство сократилось почти на 40%, реальная заработная плата – 50%. Число безработных превысило 9 млн.человек, отсутствовало социальное страхование. Мелкие и средние предприниматели обанкротились. Кредитно-финансовую систему потряс целый ряд банкротств крупных банков. Германия продолжала выплачивать репарации странам – победителям.    Экономический кризис разрушил политический фундамент Веймарской республики, который основывался на коалиции политических партий. Вину за бедствия немцы возлагали на республиканский режим, прежде всего на СДПГ. Население все больше склонялась к принятию политических и государственных тоталитарных теорий национал-социализма. До начала кризиса идеология нацистов не пользовалась популярностью. Однако по мере углубления кризиса поведение массового избирателя стало меняться.   Нацисты обращались к различным слоям общества, обещая рабочим полную занятость, средним слоям – создание «здорового среднего сословия» и освобождение от процентного рабства, малоземельным крестьянам – земли на Востоке. Предлагали полностью пересмотреть решения Версальского договора, ущемляющего национальные интересы немцев». </vt:lpstr>
      <vt:lpstr>Результаты участия в предметных олимпиадах</vt:lpstr>
      <vt:lpstr>Результаты мониторинга и ЕГЭ</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АКТИВНЫЕ ТЕХНОЛОГИИ ОБУЧЕНИЯ НА УРОКАХ ИСТОРИИ И ОБЩЕСТВОЗНАНИЯ</dc:title>
  <dc:creator>Рита</dc:creator>
  <cp:lastModifiedBy>Kabinet14</cp:lastModifiedBy>
  <cp:revision>24</cp:revision>
  <dcterms:created xsi:type="dcterms:W3CDTF">2016-10-25T10:42:45Z</dcterms:created>
  <dcterms:modified xsi:type="dcterms:W3CDTF">2016-11-02T22:32:44Z</dcterms:modified>
</cp:coreProperties>
</file>