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72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0099"/>
    <a:srgbClr val="FFCC00"/>
    <a:srgbClr val="FF3399"/>
    <a:srgbClr val="0064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46781-8FA2-46DE-AEDB-7438FF061841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DE050-A4D5-4592-BF31-5A2353CE1F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106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8831-E4B6-4AC4-9241-B929B543D977}" type="datetime1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D989-B55C-4487-ABB5-02BC38690FDD}" type="datetime1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E473-AFB7-4F44-B468-3E62476C5431}" type="datetime1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3206C-85E7-4376-8DC1-AA2D6ACAC51C}" type="datetime1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BD4EE-FF7A-4607-A206-009A29325D71}" type="datetime1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0438A-AF84-4885-9806-7C4215068613}" type="datetime1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5A9D-83A1-4030-9AE8-C5B33C0E2269}" type="datetime1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06BA-30A6-4A14-9489-EF053D2B6EF7}" type="datetime1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DEF-866E-44EC-83F3-A47ABAF19A83}" type="datetime1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16F85-D6E4-475D-A498-34E99CB873E9}" type="datetime1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93204-6CBC-4369-9684-E2B5EC8B2DC0}" type="datetime1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11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D2F93-DA22-46A7-B9A8-19774AB81B3F}" type="datetime1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МАРЧЕНКО Е.В.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40804"/>
            <a:ext cx="7072362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ТЕСТ:</a:t>
            </a:r>
          </a:p>
          <a:p>
            <a:pPr marL="342900" indent="-342900">
              <a:buAutoNum type="arabicPeriod"/>
            </a:pPr>
            <a:r>
              <a:rPr lang="ru-RU" b="1" i="1" u="sng" dirty="0" smtClean="0">
                <a:solidFill>
                  <a:srgbClr val="000099"/>
                </a:solidFill>
              </a:rPr>
              <a:t>КАК  НАЗЫВАЮТСЯ  КОМПОНЕНТЫ  ДЕЛЕНИЯ</a:t>
            </a:r>
          </a:p>
          <a:p>
            <a:pPr marL="342900" indent="-342900"/>
            <a:r>
              <a:rPr lang="ru-RU" b="1" dirty="0" smtClean="0"/>
              <a:t>         А. </a:t>
            </a:r>
            <a:r>
              <a:rPr lang="ru-RU" b="1" dirty="0" smtClean="0"/>
              <a:t>ДЕЛИМОЕ </a:t>
            </a:r>
            <a:r>
              <a:rPr lang="ru-RU" b="1" dirty="0"/>
              <a:t>, ДЕЛИТЕЛЬ, ЧАСТНОЕ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  </a:t>
            </a:r>
            <a:r>
              <a:rPr lang="ru-RU" b="1" dirty="0" smtClean="0"/>
              <a:t> </a:t>
            </a:r>
            <a:r>
              <a:rPr lang="ru-RU" b="1" dirty="0" smtClean="0"/>
              <a:t>Б. </a:t>
            </a:r>
            <a:r>
              <a:rPr lang="ru-RU" b="1" dirty="0"/>
              <a:t>СЛАГАЕМОЕ, СЛАГАЕМОЕ, </a:t>
            </a:r>
            <a:r>
              <a:rPr lang="ru-RU" b="1" dirty="0" smtClean="0"/>
              <a:t>СУММА</a:t>
            </a:r>
          </a:p>
          <a:p>
            <a:pPr marL="342900" indent="-342900"/>
            <a:r>
              <a:rPr lang="ru-RU" b="1" dirty="0"/>
              <a:t> </a:t>
            </a:r>
            <a:r>
              <a:rPr lang="ru-RU" b="1" dirty="0" smtClean="0"/>
              <a:t>         </a:t>
            </a:r>
            <a:r>
              <a:rPr lang="ru-RU" b="1" dirty="0" smtClean="0"/>
              <a:t>В.  </a:t>
            </a:r>
            <a:r>
              <a:rPr lang="ru-RU" b="1" smtClean="0"/>
              <a:t>МНОЖИТЕЛЬ, МНОЖИТЕЛЬ, ПРОИЗВЕДЕНИЕ</a:t>
            </a:r>
            <a:endParaRPr lang="ru-RU" b="1" dirty="0" smtClean="0"/>
          </a:p>
          <a:p>
            <a:pPr marL="342900" indent="-342900"/>
            <a:r>
              <a:rPr lang="ru-RU" dirty="0" smtClean="0"/>
              <a:t>           </a:t>
            </a:r>
            <a:r>
              <a:rPr lang="ru-RU" b="1" dirty="0" smtClean="0"/>
              <a:t>Г. </a:t>
            </a:r>
            <a:r>
              <a:rPr lang="ru-RU" b="1" dirty="0"/>
              <a:t>УМЕНЬШАЕМОЕ, ВЫЧИТАЕМОЕ, РАЗНОСТЬ</a:t>
            </a:r>
          </a:p>
          <a:p>
            <a:pPr marL="342900" indent="-342900"/>
            <a:endParaRPr lang="ru-RU" dirty="0"/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 startAt="2"/>
            </a:pPr>
            <a:r>
              <a:rPr lang="ru-RU" b="1" i="1" u="sng" dirty="0" smtClean="0">
                <a:solidFill>
                  <a:srgbClr val="000099"/>
                </a:solidFill>
              </a:rPr>
              <a:t>КАК  НАЗЫВАЮТСЯ КОМПОНЕНТЫ СЛОЖЕНИЯ</a:t>
            </a:r>
          </a:p>
          <a:p>
            <a:pPr marL="342900" indent="-342900"/>
            <a:r>
              <a:rPr lang="ru-RU" b="1" dirty="0" smtClean="0"/>
              <a:t>        А.  МНОЖИТЕЛЬ, МНОЖИТЕЛЬ, ПРОИЗВЕДЕНИЕ</a:t>
            </a:r>
          </a:p>
          <a:p>
            <a:pPr marL="342900" indent="-342900"/>
            <a:r>
              <a:rPr lang="ru-RU" b="1" dirty="0" smtClean="0"/>
              <a:t>        Б.  ДЕЛИМОЕ, ДЕЛИТЕЛЬ, ЧАСТНОЕ</a:t>
            </a:r>
          </a:p>
          <a:p>
            <a:pPr marL="342900" indent="-342900"/>
            <a:r>
              <a:rPr lang="ru-RU" b="1" dirty="0" smtClean="0"/>
              <a:t>        В.  СЛАГАЕМОЕ, СЛАГАЕМОЕ, СУММА</a:t>
            </a:r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 startAt="3"/>
            </a:pPr>
            <a:r>
              <a:rPr lang="ru-RU" b="1" i="1" u="sng" dirty="0" smtClean="0">
                <a:solidFill>
                  <a:srgbClr val="000099"/>
                </a:solidFill>
              </a:rPr>
              <a:t>КАК  НАЙТИ НЕИЗВЕСТЫЙ  МНОЖИТЕЛЬ</a:t>
            </a:r>
          </a:p>
          <a:p>
            <a:pPr marL="342900" indent="-342900"/>
            <a:r>
              <a:rPr lang="ru-RU" b="1" dirty="0" smtClean="0"/>
              <a:t>        А.  ОТ ПРОИЗВЕДЕНИЯ ОТНЯТЬ ИЗВЕСТНЫЙ МНОЖИТЕЛЬ</a:t>
            </a:r>
          </a:p>
          <a:p>
            <a:pPr marL="342900" indent="-342900"/>
            <a:r>
              <a:rPr lang="ru-RU" b="1" dirty="0" smtClean="0"/>
              <a:t>        Б.  ПРОИЗВЕДЕНИЕ РАЗДЕЛИТЬ НА ИЗВЕСТНЫЙ МНОЖИТЕЛЬ</a:t>
            </a:r>
          </a:p>
          <a:p>
            <a:pPr marL="342900" indent="-342900"/>
            <a:r>
              <a:rPr lang="ru-RU" b="1" dirty="0" smtClean="0"/>
              <a:t>        В.   К ПРОИЗВЕДЕНИЮ ПРИБАВИТЬ ИЗВЕСТНЫЙ МНОЖИТЕЛЬ</a:t>
            </a:r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 startAt="4"/>
            </a:pPr>
            <a:r>
              <a:rPr lang="ru-RU" b="1" i="1" u="sng" dirty="0" smtClean="0">
                <a:solidFill>
                  <a:srgbClr val="000099"/>
                </a:solidFill>
              </a:rPr>
              <a:t>КАК НАЙТИ НЕИЗВЕСТНОЕ ВЫЧИТАЕМОЕ</a:t>
            </a:r>
          </a:p>
          <a:p>
            <a:pPr marL="342900" indent="-342900"/>
            <a:r>
              <a:rPr lang="ru-RU" b="1" dirty="0" smtClean="0"/>
              <a:t>         А.   К РАЗНОСТИ ПРИБАВИТЬ УМЕНЬШАЕМОЕ</a:t>
            </a:r>
          </a:p>
          <a:p>
            <a:pPr marL="342900" indent="-342900"/>
            <a:r>
              <a:rPr lang="ru-RU" b="1" dirty="0" smtClean="0"/>
              <a:t>         Б.   ОТ  УМЕНЬШАЕМОГО ОТНЯТЬ РАЗНОСТЬ</a:t>
            </a:r>
          </a:p>
          <a:p>
            <a:pPr marL="342900" indent="-342900"/>
            <a:r>
              <a:rPr lang="ru-RU" b="1" dirty="0" smtClean="0"/>
              <a:t>         В.   РАЗНОСТЬ РАЗДЕЛИТЬ НА УМЕНЬШАЕМОЕ</a:t>
            </a:r>
          </a:p>
          <a:p>
            <a:pPr marL="342900" indent="-342900"/>
            <a:endParaRPr lang="ru-RU" b="1" dirty="0" smtClean="0"/>
          </a:p>
          <a:p>
            <a:pPr marL="342900" indent="-342900"/>
            <a:endParaRPr lang="ru-RU" b="1" dirty="0" smtClean="0"/>
          </a:p>
          <a:p>
            <a:pPr marL="342900" indent="-342900"/>
            <a:r>
              <a:rPr lang="ru-RU" b="1" dirty="0" smtClean="0"/>
              <a:t>       </a:t>
            </a:r>
            <a:endParaRPr lang="ru-RU" b="1" dirty="0"/>
          </a:p>
        </p:txBody>
      </p:sp>
      <p:pic>
        <p:nvPicPr>
          <p:cNvPr id="6" name="Picture 3" descr="C:\Users\кал\Pictures\картинки\Анимация\ДИСНЕЙ\винни и друзья\glamour08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4786322"/>
            <a:ext cx="891362" cy="1571612"/>
          </a:xfrm>
          <a:prstGeom prst="rect">
            <a:avLst/>
          </a:prstGeom>
          <a:noFill/>
        </p:spPr>
      </p:pic>
      <p:pic>
        <p:nvPicPr>
          <p:cNvPr id="2053" name="Picture 5" descr="C:\Users\кал\Pictures\картинки\Анимация\ДИСНЕЙ\винни и друзья\glamour08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071546"/>
            <a:ext cx="1574783" cy="1855994"/>
          </a:xfrm>
          <a:prstGeom prst="rect">
            <a:avLst/>
          </a:prstGeom>
          <a:noFill/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1"/>
            <a:ext cx="6000792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ТЕСТ:</a:t>
            </a:r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 startAt="5"/>
            </a:pPr>
            <a:r>
              <a:rPr lang="ru-RU" b="1" i="1" u="sng" dirty="0" smtClean="0">
                <a:solidFill>
                  <a:srgbClr val="000099"/>
                </a:solidFill>
              </a:rPr>
              <a:t>КАК  НАЙТИ  НЕИЗВЕСТНОЕ  ДЕЛИМОЕ</a:t>
            </a:r>
          </a:p>
          <a:p>
            <a:pPr marL="342900" indent="-342900"/>
            <a:r>
              <a:rPr lang="ru-RU" b="1" dirty="0" smtClean="0"/>
              <a:t>        А. ЧАСТНОЕ УМНОЖИТЬ НА ДЕЛИТЕЛЬ</a:t>
            </a:r>
          </a:p>
          <a:p>
            <a:pPr marL="342900" indent="-342900"/>
            <a:r>
              <a:rPr lang="ru-RU" b="1" dirty="0" smtClean="0"/>
              <a:t>        Б.   ДЕЛИТЕЛЬ РАЗДЕЛИТЬ НА ЧАСТНОЕ</a:t>
            </a:r>
          </a:p>
          <a:p>
            <a:pPr marL="342900" indent="-342900"/>
            <a:r>
              <a:rPr lang="ru-RU" b="1" dirty="0" smtClean="0"/>
              <a:t>        В.   ОТ ДЕЛИТЕЛЯ  ОТНЯТЬ  ЧАСТНОЕ</a:t>
            </a:r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 startAt="6"/>
            </a:pPr>
            <a:r>
              <a:rPr lang="ru-RU" b="1" i="1" u="sng" dirty="0" smtClean="0">
                <a:solidFill>
                  <a:srgbClr val="000099"/>
                </a:solidFill>
              </a:rPr>
              <a:t>КАК НАЙТИ НЕИЗВЕСТНОЕ СЛАГАЕМОЕ</a:t>
            </a:r>
          </a:p>
          <a:p>
            <a:pPr marL="342900" indent="-342900"/>
            <a:r>
              <a:rPr lang="ru-RU" b="1" dirty="0" smtClean="0"/>
              <a:t>        А.  СУММУ  РАЗДЕЛИТЬ НА ИЗВЕСТНОЕ  СЛАГАЕМОЕ</a:t>
            </a:r>
          </a:p>
          <a:p>
            <a:pPr marL="342900" indent="-342900"/>
            <a:r>
              <a:rPr lang="ru-RU" b="1" dirty="0" smtClean="0"/>
              <a:t>        Б.  ОТ СУММЫ ОТНЯТЬ ИЗВЕСТНОЕ  СЛАГАЕМОЕ</a:t>
            </a:r>
          </a:p>
          <a:p>
            <a:pPr marL="342900" indent="-342900"/>
            <a:r>
              <a:rPr lang="ru-RU" b="1" dirty="0" smtClean="0"/>
              <a:t>        В.  К СУММЕ  ПРИБАВИТЬ ИЗВЕСТНОЕ СЛАГАЕМОЕ</a:t>
            </a:r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b="1" dirty="0" smtClean="0">
                <a:solidFill>
                  <a:srgbClr val="000099"/>
                </a:solidFill>
              </a:rPr>
              <a:t>7</a:t>
            </a:r>
            <a:r>
              <a:rPr lang="ru-RU" dirty="0" smtClean="0">
                <a:solidFill>
                  <a:srgbClr val="000099"/>
                </a:solidFill>
              </a:rPr>
              <a:t>.    </a:t>
            </a:r>
            <a:r>
              <a:rPr lang="ru-RU" b="1" i="1" u="sng" dirty="0" smtClean="0">
                <a:solidFill>
                  <a:srgbClr val="000099"/>
                </a:solidFill>
              </a:rPr>
              <a:t>КАК НАЙТИ НЕИЗВЕСТНОЕ  УМЕНЬШАЕМОЕ</a:t>
            </a:r>
          </a:p>
          <a:p>
            <a:pPr marL="342900" indent="-342900"/>
            <a:r>
              <a:rPr lang="ru-RU" b="1" dirty="0" smtClean="0"/>
              <a:t>        А.  ОТ РАЗНОСТИ ОТНЯТЬ ВЫЧИТАЕМОЕ</a:t>
            </a:r>
          </a:p>
          <a:p>
            <a:pPr marL="342900" indent="-342900"/>
            <a:r>
              <a:rPr lang="ru-RU" b="1" dirty="0" smtClean="0"/>
              <a:t>        Б.  ВЫЧИТАЕМОЕ РАЗДЕЛИТЬ НА РАЗНОСТЬ</a:t>
            </a:r>
          </a:p>
          <a:p>
            <a:pPr marL="342900" indent="-342900"/>
            <a:r>
              <a:rPr lang="ru-RU" b="1" dirty="0" smtClean="0"/>
              <a:t>        В.  К РАЗНОСТИ ПРИБАВИТЬ ВЫЧИТАЕМОЕ</a:t>
            </a:r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 startAt="8"/>
            </a:pPr>
            <a:r>
              <a:rPr lang="ru-RU" b="1" i="1" u="sng" dirty="0" smtClean="0">
                <a:solidFill>
                  <a:srgbClr val="000099"/>
                </a:solidFill>
              </a:rPr>
              <a:t>КАК  НАЙТИ НЕИЗВЕСТНЫЙ ДЕЛИТЕЛЬ</a:t>
            </a:r>
          </a:p>
          <a:p>
            <a:pPr marL="342900" indent="-342900"/>
            <a:r>
              <a:rPr lang="ru-RU" dirty="0" smtClean="0"/>
              <a:t>        </a:t>
            </a:r>
            <a:r>
              <a:rPr lang="ru-RU" b="1" dirty="0" smtClean="0"/>
              <a:t>А.    ДЕЛИМОЕ  РАЗДЕЛИТЬ НА ЧАСТНОЕ</a:t>
            </a:r>
          </a:p>
          <a:p>
            <a:pPr marL="342900" indent="-342900"/>
            <a:r>
              <a:rPr lang="ru-RU" b="1" dirty="0" smtClean="0"/>
              <a:t>        Б.   ЧАСТНОЕ  УМНОЖИТЬ НА ДЕЛИМОЕ</a:t>
            </a:r>
          </a:p>
          <a:p>
            <a:pPr marL="342900" indent="-342900"/>
            <a:r>
              <a:rPr lang="ru-RU" b="1" dirty="0" smtClean="0"/>
              <a:t>        В.    К  ДЕЛИМОМУ ПРИБАВИТЬ ЧАСТНОЕ</a:t>
            </a:r>
          </a:p>
          <a:p>
            <a:pPr marL="342900" indent="-342900"/>
            <a:endParaRPr lang="ru-RU" b="1" dirty="0" smtClean="0"/>
          </a:p>
          <a:p>
            <a:pPr marL="342900" indent="-342900"/>
            <a:endParaRPr lang="ru-RU" b="1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dirty="0" smtClean="0"/>
              <a:t>       </a:t>
            </a:r>
            <a:endParaRPr lang="ru-RU" dirty="0"/>
          </a:p>
        </p:txBody>
      </p:sp>
      <p:pic>
        <p:nvPicPr>
          <p:cNvPr id="4" name="Picture 2" descr="C:\Users\кал\Pictures\картинки\Анимация\ДИСНЕЙ\винни и друзья\tigr1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428604"/>
            <a:ext cx="1297781" cy="1557337"/>
          </a:xfrm>
          <a:prstGeom prst="rect">
            <a:avLst/>
          </a:prstGeom>
          <a:noFill/>
        </p:spPr>
      </p:pic>
      <p:pic>
        <p:nvPicPr>
          <p:cNvPr id="5" name="Picture 4" descr="C:\Users\кал\Pictures\картинки\Анимация\ДИСНЕЙ\винни и друзья\animated_cartoon_007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85720" y="5000636"/>
            <a:ext cx="1248826" cy="149859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МАРЧЕНКО Е.В.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234</Words>
  <Application>Microsoft Office PowerPoint</Application>
  <PresentationFormat>Экран (4:3)</PresentationFormat>
  <Paragraphs>53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14</cp:revision>
  <dcterms:created xsi:type="dcterms:W3CDTF">2010-09-12T08:25:52Z</dcterms:created>
  <dcterms:modified xsi:type="dcterms:W3CDTF">2016-12-05T12:16:28Z</dcterms:modified>
</cp:coreProperties>
</file>