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72" r:id="rId12"/>
    <p:sldId id="266" r:id="rId13"/>
    <p:sldId id="267" r:id="rId14"/>
    <p:sldId id="268" r:id="rId15"/>
    <p:sldId id="269" r:id="rId16"/>
    <p:sldId id="270" r:id="rId17"/>
    <p:sldId id="27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Лист1!$B$1</c:f>
              <c:strCache>
                <c:ptCount val="1"/>
                <c:pt idx="0">
                  <c:v>сформированы навыки</c:v>
                </c:pt>
              </c:strCache>
            </c:strRef>
          </c:tx>
          <c:cat>
            <c:strRef>
              <c:f>Лист1!$A$2:$A$5</c:f>
              <c:strCache>
                <c:ptCount val="3"/>
                <c:pt idx="0">
                  <c:v>начало года</c:v>
                </c:pt>
                <c:pt idx="2">
                  <c:v>конец года</c:v>
                </c:pt>
              </c:strCache>
            </c:strRef>
          </c:cat>
          <c:val>
            <c:numRef>
              <c:f>Лист1!$B$2:$B$5</c:f>
              <c:numCache>
                <c:formatCode>General</c:formatCode>
                <c:ptCount val="4"/>
                <c:pt idx="0">
                  <c:v>3</c:v>
                </c:pt>
                <c:pt idx="2">
                  <c:v>12</c:v>
                </c:pt>
              </c:numCache>
            </c:numRef>
          </c:val>
        </c:ser>
        <c:ser>
          <c:idx val="1"/>
          <c:order val="1"/>
          <c:tx>
            <c:strRef>
              <c:f>Лист1!$C$1</c:f>
              <c:strCache>
                <c:ptCount val="1"/>
                <c:pt idx="0">
                  <c:v>в стадии форирования (с помощью взрослого)</c:v>
                </c:pt>
              </c:strCache>
            </c:strRef>
          </c:tx>
          <c:cat>
            <c:strRef>
              <c:f>Лист1!$A$2:$A$5</c:f>
              <c:strCache>
                <c:ptCount val="3"/>
                <c:pt idx="0">
                  <c:v>начало года</c:v>
                </c:pt>
                <c:pt idx="2">
                  <c:v>конец года</c:v>
                </c:pt>
              </c:strCache>
            </c:strRef>
          </c:cat>
          <c:val>
            <c:numRef>
              <c:f>Лист1!$C$2:$C$5</c:f>
              <c:numCache>
                <c:formatCode>General</c:formatCode>
                <c:ptCount val="4"/>
                <c:pt idx="0">
                  <c:v>11</c:v>
                </c:pt>
                <c:pt idx="2">
                  <c:v>7</c:v>
                </c:pt>
              </c:numCache>
            </c:numRef>
          </c:val>
        </c:ser>
        <c:ser>
          <c:idx val="2"/>
          <c:order val="2"/>
          <c:tx>
            <c:strRef>
              <c:f>Лист1!$D$1</c:f>
              <c:strCache>
                <c:ptCount val="1"/>
                <c:pt idx="0">
                  <c:v>не сформированы навыки</c:v>
                </c:pt>
              </c:strCache>
            </c:strRef>
          </c:tx>
          <c:cat>
            <c:strRef>
              <c:f>Лист1!$A$2:$A$5</c:f>
              <c:strCache>
                <c:ptCount val="3"/>
                <c:pt idx="0">
                  <c:v>начало года</c:v>
                </c:pt>
                <c:pt idx="2">
                  <c:v>конец года</c:v>
                </c:pt>
              </c:strCache>
            </c:strRef>
          </c:cat>
          <c:val>
            <c:numRef>
              <c:f>Лист1!$D$2:$D$5</c:f>
              <c:numCache>
                <c:formatCode>General</c:formatCode>
                <c:ptCount val="4"/>
                <c:pt idx="0">
                  <c:v>7</c:v>
                </c:pt>
                <c:pt idx="2">
                  <c:v>2</c:v>
                </c:pt>
              </c:numCache>
            </c:numRef>
          </c:val>
        </c:ser>
        <c:axId val="95890816"/>
        <c:axId val="95896704"/>
      </c:barChart>
      <c:catAx>
        <c:axId val="95890816"/>
        <c:scaling>
          <c:orientation val="minMax"/>
        </c:scaling>
        <c:axPos val="b"/>
        <c:tickLblPos val="nextTo"/>
        <c:crossAx val="95896704"/>
        <c:crosses val="autoZero"/>
        <c:auto val="1"/>
        <c:lblAlgn val="ctr"/>
        <c:lblOffset val="100"/>
      </c:catAx>
      <c:valAx>
        <c:axId val="95896704"/>
        <c:scaling>
          <c:orientation val="minMax"/>
        </c:scaling>
        <c:axPos val="l"/>
        <c:majorGridlines/>
        <c:numFmt formatCode="General" sourceLinked="1"/>
        <c:tickLblPos val="nextTo"/>
        <c:crossAx val="95890816"/>
        <c:crosses val="autoZero"/>
        <c:crossBetween val="between"/>
      </c:valAx>
    </c:plotArea>
    <c:legend>
      <c:legendPos val="r"/>
      <c:layout/>
    </c:legend>
    <c:plotVisOnly val="1"/>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AA500E4-0C1F-434F-9B31-DC5254E83CC3}" type="datetimeFigureOut">
              <a:rPr lang="ru-RU" smtClean="0"/>
              <a:pPr/>
              <a:t>08.05.2019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C590366-B128-4CE6-8C6F-A9406DEE5B5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A500E4-0C1F-434F-9B31-DC5254E83CC3}" type="datetimeFigureOut">
              <a:rPr lang="ru-RU" smtClean="0"/>
              <a:pPr/>
              <a:t>08.05.2019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590366-B128-4CE6-8C6F-A9406DEE5B5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0"/>
            <a:ext cx="7786742" cy="6500858"/>
          </a:xfrm>
        </p:spPr>
        <p:txBody>
          <a:bodyPr>
            <a:noAutofit/>
          </a:bodyPr>
          <a:lstStyle/>
          <a:p>
            <a:pPr algn="l"/>
            <a:r>
              <a:rPr lang="ru-RU" sz="2400" dirty="0" smtClean="0">
                <a:latin typeface="Times New Roman" pitchFamily="18" charset="0"/>
                <a:cs typeface="Times New Roman" pitchFamily="18" charset="0"/>
              </a:rPr>
              <a:t>МАДОУ детский сад «Радуга» р.п. Ветлужский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 </a:t>
            </a:r>
            <a:br>
              <a:rPr lang="ru-RU" sz="2400" u="sng"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428992" y="5500702"/>
            <a:ext cx="5214974" cy="357190"/>
          </a:xfrm>
        </p:spPr>
        <p:txBody>
          <a:bodyPr>
            <a:normAutofit fontScale="70000" lnSpcReduction="20000"/>
          </a:bodyPr>
          <a:lstStyle/>
          <a:p>
            <a:r>
              <a:rPr lang="ru-RU" sz="2800" dirty="0" smtClean="0">
                <a:solidFill>
                  <a:schemeClr val="tx1"/>
                </a:solidFill>
                <a:latin typeface="Times New Roman" pitchFamily="18" charset="0"/>
                <a:cs typeface="Times New Roman" pitchFamily="18" charset="0"/>
              </a:rPr>
              <a:t> </a:t>
            </a:r>
          </a:p>
          <a:p>
            <a:endParaRPr lang="ru-RU" dirty="0"/>
          </a:p>
        </p:txBody>
      </p:sp>
      <p:pic>
        <p:nvPicPr>
          <p:cNvPr id="1026" name="Picture 2" descr="C:\Users\Анна\Desktop\портфолио Бобровой\Рисунок1.jpg"/>
          <p:cNvPicPr>
            <a:picLocks noChangeAspect="1" noChangeArrowheads="1"/>
          </p:cNvPicPr>
          <p:nvPr/>
        </p:nvPicPr>
        <p:blipFill>
          <a:blip r:embed="rId2" cstate="email"/>
          <a:srcRect/>
          <a:stretch>
            <a:fillRect/>
          </a:stretch>
        </p:blipFill>
        <p:spPr bwMode="auto">
          <a:xfrm>
            <a:off x="642910" y="1142984"/>
            <a:ext cx="3143272" cy="4357718"/>
          </a:xfrm>
          <a:prstGeom prst="rect">
            <a:avLst/>
          </a:prstGeom>
          <a:noFill/>
        </p:spPr>
      </p:pic>
      <p:sp>
        <p:nvSpPr>
          <p:cNvPr id="5" name="Прямоугольник 4"/>
          <p:cNvSpPr/>
          <p:nvPr/>
        </p:nvSpPr>
        <p:spPr>
          <a:xfrm>
            <a:off x="4572000" y="2357430"/>
            <a:ext cx="4000528" cy="2769989"/>
          </a:xfrm>
          <a:prstGeom prst="rect">
            <a:avLst/>
          </a:prstGeom>
        </p:spPr>
        <p:txBody>
          <a:bodyPr wrap="square">
            <a:spAutoFit/>
          </a:bodyPr>
          <a:lstStyle/>
          <a:p>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«Педагогическая деятельность в соответствии с ФГОС ДО»</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Автор: Боброва  Алеся Львовна</a:t>
            </a: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воспитатель первой кв.категории </a:t>
            </a:r>
            <a:br>
              <a:rPr lang="ru-RU" sz="2000" dirty="0" smtClean="0">
                <a:latin typeface="Times New Roman" pitchFamily="18" charset="0"/>
                <a:cs typeface="Times New Roman" pitchFamily="18" charset="0"/>
              </a:rPr>
            </a:br>
            <a:r>
              <a:rPr lang="ru-RU" u="sng" dirty="0" smtClean="0">
                <a:latin typeface="Times New Roman" pitchFamily="18" charset="0"/>
                <a:cs typeface="Times New Roman" pitchFamily="18" charset="0"/>
              </a:rPr>
              <a:t/>
            </a:r>
            <a:br>
              <a:rPr lang="ru-RU" u="sng"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fontScale="90000"/>
          </a:bodyPr>
          <a:lstStyle/>
          <a:p>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b="1" dirty="0">
                <a:ln>
                  <a:solidFill>
                    <a:srgbClr val="C00000"/>
                  </a:solidFill>
                </a:ln>
                <a:solidFill>
                  <a:srgbClr val="FF0000"/>
                </a:solidFill>
                <a:latin typeface="Times New Roman" pitchFamily="18" charset="0"/>
                <a:cs typeface="Times New Roman" pitchFamily="18" charset="0"/>
              </a:rPr>
              <a:t/>
            </a:r>
            <a:br>
              <a:rPr lang="ru-RU" sz="2200" b="1" dirty="0">
                <a:ln>
                  <a:solidFill>
                    <a:srgbClr val="C00000"/>
                  </a:solidFill>
                </a:ln>
                <a:solidFill>
                  <a:srgbClr val="FF0000"/>
                </a:solidFill>
                <a:latin typeface="Times New Roman" pitchFamily="18" charset="0"/>
                <a:cs typeface="Times New Roman" pitchFamily="18" charset="0"/>
              </a:rPr>
            </a:br>
            <a:r>
              <a:rPr lang="ru-RU" sz="2200" b="1" dirty="0" smtClean="0">
                <a:ln>
                  <a:solidFill>
                    <a:srgbClr val="C00000"/>
                  </a:solidFill>
                </a:ln>
                <a:solidFill>
                  <a:srgbClr val="FF0000"/>
                </a:solidFill>
                <a:latin typeface="Times New Roman" pitchFamily="18" charset="0"/>
                <a:cs typeface="Times New Roman" pitchFamily="18" charset="0"/>
              </a:rPr>
              <a:t/>
            </a:r>
            <a:br>
              <a:rPr lang="ru-RU" sz="2200" b="1" dirty="0" smtClean="0">
                <a:ln>
                  <a:solidFill>
                    <a:srgbClr val="C00000"/>
                  </a:solidFill>
                </a:ln>
                <a:solidFill>
                  <a:srgbClr val="FF0000"/>
                </a:solidFill>
                <a:latin typeface="Times New Roman" pitchFamily="18" charset="0"/>
                <a:cs typeface="Times New Roman" pitchFamily="18" charset="0"/>
              </a:rPr>
            </a:b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endParaRPr lang="ru-RU" sz="2200" dirty="0"/>
          </a:p>
        </p:txBody>
      </p:sp>
      <p:sp>
        <p:nvSpPr>
          <p:cNvPr id="3" name="Содержимое 2"/>
          <p:cNvSpPr>
            <a:spLocks noGrp="1"/>
          </p:cNvSpPr>
          <p:nvPr>
            <p:ph idx="1"/>
          </p:nvPr>
        </p:nvSpPr>
        <p:spPr>
          <a:xfrm>
            <a:off x="0" y="285728"/>
            <a:ext cx="5429256" cy="6286544"/>
          </a:xfrm>
        </p:spPr>
        <p:txBody>
          <a:bodyPr>
            <a:normAutofit fontScale="55000" lnSpcReduction="20000"/>
          </a:bodyPr>
          <a:lstStyle/>
          <a:p>
            <a:pPr>
              <a:buNone/>
            </a:pPr>
            <a:r>
              <a:rPr lang="ru-RU" sz="5100" b="1" dirty="0" smtClean="0">
                <a:ln>
                  <a:solidFill>
                    <a:srgbClr val="C00000"/>
                  </a:solidFill>
                </a:ln>
                <a:solidFill>
                  <a:srgbClr val="C00000"/>
                </a:solidFill>
                <a:latin typeface="Times New Roman" pitchFamily="18" charset="0"/>
                <a:cs typeface="Times New Roman" pitchFamily="18" charset="0"/>
              </a:rPr>
              <a:t/>
            </a:r>
            <a:br>
              <a:rPr lang="ru-RU" sz="5100" b="1" dirty="0" smtClean="0">
                <a:ln>
                  <a:solidFill>
                    <a:srgbClr val="C00000"/>
                  </a:solidFill>
                </a:ln>
                <a:solidFill>
                  <a:srgbClr val="C00000"/>
                </a:solidFill>
                <a:latin typeface="Times New Roman" pitchFamily="18" charset="0"/>
                <a:cs typeface="Times New Roman" pitchFamily="18" charset="0"/>
              </a:rPr>
            </a:br>
            <a:r>
              <a:rPr lang="ru-RU" sz="5100" b="1" dirty="0" smtClean="0">
                <a:ln>
                  <a:solidFill>
                    <a:srgbClr val="C00000"/>
                  </a:solidFill>
                </a:ln>
                <a:solidFill>
                  <a:srgbClr val="C00000"/>
                </a:solidFill>
                <a:latin typeface="Times New Roman" pitchFamily="18" charset="0"/>
                <a:cs typeface="Times New Roman" pitchFamily="18" charset="0"/>
              </a:rPr>
              <a:t> </a:t>
            </a:r>
            <a:r>
              <a:rPr lang="ru-RU" sz="5100" dirty="0" smtClean="0">
                <a:solidFill>
                  <a:srgbClr val="C00000"/>
                </a:solidFill>
                <a:latin typeface="Times New Roman" pitchFamily="18" charset="0"/>
                <a:cs typeface="Times New Roman" pitchFamily="18" charset="0"/>
              </a:rPr>
              <a:t>Навыки культуры еды и поведения за столом   </a:t>
            </a:r>
            <a:r>
              <a:rPr lang="ru-RU" b="1" i="1" u="sng" dirty="0" smtClean="0">
                <a:solidFill>
                  <a:srgbClr val="7030A0"/>
                </a:solidFill>
                <a:latin typeface="Times New Roman" pitchFamily="18" charset="0"/>
                <a:cs typeface="Times New Roman" pitchFamily="18" charset="0"/>
              </a:rPr>
              <a:t>Непосредственная образовательная деятельность</a:t>
            </a:r>
            <a:br>
              <a:rPr lang="ru-RU" b="1" i="1" u="sng" dirty="0" smtClean="0">
                <a:solidFill>
                  <a:srgbClr val="7030A0"/>
                </a:solidFill>
                <a:latin typeface="Times New Roman" pitchFamily="18" charset="0"/>
                <a:cs typeface="Times New Roman" pitchFamily="18" charset="0"/>
              </a:rPr>
            </a:br>
            <a:r>
              <a:rPr lang="ru-RU" dirty="0" smtClean="0">
                <a:latin typeface="Times New Roman" pitchFamily="18" charset="0"/>
                <a:cs typeface="Times New Roman" pitchFamily="18" charset="0"/>
              </a:rPr>
              <a:t>        Игровые ситуации «Мы готовимся к обеду», «Принимайся за обед», «Убери со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стола»,  рассказывание истории про Машу и Мишу «Как Витю учили есть ложкой»,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«Убери со стола», «День рождение у Мишки»,»К кукле кате пришли гости»</a:t>
            </a:r>
            <a:br>
              <a:rPr lang="ru-RU" dirty="0" smtClean="0">
                <a:latin typeface="Times New Roman" pitchFamily="18" charset="0"/>
                <a:cs typeface="Times New Roman" pitchFamily="18" charset="0"/>
              </a:rPr>
            </a:br>
            <a:r>
              <a:rPr lang="ru-RU" dirty="0" smtClean="0">
                <a:solidFill>
                  <a:srgbClr val="FF0000"/>
                </a:solidFill>
                <a:latin typeface="Times New Roman" pitchFamily="18" charset="0"/>
                <a:cs typeface="Times New Roman" pitchFamily="18" charset="0"/>
              </a:rPr>
              <a:t>                           </a:t>
            </a:r>
            <a:r>
              <a:rPr lang="ru-RU" b="1" i="1" u="sng" dirty="0" smtClean="0">
                <a:solidFill>
                  <a:srgbClr val="7030A0"/>
                </a:solidFill>
                <a:latin typeface="Times New Roman" pitchFamily="18" charset="0"/>
                <a:cs typeface="Times New Roman" pitchFamily="18" charset="0"/>
              </a:rPr>
              <a:t>Художественная литература</a:t>
            </a:r>
            <a:br>
              <a:rPr lang="ru-RU" b="1" i="1" u="sng" dirty="0" smtClean="0">
                <a:solidFill>
                  <a:srgbClr val="7030A0"/>
                </a:solidFill>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С.Капутикян</a:t>
            </a:r>
            <a:r>
              <a:rPr lang="ru-RU" dirty="0" smtClean="0">
                <a:latin typeface="Times New Roman" pitchFamily="18" charset="0"/>
                <a:cs typeface="Times New Roman" pitchFamily="18" charset="0"/>
              </a:rPr>
              <a:t>  «Маша обедает», «Кто скорей допьет», С.Маршак</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«Где обедал воробей», Ю.Кушак «Приятного аппетита», фольклорные </a:t>
            </a:r>
            <a:r>
              <a:rPr lang="ru-RU" dirty="0" err="1" smtClean="0">
                <a:latin typeface="Times New Roman" pitchFamily="18" charset="0"/>
                <a:cs typeface="Times New Roman" pitchFamily="18" charset="0"/>
              </a:rPr>
              <a:t>потешки</a:t>
            </a: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Е. Благинина «Обедать», А </a:t>
            </a:r>
            <a:r>
              <a:rPr lang="ru-RU" dirty="0" err="1" smtClean="0">
                <a:latin typeface="Times New Roman" pitchFamily="18" charset="0"/>
                <a:cs typeface="Times New Roman" pitchFamily="18" charset="0"/>
              </a:rPr>
              <a:t>Кардашова</a:t>
            </a:r>
            <a:r>
              <a:rPr lang="ru-RU" dirty="0" smtClean="0">
                <a:latin typeface="Times New Roman" pitchFamily="18" charset="0"/>
                <a:cs typeface="Times New Roman" pitchFamily="18" charset="0"/>
              </a:rPr>
              <a:t> «Завтрак», «Ужин», В.Берестов «Ложка»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b="1" i="1" u="sng" dirty="0" smtClean="0">
                <a:solidFill>
                  <a:srgbClr val="7030A0"/>
                </a:solidFill>
                <a:latin typeface="Times New Roman" pitchFamily="18" charset="0"/>
                <a:cs typeface="Times New Roman" pitchFamily="18" charset="0"/>
              </a:rPr>
              <a:t>Игры</a:t>
            </a:r>
            <a:br>
              <a:rPr lang="ru-RU" b="1" i="1" u="sng" dirty="0" smtClean="0">
                <a:solidFill>
                  <a:srgbClr val="7030A0"/>
                </a:solidFill>
                <a:latin typeface="Times New Roman" pitchFamily="18" charset="0"/>
                <a:cs typeface="Times New Roman" pitchFamily="18" charset="0"/>
              </a:rPr>
            </a:br>
            <a:r>
              <a:rPr lang="ru-RU" dirty="0" smtClean="0">
                <a:latin typeface="Times New Roman" pitchFamily="18" charset="0"/>
                <a:cs typeface="Times New Roman" pitchFamily="18" charset="0"/>
              </a:rPr>
              <a:t>            «Кукла учится у ребят аккуратно кушать», «Для чего такая посуда»,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«Обед у кукол»,  </a:t>
            </a:r>
            <a:r>
              <a:rPr lang="ru-RU" dirty="0" err="1" smtClean="0">
                <a:latin typeface="Times New Roman" pitchFamily="18" charset="0"/>
                <a:cs typeface="Times New Roman" pitchFamily="18" charset="0"/>
              </a:rPr>
              <a:t>дид</a:t>
            </a:r>
            <a:r>
              <a:rPr lang="ru-RU" dirty="0" smtClean="0">
                <a:latin typeface="Times New Roman" pitchFamily="18" charset="0"/>
                <a:cs typeface="Times New Roman" pitchFamily="18" charset="0"/>
              </a:rPr>
              <a:t>. игра «Напоим куклу Аню чаем»</a:t>
            </a:r>
            <a:endParaRPr lang="ru-RU" dirty="0"/>
          </a:p>
        </p:txBody>
      </p:sp>
      <p:pic>
        <p:nvPicPr>
          <p:cNvPr id="1026" name="Picture 2" descr="C:\Users\Анна\Desktop\портфолио Бобровой\P3280201.JPG"/>
          <p:cNvPicPr>
            <a:picLocks noChangeAspect="1" noChangeArrowheads="1"/>
          </p:cNvPicPr>
          <p:nvPr/>
        </p:nvPicPr>
        <p:blipFill>
          <a:blip r:embed="rId2" cstate="email"/>
          <a:srcRect/>
          <a:stretch>
            <a:fillRect/>
          </a:stretch>
        </p:blipFill>
        <p:spPr bwMode="auto">
          <a:xfrm>
            <a:off x="5429256" y="928670"/>
            <a:ext cx="3500462" cy="2571768"/>
          </a:xfrm>
          <a:prstGeom prst="rect">
            <a:avLst/>
          </a:prstGeom>
          <a:noFill/>
        </p:spPr>
      </p:pic>
      <p:pic>
        <p:nvPicPr>
          <p:cNvPr id="1027" name="Picture 3" descr="C:\Users\Анна\Desktop\портфолио Бобровой\P3310236.JPG"/>
          <p:cNvPicPr>
            <a:picLocks noChangeAspect="1" noChangeArrowheads="1"/>
          </p:cNvPicPr>
          <p:nvPr/>
        </p:nvPicPr>
        <p:blipFill>
          <a:blip r:embed="rId3" cstate="email"/>
          <a:srcRect/>
          <a:stretch>
            <a:fillRect/>
          </a:stretch>
        </p:blipFill>
        <p:spPr bwMode="auto">
          <a:xfrm>
            <a:off x="5466031" y="4000504"/>
            <a:ext cx="3392249" cy="268703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71802" y="285728"/>
            <a:ext cx="6072198" cy="6357982"/>
          </a:xfrm>
        </p:spPr>
        <p:txBody>
          <a:bodyPr>
            <a:normAutofit fontScale="55000" lnSpcReduction="20000"/>
          </a:bodyPr>
          <a:lstStyle/>
          <a:p>
            <a:pPr algn="ctr">
              <a:buNone/>
            </a:pPr>
            <a:endParaRPr lang="ru-RU" b="1" dirty="0" smtClean="0">
              <a:ln>
                <a:solidFill>
                  <a:srgbClr val="C00000"/>
                </a:solidFill>
              </a:ln>
              <a:solidFill>
                <a:srgbClr val="FF0000"/>
              </a:solidFill>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ru-RU" sz="5800" dirty="0" smtClean="0">
                <a:solidFill>
                  <a:srgbClr val="C00000"/>
                </a:solidFill>
                <a:latin typeface="Times New Roman" pitchFamily="18" charset="0"/>
                <a:cs typeface="Times New Roman" pitchFamily="18" charset="0"/>
              </a:rPr>
              <a:t>Навыки самообслуживания</a:t>
            </a:r>
          </a:p>
          <a:p>
            <a:pPr algn="ctr">
              <a:buNone/>
            </a:pPr>
            <a:r>
              <a:rPr lang="ru-RU" dirty="0" smtClean="0">
                <a:latin typeface="Times New Roman" pitchFamily="18" charset="0"/>
                <a:cs typeface="Times New Roman" pitchFamily="18" charset="0"/>
              </a:rPr>
              <a:t>   </a:t>
            </a:r>
            <a:r>
              <a:rPr lang="ru-RU" sz="3600" b="1" i="1" u="sng" dirty="0" smtClean="0">
                <a:solidFill>
                  <a:srgbClr val="7030A0"/>
                </a:solidFill>
                <a:latin typeface="Times New Roman" pitchFamily="18" charset="0"/>
                <a:cs typeface="Times New Roman" pitchFamily="18" charset="0"/>
              </a:rPr>
              <a:t>Непосредственная образовательная деятельность</a:t>
            </a:r>
          </a:p>
          <a:p>
            <a:pPr>
              <a:buNone/>
            </a:pPr>
            <a:r>
              <a:rPr lang="ru-RU" dirty="0" smtClean="0">
                <a:latin typeface="Times New Roman" pitchFamily="18" charset="0"/>
                <a:cs typeface="Times New Roman" pitchFamily="18" charset="0"/>
              </a:rPr>
              <a:t>      «Уложим куклу спать», «Такие разные носочки», «Оденем куклу Катю на прогулку»</a:t>
            </a:r>
            <a:endParaRPr lang="ru-RU" dirty="0" smtClean="0">
              <a:solidFill>
                <a:srgbClr val="7030A0"/>
              </a:solidFill>
              <a:latin typeface="Times New Roman" pitchFamily="18" charset="0"/>
              <a:cs typeface="Times New Roman" pitchFamily="18" charset="0"/>
            </a:endParaRPr>
          </a:p>
          <a:p>
            <a:pPr>
              <a:buNone/>
            </a:pPr>
            <a:r>
              <a:rPr lang="ru-RU" sz="3600" dirty="0" smtClean="0">
                <a:solidFill>
                  <a:srgbClr val="7030A0"/>
                </a:solidFill>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                              </a:t>
            </a:r>
            <a:r>
              <a:rPr lang="ru-RU" b="1" i="1" u="sng" dirty="0" smtClean="0">
                <a:solidFill>
                  <a:srgbClr val="7030A0"/>
                </a:solidFill>
                <a:latin typeface="Times New Roman" pitchFamily="18" charset="0"/>
                <a:cs typeface="Times New Roman" pitchFamily="18" charset="0"/>
              </a:rPr>
              <a:t>Художественная литература</a:t>
            </a:r>
          </a:p>
          <a:p>
            <a:pPr>
              <a:buNone/>
            </a:pPr>
            <a:r>
              <a:rPr lang="ru-RU" dirty="0" smtClean="0">
                <a:latin typeface="Times New Roman" pitchFamily="18" charset="0"/>
                <a:cs typeface="Times New Roman" pitchFamily="18" charset="0"/>
              </a:rPr>
              <a:t>      «Спать пора» П.Воронько,</a:t>
            </a:r>
            <a:r>
              <a:rPr lang="ru-RU" dirty="0" smtClean="0"/>
              <a:t> </a:t>
            </a:r>
            <a:r>
              <a:rPr lang="ru-RU" dirty="0" smtClean="0">
                <a:latin typeface="Times New Roman" pitchFamily="18" charset="0"/>
                <a:cs typeface="Times New Roman" pitchFamily="18" charset="0"/>
              </a:rPr>
              <a:t>В.Берестов «Новый бант», З.Александрова « Что взяла, клади на место»,</a:t>
            </a:r>
            <a:r>
              <a:rPr lang="ru-RU" dirty="0" smtClean="0"/>
              <a:t> </a:t>
            </a:r>
            <a:r>
              <a:rPr lang="ru-RU" dirty="0" smtClean="0">
                <a:latin typeface="Times New Roman" pitchFamily="18" charset="0"/>
                <a:cs typeface="Times New Roman" pitchFamily="18" charset="0"/>
              </a:rPr>
              <a:t>В.Маяковской   « Что такое хорошо, что такое плохо», И.Горюновой «Этикет для карапузов», </a:t>
            </a:r>
            <a:r>
              <a:rPr lang="ru-RU" dirty="0" err="1" smtClean="0">
                <a:latin typeface="Times New Roman" pitchFamily="18" charset="0"/>
                <a:cs typeface="Times New Roman" pitchFamily="18" charset="0"/>
              </a:rPr>
              <a:t>потешки</a:t>
            </a:r>
            <a:r>
              <a:rPr lang="ru-RU" dirty="0" smtClean="0">
                <a:latin typeface="Times New Roman" pitchFamily="18" charset="0"/>
                <a:cs typeface="Times New Roman" pitchFamily="18" charset="0"/>
              </a:rPr>
              <a:t>  «Расти коса..»</a:t>
            </a: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a:t>
            </a:r>
            <a:r>
              <a:rPr lang="ru-RU" sz="3600" b="1" i="1" u="sng" dirty="0" smtClean="0">
                <a:solidFill>
                  <a:srgbClr val="7030A0"/>
                </a:solidFill>
                <a:latin typeface="Times New Roman" pitchFamily="18" charset="0"/>
                <a:cs typeface="Times New Roman" pitchFamily="18" charset="0"/>
              </a:rPr>
              <a:t>Игры</a:t>
            </a:r>
          </a:p>
          <a:p>
            <a:pPr algn="just">
              <a:buNone/>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Дид</a:t>
            </a:r>
            <a:r>
              <a:rPr lang="ru-RU" dirty="0" smtClean="0">
                <a:latin typeface="Times New Roman" pitchFamily="18" charset="0"/>
                <a:cs typeface="Times New Roman" pitchFamily="18" charset="0"/>
              </a:rPr>
              <a:t>. игра «Кукла Маша идёт на прогулку», </a:t>
            </a:r>
          </a:p>
          <a:p>
            <a:pPr algn="just">
              <a:buNone/>
            </a:pPr>
            <a:r>
              <a:rPr lang="ru-RU" dirty="0" smtClean="0">
                <a:latin typeface="Times New Roman" pitchFamily="18" charset="0"/>
                <a:cs typeface="Times New Roman" pitchFamily="18" charset="0"/>
              </a:rPr>
              <a:t>    «Поможем кукле раздеться», «Причешем куклу Машу», «Что лишнее», «Найди и назови», наст. игры «Весёлые </a:t>
            </a:r>
            <a:r>
              <a:rPr lang="ru-RU" dirty="0" err="1" smtClean="0">
                <a:latin typeface="Times New Roman" pitchFamily="18" charset="0"/>
                <a:cs typeface="Times New Roman" pitchFamily="18" charset="0"/>
              </a:rPr>
              <a:t>шнурочки</a:t>
            </a:r>
            <a:r>
              <a:rPr lang="ru-RU" dirty="0" smtClean="0">
                <a:latin typeface="Times New Roman" pitchFamily="18" charset="0"/>
                <a:cs typeface="Times New Roman" pitchFamily="18" charset="0"/>
              </a:rPr>
              <a:t>», «Волшебные верёвочки», «Застёжки- </a:t>
            </a:r>
            <a:r>
              <a:rPr lang="ru-RU" dirty="0" err="1" smtClean="0">
                <a:latin typeface="Times New Roman" pitchFamily="18" charset="0"/>
                <a:cs typeface="Times New Roman" pitchFamily="18" charset="0"/>
              </a:rPr>
              <a:t>шнурочки</a:t>
            </a:r>
            <a:r>
              <a:rPr lang="ru-RU" dirty="0" smtClean="0">
                <a:latin typeface="Times New Roman" pitchFamily="18" charset="0"/>
                <a:cs typeface="Times New Roman" pitchFamily="18" charset="0"/>
              </a:rPr>
              <a:t>», «Волшебные пуговки».</a:t>
            </a:r>
          </a:p>
          <a:p>
            <a:endParaRPr lang="ru-RU" dirty="0"/>
          </a:p>
        </p:txBody>
      </p:sp>
      <p:pic>
        <p:nvPicPr>
          <p:cNvPr id="2050" name="Picture 2" descr="C:\Users\Анна\Desktop\портфолио Бобровой\P3310239.JPG"/>
          <p:cNvPicPr>
            <a:picLocks noChangeAspect="1" noChangeArrowheads="1"/>
          </p:cNvPicPr>
          <p:nvPr/>
        </p:nvPicPr>
        <p:blipFill>
          <a:blip r:embed="rId2" cstate="email"/>
          <a:srcRect/>
          <a:stretch>
            <a:fillRect/>
          </a:stretch>
        </p:blipFill>
        <p:spPr bwMode="auto">
          <a:xfrm>
            <a:off x="214282" y="1285860"/>
            <a:ext cx="3000396" cy="2143140"/>
          </a:xfrm>
          <a:prstGeom prst="rect">
            <a:avLst/>
          </a:prstGeom>
          <a:noFill/>
        </p:spPr>
      </p:pic>
      <p:pic>
        <p:nvPicPr>
          <p:cNvPr id="2051" name="Picture 3" descr="C:\Users\Анна\Desktop\портфолио Бобровой\P3310251.JPG"/>
          <p:cNvPicPr>
            <a:picLocks noChangeAspect="1" noChangeArrowheads="1"/>
          </p:cNvPicPr>
          <p:nvPr/>
        </p:nvPicPr>
        <p:blipFill>
          <a:blip r:embed="rId3" cstate="email"/>
          <a:srcRect/>
          <a:stretch>
            <a:fillRect/>
          </a:stretch>
        </p:blipFill>
        <p:spPr bwMode="auto">
          <a:xfrm>
            <a:off x="285720" y="3786190"/>
            <a:ext cx="3000396" cy="242889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714620"/>
          </a:xfrm>
        </p:spPr>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u="sng" dirty="0" smtClean="0">
                <a:latin typeface="Times New Roman" pitchFamily="18" charset="0"/>
                <a:cs typeface="Times New Roman" pitchFamily="18" charset="0"/>
              </a:rPr>
              <a:t>4 этап:   </a:t>
            </a:r>
            <a:r>
              <a:rPr lang="ru-RU" dirty="0" smtClean="0">
                <a:latin typeface="Times New Roman" pitchFamily="18" charset="0"/>
                <a:cs typeface="Times New Roman" pitchFamily="18" charset="0"/>
              </a:rPr>
              <a:t>Цель:</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Проанализировать  разработанную систему по формированию КГН.</a:t>
            </a:r>
            <a:r>
              <a:rPr lang="ru-RU" dirty="0" smtClean="0"/>
              <a:t/>
            </a:r>
            <a:br>
              <a:rPr lang="ru-RU" dirty="0" smtClean="0"/>
            </a:br>
            <a:r>
              <a:rPr lang="ru-RU" dirty="0" smtClean="0"/>
              <a:t/>
            </a:r>
            <a:br>
              <a:rPr lang="ru-RU" dirty="0" smtClean="0"/>
            </a:br>
            <a:r>
              <a:rPr lang="ru-RU" dirty="0" smtClean="0"/>
              <a:t> </a:t>
            </a:r>
            <a:br>
              <a:rPr lang="ru-RU" dirty="0" smtClean="0"/>
            </a:br>
            <a:r>
              <a:rPr lang="ru-RU" dirty="0"/>
              <a:t/>
            </a:r>
            <a:br>
              <a:rPr lang="ru-RU" dirty="0"/>
            </a:b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3643314"/>
            <a:ext cx="8229600" cy="2482849"/>
          </a:xfrm>
        </p:spPr>
        <p:txBody>
          <a:bodyPr/>
          <a:lstStyle/>
          <a:p>
            <a:endParaRPr lang="ru-RU" dirty="0"/>
          </a:p>
        </p:txBody>
      </p:sp>
      <p:pic>
        <p:nvPicPr>
          <p:cNvPr id="4098" name="Picture 2" descr="C:\Users\Анна\Desktop\портфолио Бобровой\P3310247.JPG"/>
          <p:cNvPicPr>
            <a:picLocks noChangeAspect="1" noChangeArrowheads="1"/>
          </p:cNvPicPr>
          <p:nvPr/>
        </p:nvPicPr>
        <p:blipFill>
          <a:blip r:embed="rId2" cstate="email"/>
          <a:srcRect/>
          <a:stretch>
            <a:fillRect/>
          </a:stretch>
        </p:blipFill>
        <p:spPr bwMode="auto">
          <a:xfrm>
            <a:off x="500034" y="2786058"/>
            <a:ext cx="3714776" cy="3143272"/>
          </a:xfrm>
          <a:prstGeom prst="rect">
            <a:avLst/>
          </a:prstGeom>
          <a:noFill/>
        </p:spPr>
      </p:pic>
      <p:pic>
        <p:nvPicPr>
          <p:cNvPr id="4099" name="Picture 3" descr="C:\Users\Анна\Desktop\портфолио Бобровой\P3310249.JPG"/>
          <p:cNvPicPr>
            <a:picLocks noChangeAspect="1" noChangeArrowheads="1"/>
          </p:cNvPicPr>
          <p:nvPr/>
        </p:nvPicPr>
        <p:blipFill>
          <a:blip r:embed="rId3" cstate="email"/>
          <a:srcRect/>
          <a:stretch>
            <a:fillRect/>
          </a:stretch>
        </p:blipFill>
        <p:spPr bwMode="auto">
          <a:xfrm>
            <a:off x="4572000" y="2857496"/>
            <a:ext cx="3963721" cy="318710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Диапазон личного вклада педагога</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85720" y="1428736"/>
            <a:ext cx="8501122" cy="4857784"/>
          </a:xfrm>
        </p:spPr>
        <p:txBody>
          <a:bodyPr>
            <a:normAutofit fontScale="77500" lnSpcReduction="20000"/>
          </a:bodyPr>
          <a:lstStyle/>
          <a:p>
            <a:pPr>
              <a:buFont typeface="Wingdings" pitchFamily="2" charset="2"/>
              <a:buChar char="ü"/>
            </a:pPr>
            <a:r>
              <a:rPr lang="ru-RU" dirty="0" smtClean="0">
                <a:latin typeface="Times New Roman" pitchFamily="18" charset="0"/>
                <a:cs typeface="Times New Roman" pitchFamily="18" charset="0"/>
              </a:rPr>
              <a:t>    В группе подобраны наглядные материалы по воспитанию культурно - гигиенических навыков;</a:t>
            </a:r>
          </a:p>
          <a:p>
            <a:pPr>
              <a:buFont typeface="Wingdings" pitchFamily="2" charset="2"/>
              <a:buChar char="ü"/>
            </a:pPr>
            <a:r>
              <a:rPr lang="ru-RU" dirty="0" smtClean="0">
                <a:latin typeface="Times New Roman" pitchFamily="18" charset="0"/>
                <a:cs typeface="Times New Roman" pitchFamily="18" charset="0"/>
              </a:rPr>
              <a:t>    Имеется картотека </a:t>
            </a:r>
            <a:r>
              <a:rPr lang="ru-RU" dirty="0" err="1" smtClean="0">
                <a:latin typeface="Times New Roman" pitchFamily="18" charset="0"/>
                <a:cs typeface="Times New Roman" pitchFamily="18" charset="0"/>
              </a:rPr>
              <a:t>потешек</a:t>
            </a:r>
            <a:r>
              <a:rPr lang="ru-RU" dirty="0" smtClean="0">
                <a:latin typeface="Times New Roman" pitchFamily="18" charset="0"/>
                <a:cs typeface="Times New Roman" pitchFamily="18" charset="0"/>
              </a:rPr>
              <a:t>, поговорок и художественного слова по теме;</a:t>
            </a:r>
          </a:p>
          <a:p>
            <a:pPr>
              <a:buFont typeface="Wingdings" pitchFamily="2" charset="2"/>
              <a:buChar char="ü"/>
            </a:pPr>
            <a:r>
              <a:rPr lang="ru-RU" dirty="0" smtClean="0">
                <a:latin typeface="Times New Roman" pitchFamily="18" charset="0"/>
                <a:cs typeface="Times New Roman" pitchFamily="18" charset="0"/>
              </a:rPr>
              <a:t>    Повысился уровень развития навыков самообслуживания у детей;     </a:t>
            </a:r>
          </a:p>
          <a:p>
            <a:pPr algn="ctr">
              <a:buNone/>
            </a:pPr>
            <a:r>
              <a:rPr lang="ru-RU" b="1" i="1" dirty="0" smtClean="0">
                <a:latin typeface="Times New Roman" pitchFamily="18" charset="0"/>
                <a:cs typeface="Times New Roman" pitchFamily="18" charset="0"/>
              </a:rPr>
              <a:t>Взаимодействие с родителями</a:t>
            </a:r>
            <a:r>
              <a:rPr lang="ru-RU" b="1" i="1" dirty="0" smtClean="0"/>
              <a:t>:</a:t>
            </a:r>
          </a:p>
          <a:p>
            <a:pPr>
              <a:buFont typeface="Wingdings" pitchFamily="2" charset="2"/>
              <a:buChar char="ü"/>
              <a:defRPr/>
            </a:pPr>
            <a:r>
              <a:rPr lang="ru-RU" sz="2800" dirty="0" smtClean="0">
                <a:latin typeface="Times New Roman" pitchFamily="18" charset="0"/>
                <a:cs typeface="Times New Roman" pitchFamily="18" charset="0"/>
              </a:rPr>
              <a:t> Индивидуальные </a:t>
            </a:r>
            <a:r>
              <a:rPr lang="ru-RU" sz="2800" dirty="0">
                <a:latin typeface="Times New Roman" pitchFamily="18" charset="0"/>
                <a:cs typeface="Times New Roman" pitchFamily="18" charset="0"/>
              </a:rPr>
              <a:t>беседы</a:t>
            </a:r>
          </a:p>
          <a:p>
            <a:pPr>
              <a:buFont typeface="Wingdings" pitchFamily="2" charset="2"/>
              <a:buChar char="ü"/>
              <a:defRPr/>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Консультации</a:t>
            </a:r>
          </a:p>
          <a:p>
            <a:pPr>
              <a:buFont typeface="Wingdings" pitchFamily="2" charset="2"/>
              <a:buChar char="ü"/>
              <a:defRPr/>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Стендовая информация</a:t>
            </a:r>
          </a:p>
          <a:p>
            <a:pPr>
              <a:buFont typeface="Wingdings" pitchFamily="2" charset="2"/>
              <a:buChar char="ü"/>
              <a:defRPr/>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Б</a:t>
            </a:r>
            <a:r>
              <a:rPr lang="ru-RU" sz="2800" dirty="0" smtClean="0">
                <a:latin typeface="Times New Roman" pitchFamily="18" charset="0"/>
                <a:cs typeface="Times New Roman" pitchFamily="18" charset="0"/>
              </a:rPr>
              <a:t>уклеты</a:t>
            </a:r>
            <a:endParaRPr lang="ru-RU" sz="2800" dirty="0">
              <a:latin typeface="Times New Roman" pitchFamily="18" charset="0"/>
              <a:cs typeface="Times New Roman" pitchFamily="18" charset="0"/>
            </a:endParaRPr>
          </a:p>
          <a:p>
            <a:pPr>
              <a:buFont typeface="Wingdings" pitchFamily="2" charset="2"/>
              <a:buChar char="ü"/>
              <a:defRPr/>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Родительские </a:t>
            </a:r>
            <a:r>
              <a:rPr lang="ru-RU" sz="2800" dirty="0" smtClean="0">
                <a:latin typeface="Times New Roman" pitchFamily="18" charset="0"/>
                <a:cs typeface="Times New Roman" pitchFamily="18" charset="0"/>
              </a:rPr>
              <a:t>собрания</a:t>
            </a:r>
            <a:endParaRPr lang="ru-RU" sz="2800" dirty="0">
              <a:latin typeface="Times New Roman" pitchFamily="18" charset="0"/>
              <a:cs typeface="Times New Roman" pitchFamily="18" charset="0"/>
            </a:endParaRPr>
          </a:p>
          <a:p>
            <a:pPr>
              <a:buFont typeface="Wingdings" pitchFamily="2" charset="2"/>
              <a:buChar char="ü"/>
              <a:defRPr/>
            </a:pP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Выставка </a:t>
            </a:r>
            <a:r>
              <a:rPr lang="ru-RU" sz="2800" dirty="0" smtClean="0">
                <a:latin typeface="Times New Roman" pitchFamily="18" charset="0"/>
                <a:cs typeface="Times New Roman" pitchFamily="18" charset="0"/>
              </a:rPr>
              <a:t>литературы (</a:t>
            </a:r>
            <a:r>
              <a:rPr lang="ru-RU" sz="2800" dirty="0">
                <a:latin typeface="Times New Roman" pitchFamily="18" charset="0"/>
                <a:cs typeface="Times New Roman" pitchFamily="18" charset="0"/>
              </a:rPr>
              <a:t>художественной, </a:t>
            </a:r>
          </a:p>
          <a:p>
            <a:pPr>
              <a:buNone/>
              <a:defRPr/>
            </a:pPr>
            <a:r>
              <a:rPr lang="ru-RU" sz="2800" dirty="0">
                <a:latin typeface="Times New Roman" pitchFamily="18" charset="0"/>
                <a:cs typeface="Times New Roman" pitchFamily="18" charset="0"/>
              </a:rPr>
              <a:t>  методической)</a:t>
            </a:r>
          </a:p>
          <a:p>
            <a:endParaRPr lang="ru-RU" dirty="0" smtClean="0"/>
          </a:p>
          <a:p>
            <a:endParaRPr lang="ru-RU" dirty="0"/>
          </a:p>
        </p:txBody>
      </p:sp>
      <p:pic>
        <p:nvPicPr>
          <p:cNvPr id="5122" name="Picture 2" descr="F:\жукова о.е\SAM_0291.JPG"/>
          <p:cNvPicPr>
            <a:picLocks noChangeAspect="1" noChangeArrowheads="1"/>
          </p:cNvPicPr>
          <p:nvPr/>
        </p:nvPicPr>
        <p:blipFill>
          <a:blip r:embed="rId2" cstate="email"/>
          <a:srcRect/>
          <a:stretch>
            <a:fillRect/>
          </a:stretch>
        </p:blipFill>
        <p:spPr bwMode="auto">
          <a:xfrm>
            <a:off x="5715008" y="4071942"/>
            <a:ext cx="3143272" cy="228601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714380"/>
          </a:xfrm>
        </p:spPr>
        <p:txBody>
          <a:bodyPr>
            <a:normAutofit fontScale="90000"/>
          </a:bodyPr>
          <a:lstStyle/>
          <a:p>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Результативность </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r>
              <a:rPr lang="ru-RU" sz="2700" dirty="0" smtClean="0">
                <a:latin typeface="Times New Roman" pitchFamily="18" charset="0"/>
                <a:cs typeface="Times New Roman" pitchFamily="18" charset="0"/>
              </a:rPr>
              <a:t>Мониторинг </a:t>
            </a:r>
            <a:r>
              <a:rPr lang="ru-RU" sz="2700" dirty="0" err="1" smtClean="0">
                <a:latin typeface="Times New Roman" pitchFamily="18" charset="0"/>
                <a:cs typeface="Times New Roman" pitchFamily="18" charset="0"/>
              </a:rPr>
              <a:t>сформированности</a:t>
            </a:r>
            <a:r>
              <a:rPr lang="ru-RU" sz="2700" dirty="0" smtClean="0">
                <a:latin typeface="Times New Roman" pitchFamily="18" charset="0"/>
                <a:cs typeface="Times New Roman" pitchFamily="18" charset="0"/>
              </a:rPr>
              <a:t> КГН и навыков самообслуживания всего 21 ребенок.</a:t>
            </a:r>
            <a:endParaRPr lang="ru-RU" sz="2700" dirty="0">
              <a:latin typeface="Times New Roman" pitchFamily="18" charset="0"/>
              <a:cs typeface="Times New Roman" pitchFamily="18" charset="0"/>
            </a:endParaRPr>
          </a:p>
        </p:txBody>
      </p:sp>
      <p:graphicFrame>
        <p:nvGraphicFramePr>
          <p:cNvPr id="8" name="Содержимое 7"/>
          <p:cNvGraphicFramePr>
            <a:graphicFrameLocks noGrp="1"/>
          </p:cNvGraphicFramePr>
          <p:nvPr>
            <p:ph idx="1"/>
          </p:nvPr>
        </p:nvGraphicFramePr>
        <p:xfrm>
          <a:off x="457200" y="1857364"/>
          <a:ext cx="8229600" cy="426879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latin typeface="Times New Roman" pitchFamily="18" charset="0"/>
                <a:cs typeface="Times New Roman" pitchFamily="18" charset="0"/>
              </a:rPr>
              <a:t>Транслируемость</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1026" name="Picture 2" descr="C:\Users\Анна\Desktop\Безымянный.png"/>
          <p:cNvPicPr>
            <a:picLocks noGrp="1" noChangeAspect="1" noChangeArrowheads="1"/>
          </p:cNvPicPr>
          <p:nvPr>
            <p:ph idx="1"/>
          </p:nvPr>
        </p:nvPicPr>
        <p:blipFill>
          <a:blip r:embed="rId2" cstate="email"/>
          <a:srcRect/>
          <a:stretch>
            <a:fillRect/>
          </a:stretch>
        </p:blipFill>
        <p:spPr bwMode="auto">
          <a:xfrm>
            <a:off x="0" y="1357298"/>
            <a:ext cx="3143272" cy="2168509"/>
          </a:xfrm>
          <a:prstGeom prst="rect">
            <a:avLst/>
          </a:prstGeom>
          <a:noFill/>
        </p:spPr>
      </p:pic>
      <p:pic>
        <p:nvPicPr>
          <p:cNvPr id="5122" name="Picture 2" descr="C:\Users\Анна\Desktop\портфолио Бобровой\P4050258.JPG"/>
          <p:cNvPicPr>
            <a:picLocks noChangeAspect="1" noChangeArrowheads="1"/>
          </p:cNvPicPr>
          <p:nvPr/>
        </p:nvPicPr>
        <p:blipFill>
          <a:blip r:embed="rId3" cstate="email"/>
          <a:srcRect/>
          <a:stretch>
            <a:fillRect/>
          </a:stretch>
        </p:blipFill>
        <p:spPr bwMode="auto">
          <a:xfrm>
            <a:off x="5590504" y="2071678"/>
            <a:ext cx="3553496" cy="2143140"/>
          </a:xfrm>
          <a:prstGeom prst="rect">
            <a:avLst/>
          </a:prstGeom>
          <a:noFill/>
        </p:spPr>
      </p:pic>
      <p:sp>
        <p:nvSpPr>
          <p:cNvPr id="5" name="TextBox 4"/>
          <p:cNvSpPr txBox="1"/>
          <p:nvPr/>
        </p:nvSpPr>
        <p:spPr>
          <a:xfrm>
            <a:off x="357158" y="4357694"/>
            <a:ext cx="8429684" cy="2492990"/>
          </a:xfrm>
          <a:prstGeom prst="rect">
            <a:avLst/>
          </a:prstGeom>
          <a:noFill/>
        </p:spPr>
        <p:txBody>
          <a:bodyPr wrap="square" rtlCol="0">
            <a:spAutoFit/>
          </a:bodyPr>
          <a:lstStyle/>
          <a:p>
            <a:pPr>
              <a:buFont typeface="Wingdings" pitchFamily="2" charset="2"/>
              <a:buChar char="ü"/>
            </a:pPr>
            <a:r>
              <a:rPr lang="ru-RU" sz="2400" dirty="0" smtClean="0">
                <a:latin typeface="Times New Roman" pitchFamily="18" charset="0"/>
                <a:cs typeface="Times New Roman" pitchFamily="18" charset="0"/>
              </a:rPr>
              <a:t>Публикации на сайте           </a:t>
            </a:r>
          </a:p>
          <a:p>
            <a:pPr>
              <a:buFont typeface="Wingdings" pitchFamily="2" charset="2"/>
              <a:buChar char="ü"/>
            </a:pPr>
            <a:endParaRPr lang="ru-RU" sz="2400" dirty="0" smtClean="0">
              <a:latin typeface="Times New Roman" pitchFamily="18" charset="0"/>
              <a:cs typeface="Times New Roman" pitchFamily="18" charset="0"/>
            </a:endParaRPr>
          </a:p>
          <a:p>
            <a:pPr>
              <a:buFont typeface="Wingdings" pitchFamily="2" charset="2"/>
              <a:buChar char="ü"/>
            </a:pPr>
            <a:r>
              <a:rPr lang="ru-RU" sz="2400" dirty="0" smtClean="0">
                <a:latin typeface="Times New Roman" pitchFamily="18" charset="0"/>
                <a:cs typeface="Times New Roman" pitchFamily="18" charset="0"/>
              </a:rPr>
              <a:t>Открытый показ режимных моментов в детском саду</a:t>
            </a:r>
          </a:p>
          <a:p>
            <a:pPr>
              <a:buFont typeface="Wingdings" pitchFamily="2" charset="2"/>
              <a:buChar char="ü"/>
            </a:pPr>
            <a:endParaRPr lang="ru-RU" sz="2400" dirty="0" smtClean="0">
              <a:latin typeface="Times New Roman" pitchFamily="18" charset="0"/>
              <a:cs typeface="Times New Roman" pitchFamily="18" charset="0"/>
            </a:endParaRPr>
          </a:p>
          <a:p>
            <a:pPr>
              <a:buFont typeface="Wingdings" pitchFamily="2" charset="2"/>
              <a:buChar char="ü"/>
            </a:pPr>
            <a:r>
              <a:rPr lang="ru-RU" sz="2400" dirty="0" smtClean="0">
                <a:latin typeface="Times New Roman" pitchFamily="18" charset="0"/>
                <a:cs typeface="Times New Roman" pitchFamily="18" charset="0"/>
              </a:rPr>
              <a:t>Выступление на педагогическом совете в детском саду</a:t>
            </a:r>
          </a:p>
          <a:p>
            <a:pPr>
              <a:buFont typeface="Wingdings" pitchFamily="2" charset="2"/>
              <a:buChar char="ü"/>
            </a:pPr>
            <a:endParaRPr lang="ru-RU" dirty="0" smtClean="0">
              <a:latin typeface="Times New Roman" pitchFamily="18" charset="0"/>
              <a:cs typeface="Times New Roman" pitchFamily="18" charset="0"/>
            </a:endParaRPr>
          </a:p>
          <a:p>
            <a:pPr>
              <a:buFont typeface="Wingdings" pitchFamily="2" charset="2"/>
              <a:buChar char="ü"/>
            </a:pPr>
            <a:endParaRPr lang="ru-RU" dirty="0"/>
          </a:p>
        </p:txBody>
      </p:sp>
      <p:pic>
        <p:nvPicPr>
          <p:cNvPr id="3074" name="Picture 2" descr="https://nsportal.ru/sites/default/files/portfolio_photos/2019/04/16/svidetelstvo_proekta_infourok.ru_no294413.jpg"/>
          <p:cNvPicPr>
            <a:picLocks noChangeAspect="1" noChangeArrowheads="1"/>
          </p:cNvPicPr>
          <p:nvPr/>
        </p:nvPicPr>
        <p:blipFill>
          <a:blip r:embed="rId4" cstate="email"/>
          <a:srcRect/>
          <a:stretch>
            <a:fillRect/>
          </a:stretch>
        </p:blipFill>
        <p:spPr bwMode="auto">
          <a:xfrm>
            <a:off x="3500430" y="1357298"/>
            <a:ext cx="2033602" cy="285752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Задачи на перспективу</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r>
              <a:rPr lang="ru-RU" dirty="0" smtClean="0">
                <a:latin typeface="Times New Roman" pitchFamily="18" charset="0"/>
                <a:cs typeface="Times New Roman" pitchFamily="18" charset="0"/>
              </a:rPr>
              <a:t>Продолжать работу по формированию у детей навыков самообслуживания и культурно - гигиенических навыков;</a:t>
            </a:r>
          </a:p>
          <a:p>
            <a:r>
              <a:rPr lang="ru-RU" dirty="0" smtClean="0">
                <a:latin typeface="Times New Roman" pitchFamily="18" charset="0"/>
                <a:cs typeface="Times New Roman" pitchFamily="18" charset="0"/>
              </a:rPr>
              <a:t>Продолжать работу с родителями воспитанников ;</a:t>
            </a:r>
          </a:p>
          <a:p>
            <a:r>
              <a:rPr lang="ru-RU" dirty="0" smtClean="0">
                <a:latin typeface="Times New Roman" pitchFamily="18" charset="0"/>
                <a:cs typeface="Times New Roman" pitchFamily="18" charset="0"/>
              </a:rPr>
              <a:t>Пополнять развивающую предметно-пространственную среду в группе.</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Источники</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a:buNone/>
            </a:pPr>
            <a:r>
              <a:rPr lang="ru-RU" sz="2000" dirty="0" smtClean="0">
                <a:latin typeface="Times New Roman" pitchFamily="18" charset="0"/>
                <a:cs typeface="Times New Roman" pitchFamily="18" charset="0"/>
              </a:rPr>
              <a:t>    1.Богина, Т. Л. Охрана здоровья детей в дошкольных учреждениях [Текст]:методическое пособие/Т. Л. </a:t>
            </a:r>
            <a:r>
              <a:rPr lang="ru-RU" sz="2000" dirty="0" err="1" smtClean="0">
                <a:latin typeface="Times New Roman" pitchFamily="18" charset="0"/>
                <a:cs typeface="Times New Roman" pitchFamily="18" charset="0"/>
              </a:rPr>
              <a:t>Богина</a:t>
            </a:r>
            <a:r>
              <a:rPr lang="ru-RU" sz="2000" dirty="0" smtClean="0">
                <a:latin typeface="Times New Roman" pitchFamily="18" charset="0"/>
                <a:cs typeface="Times New Roman" pitchFamily="18" charset="0"/>
              </a:rPr>
              <a:t> –М.: Изд. «Мозаика-Синтез»,2006. – С. 94 -96</a:t>
            </a:r>
          </a:p>
          <a:p>
            <a:pPr>
              <a:buNone/>
            </a:pPr>
            <a:r>
              <a:rPr lang="ru-RU" sz="2000" dirty="0" smtClean="0">
                <a:latin typeface="Times New Roman" pitchFamily="18" charset="0"/>
                <a:cs typeface="Times New Roman" pitchFamily="18" charset="0"/>
              </a:rPr>
              <a:t>  2. </a:t>
            </a:r>
            <a:r>
              <a:rPr lang="ru-RU" sz="2000" dirty="0" err="1" smtClean="0">
                <a:latin typeface="Times New Roman" pitchFamily="18" charset="0"/>
                <a:cs typeface="Times New Roman" pitchFamily="18" charset="0"/>
              </a:rPr>
              <a:t>Доскин</a:t>
            </a:r>
            <a:r>
              <a:rPr lang="ru-RU" sz="2000" dirty="0" smtClean="0">
                <a:latin typeface="Times New Roman" pitchFamily="18" charset="0"/>
                <a:cs typeface="Times New Roman" pitchFamily="18" charset="0"/>
              </a:rPr>
              <a:t>, В. А. Растем здоровыми [Текст]: пособие для воспитателей,</a:t>
            </a:r>
          </a:p>
          <a:p>
            <a:pPr>
              <a:buNone/>
            </a:pPr>
            <a:r>
              <a:rPr lang="ru-RU" sz="2000" dirty="0" smtClean="0">
                <a:latin typeface="Times New Roman" pitchFamily="18" charset="0"/>
                <a:cs typeface="Times New Roman" pitchFamily="18" charset="0"/>
              </a:rPr>
              <a:t>   родителей и инструкторов физкультуры /В. А. </a:t>
            </a:r>
            <a:r>
              <a:rPr lang="ru-RU" sz="2000" dirty="0" err="1" smtClean="0">
                <a:latin typeface="Times New Roman" pitchFamily="18" charset="0"/>
                <a:cs typeface="Times New Roman" pitchFamily="18" charset="0"/>
              </a:rPr>
              <a:t>Доскин</a:t>
            </a:r>
            <a:r>
              <a:rPr lang="ru-RU" sz="2000" dirty="0" smtClean="0">
                <a:latin typeface="Times New Roman" pitchFamily="18" charset="0"/>
                <a:cs typeface="Times New Roman" pitchFamily="18" charset="0"/>
              </a:rPr>
              <a:t>, Л. Г. </a:t>
            </a:r>
            <a:r>
              <a:rPr lang="ru-RU" sz="2000" dirty="0" err="1" smtClean="0">
                <a:latin typeface="Times New Roman" pitchFamily="18" charset="0"/>
                <a:cs typeface="Times New Roman" pitchFamily="18" charset="0"/>
              </a:rPr>
              <a:t>Голубева</a:t>
            </a:r>
            <a:r>
              <a:rPr lang="ru-RU" sz="2000" dirty="0" smtClean="0">
                <a:latin typeface="Times New Roman" pitchFamily="18" charset="0"/>
                <a:cs typeface="Times New Roman" pitchFamily="18" charset="0"/>
              </a:rPr>
              <a:t>–М: «Просвещение», 2002. С. 52–55.</a:t>
            </a:r>
          </a:p>
          <a:p>
            <a:pPr>
              <a:buNone/>
            </a:pPr>
            <a:r>
              <a:rPr lang="ru-RU" sz="2000" dirty="0" smtClean="0">
                <a:latin typeface="Times New Roman" pitchFamily="18" charset="0"/>
                <a:cs typeface="Times New Roman" pitchFamily="18" charset="0"/>
              </a:rPr>
              <a:t>  3. Конина, Е. Ю. Формирование культурно-гигиенических навыков у детей. Игровой комплект [Текст] / Е. Ю. Конина. –М.: Изд. Айрис-пресс, 2007 -12 с. </a:t>
            </a:r>
          </a:p>
          <a:p>
            <a:pPr>
              <a:buNone/>
            </a:pPr>
            <a:endParaRPr lang="ru-RU" sz="20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85992"/>
          </a:xfrm>
        </p:spPr>
        <p:txBody>
          <a:bodyPr>
            <a:normAutofit/>
          </a:bodyPr>
          <a:lstStyle/>
          <a:p>
            <a:r>
              <a:rPr lang="ru-RU" sz="3600" dirty="0" smtClean="0">
                <a:latin typeface="Times New Roman" pitchFamily="18" charset="0"/>
                <a:cs typeface="Times New Roman" pitchFamily="18" charset="0"/>
              </a:rPr>
              <a:t>Тема: «Воспитание культурно-гигиенических навыков и навыков самообслуживания у детей раннего возраста»</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28596" y="2357430"/>
            <a:ext cx="8229600" cy="2768601"/>
          </a:xfrm>
        </p:spPr>
        <p:txBody>
          <a:bodyPr/>
          <a:lstStyle/>
          <a:p>
            <a:pPr>
              <a:buNone/>
            </a:pPr>
            <a:endParaRPr lang="ru-RU" dirty="0"/>
          </a:p>
          <a:p>
            <a:endParaRPr lang="ru-RU" dirty="0"/>
          </a:p>
        </p:txBody>
      </p:sp>
      <p:pic>
        <p:nvPicPr>
          <p:cNvPr id="25602" name="Picture 2" descr="http://detsad118.ru/upload/txt/2016/09/orig_900e84c2f68b25a5e315599d716b9c42.jpg"/>
          <p:cNvPicPr>
            <a:picLocks noChangeAspect="1" noChangeArrowheads="1"/>
          </p:cNvPicPr>
          <p:nvPr/>
        </p:nvPicPr>
        <p:blipFill>
          <a:blip r:embed="rId2" cstate="email"/>
          <a:srcRect/>
          <a:stretch>
            <a:fillRect/>
          </a:stretch>
        </p:blipFill>
        <p:spPr bwMode="auto">
          <a:xfrm>
            <a:off x="0" y="4643446"/>
            <a:ext cx="2500298" cy="1785926"/>
          </a:xfrm>
          <a:prstGeom prst="rect">
            <a:avLst/>
          </a:prstGeom>
          <a:noFill/>
        </p:spPr>
      </p:pic>
      <p:sp>
        <p:nvSpPr>
          <p:cNvPr id="5" name="Прямоугольник 4"/>
          <p:cNvSpPr/>
          <p:nvPr/>
        </p:nvSpPr>
        <p:spPr>
          <a:xfrm>
            <a:off x="428596" y="2136339"/>
            <a:ext cx="8501122" cy="2677656"/>
          </a:xfrm>
          <a:prstGeom prst="rect">
            <a:avLst/>
          </a:prstGeom>
        </p:spPr>
        <p:txBody>
          <a:bodyPr wrap="square">
            <a:spAutoFit/>
          </a:bodyPr>
          <a:lstStyle/>
          <a:p>
            <a:pPr algn="ctr"/>
            <a:r>
              <a:rPr lang="ru-RU" sz="2400" dirty="0" smtClean="0">
                <a:latin typeface="Times New Roman" pitchFamily="18" charset="0"/>
                <a:cs typeface="Times New Roman" pitchFamily="18" charset="0"/>
              </a:rPr>
              <a:t> «Одна из важнейших задач детского сада, - привить ребятам навыки, укрепляющие их здоровье. С раннего возраста надо учить ребят мыть руки перед едой, есть из отдельной тарелки, ходить чистыми, стричь волосы, вытряхивать одежду, не пить сырой воды, вовремя есть, вовремя спать, быть больше на свежем воздухе и так далее…» </a:t>
            </a:r>
          </a:p>
          <a:p>
            <a:pPr algn="ctr"/>
            <a:r>
              <a:rPr lang="ru-RU" sz="2400" dirty="0" smtClean="0">
                <a:latin typeface="Times New Roman" pitchFamily="18" charset="0"/>
                <a:cs typeface="Times New Roman" pitchFamily="18" charset="0"/>
              </a:rPr>
              <a:t>                                                                                Н.К.Крупская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tx1"/>
                </a:solidFill>
                <a:latin typeface="Times New Roman" pitchFamily="18" charset="0"/>
                <a:cs typeface="Times New Roman" pitchFamily="18" charset="0"/>
              </a:rPr>
              <a:t>Условия формирования педагогической деятельности</a:t>
            </a:r>
            <a:endParaRPr lang="ru-RU" dirty="0">
              <a:latin typeface="Times New Roman" pitchFamily="18" charset="0"/>
              <a:cs typeface="Times New Roman" pitchFamily="18" charset="0"/>
            </a:endParaRPr>
          </a:p>
        </p:txBody>
      </p:sp>
      <p:sp>
        <p:nvSpPr>
          <p:cNvPr id="4" name="Содержимое 3"/>
          <p:cNvSpPr>
            <a:spLocks noGrp="1"/>
          </p:cNvSpPr>
          <p:nvPr>
            <p:ph idx="1"/>
          </p:nvPr>
        </p:nvSpPr>
        <p:spPr>
          <a:xfrm>
            <a:off x="214282" y="2000240"/>
            <a:ext cx="2428892" cy="1428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buNone/>
              <a:defRPr/>
            </a:pPr>
            <a:r>
              <a:rPr lang="ru-RU" dirty="0" smtClean="0">
                <a:solidFill>
                  <a:schemeClr val="tx1"/>
                </a:solidFill>
                <a:latin typeface="Times New Roman" pitchFamily="18" charset="0"/>
                <a:cs typeface="Times New Roman" pitchFamily="18" charset="0"/>
              </a:rPr>
              <a:t>      Научно –исследовательские </a:t>
            </a:r>
            <a:r>
              <a:rPr lang="ru-RU" dirty="0">
                <a:solidFill>
                  <a:schemeClr val="tx1"/>
                </a:solidFill>
                <a:latin typeface="Times New Roman" pitchFamily="18" charset="0"/>
                <a:cs typeface="Times New Roman" pitchFamily="18" charset="0"/>
              </a:rPr>
              <a:t>условия</a:t>
            </a:r>
          </a:p>
        </p:txBody>
      </p:sp>
      <p:sp>
        <p:nvSpPr>
          <p:cNvPr id="5" name="Скругленный прямоугольник 4"/>
          <p:cNvSpPr/>
          <p:nvPr/>
        </p:nvSpPr>
        <p:spPr>
          <a:xfrm>
            <a:off x="357158" y="3929067"/>
            <a:ext cx="2305050" cy="1214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Times New Roman" pitchFamily="18" charset="0"/>
                <a:cs typeface="Times New Roman" pitchFamily="18" charset="0"/>
              </a:rPr>
              <a:t>Методические условия</a:t>
            </a:r>
          </a:p>
        </p:txBody>
      </p:sp>
      <p:sp>
        <p:nvSpPr>
          <p:cNvPr id="6" name="Скругленный прямоугольник 5"/>
          <p:cNvSpPr/>
          <p:nvPr/>
        </p:nvSpPr>
        <p:spPr>
          <a:xfrm>
            <a:off x="357158" y="5429264"/>
            <a:ext cx="2376487" cy="12239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Times New Roman" pitchFamily="18" charset="0"/>
                <a:cs typeface="Times New Roman" pitchFamily="18" charset="0"/>
              </a:rPr>
              <a:t>Организационно – педагогические условия</a:t>
            </a:r>
          </a:p>
        </p:txBody>
      </p:sp>
      <p:sp>
        <p:nvSpPr>
          <p:cNvPr id="7" name="Скругленный прямоугольник 6"/>
          <p:cNvSpPr/>
          <p:nvPr/>
        </p:nvSpPr>
        <p:spPr>
          <a:xfrm>
            <a:off x="3000364" y="1857364"/>
            <a:ext cx="6143636" cy="20002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smtClean="0">
                <a:solidFill>
                  <a:schemeClr val="tx1"/>
                </a:solidFill>
                <a:latin typeface="Times New Roman" pitchFamily="18" charset="0"/>
                <a:cs typeface="Times New Roman" pitchFamily="18" charset="0"/>
              </a:rPr>
              <a:t>В.М. Бехтерев говорил о том, что основы будущей личности закладываются в дошкольном возрасте и связаны, прежде всего, с правильным и рациональным воспитанием ребёнка с первых дней жизни. Подчёркивая взаимосвязь физического воспитания и психического здоровья, он показал, как последнее подрывается вследствие нарушений правил гигиены.</a:t>
            </a:r>
            <a:endParaRPr lang="ru-RU" dirty="0">
              <a:solidFill>
                <a:schemeClr val="tx1"/>
              </a:solidFill>
              <a:latin typeface="Times New Roman" pitchFamily="18" charset="0"/>
              <a:cs typeface="Times New Roman" pitchFamily="18" charset="0"/>
            </a:endParaRPr>
          </a:p>
        </p:txBody>
      </p:sp>
      <p:sp>
        <p:nvSpPr>
          <p:cNvPr id="8" name="Скругленный прямоугольник 7"/>
          <p:cNvSpPr/>
          <p:nvPr/>
        </p:nvSpPr>
        <p:spPr>
          <a:xfrm>
            <a:off x="3071802" y="4000504"/>
            <a:ext cx="5857916"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dirty="0" smtClean="0">
                <a:solidFill>
                  <a:schemeClr val="tx1"/>
                </a:solidFill>
                <a:latin typeface="Times New Roman" pitchFamily="18" charset="0"/>
                <a:cs typeface="Times New Roman" pitchFamily="18" charset="0"/>
              </a:rPr>
              <a:t>Изучение  опыта других педагогов по проблеме </a:t>
            </a:r>
            <a:r>
              <a:rPr lang="ru-RU" sz="1600" dirty="0" smtClean="0">
                <a:solidFill>
                  <a:schemeClr val="tx1"/>
                </a:solidFill>
                <a:latin typeface="Times New Roman" pitchFamily="18" charset="0"/>
                <a:cs typeface="Times New Roman" pitchFamily="18" charset="0"/>
              </a:rPr>
              <a:t>воспитания</a:t>
            </a:r>
            <a:r>
              <a:rPr lang="ru-RU" dirty="0" smtClean="0">
                <a:solidFill>
                  <a:schemeClr val="tx1"/>
                </a:solidFill>
                <a:latin typeface="Times New Roman" pitchFamily="18" charset="0"/>
                <a:cs typeface="Times New Roman" pitchFamily="18" charset="0"/>
              </a:rPr>
              <a:t> навыков самообслуживания в  ДОО; </a:t>
            </a:r>
          </a:p>
          <a:p>
            <a:pPr>
              <a:defRPr/>
            </a:pPr>
            <a:r>
              <a:rPr lang="ru-RU" dirty="0" smtClean="0">
                <a:solidFill>
                  <a:schemeClr val="tx1"/>
                </a:solidFill>
                <a:latin typeface="Times New Roman" pitchFamily="18" charset="0"/>
                <a:cs typeface="Times New Roman" pitchFamily="18" charset="0"/>
              </a:rPr>
              <a:t>План по самообразованию «Воспитание культурно-гигиенических навыков у детей раннего возраста»</a:t>
            </a:r>
            <a:endParaRPr lang="ru-RU" dirty="0">
              <a:solidFill>
                <a:schemeClr val="tx1"/>
              </a:solidFill>
              <a:latin typeface="Times New Roman" pitchFamily="18" charset="0"/>
              <a:cs typeface="Times New Roman" pitchFamily="18" charset="0"/>
            </a:endParaRPr>
          </a:p>
        </p:txBody>
      </p:sp>
      <p:sp>
        <p:nvSpPr>
          <p:cNvPr id="9" name="Скругленный прямоугольник 8"/>
          <p:cNvSpPr/>
          <p:nvPr/>
        </p:nvSpPr>
        <p:spPr>
          <a:xfrm>
            <a:off x="3000364" y="5500702"/>
            <a:ext cx="5929354" cy="1143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dirty="0" smtClean="0">
              <a:solidFill>
                <a:schemeClr val="tx1"/>
              </a:solidFill>
              <a:latin typeface="Times New Roman" pitchFamily="18" charset="0"/>
              <a:cs typeface="Times New Roman" pitchFamily="18" charset="0"/>
            </a:endParaRPr>
          </a:p>
          <a:p>
            <a:pPr>
              <a:defRPr/>
            </a:pPr>
            <a:r>
              <a:rPr lang="ru-RU" dirty="0" smtClean="0">
                <a:solidFill>
                  <a:schemeClr val="tx1"/>
                </a:solidFill>
                <a:latin typeface="Times New Roman" pitchFamily="18" charset="0"/>
                <a:cs typeface="Times New Roman" pitchFamily="18" charset="0"/>
              </a:rPr>
              <a:t>Буклет для родителей «Воспитание культурно-гигиенических навыков у дошкольников»</a:t>
            </a:r>
          </a:p>
          <a:p>
            <a:pPr>
              <a:defRPr/>
            </a:pPr>
            <a:r>
              <a:rPr lang="ru-RU" dirty="0" smtClean="0">
                <a:solidFill>
                  <a:schemeClr val="tx1"/>
                </a:solidFill>
                <a:latin typeface="Times New Roman" pitchFamily="18" charset="0"/>
                <a:cs typeface="Times New Roman" pitchFamily="18" charset="0"/>
              </a:rPr>
              <a:t>Открытый показ для педагогов: «Купание куклы Кати»</a:t>
            </a:r>
          </a:p>
          <a:p>
            <a:pPr>
              <a:defRPr/>
            </a:pP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Актуальность</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14282" y="1500174"/>
            <a:ext cx="8715436" cy="4625989"/>
          </a:xfrm>
        </p:spPr>
        <p:txBody>
          <a:bodyPr>
            <a:normAutofit fontScale="77500" lnSpcReduction="20000"/>
          </a:bodyPr>
          <a:lstStyle/>
          <a:p>
            <a:pPr>
              <a:buNone/>
            </a:pPr>
            <a:r>
              <a:rPr lang="ru-RU" dirty="0" smtClean="0"/>
              <a:t>        </a:t>
            </a:r>
            <a:r>
              <a:rPr lang="ru-RU" sz="3100" dirty="0" smtClean="0">
                <a:latin typeface="Times New Roman" pitchFamily="18" charset="0"/>
                <a:cs typeface="Times New Roman" pitchFamily="18" charset="0"/>
              </a:rPr>
              <a:t>Проблема</a:t>
            </a:r>
            <a:r>
              <a:rPr lang="ru-RU" sz="3100" dirty="0">
                <a:latin typeface="Times New Roman" pitchFamily="18" charset="0"/>
                <a:cs typeface="Times New Roman" pitchFamily="18" charset="0"/>
              </a:rPr>
              <a:t> </a:t>
            </a:r>
            <a:r>
              <a:rPr lang="ru-RU" sz="3100" b="1" dirty="0">
                <a:latin typeface="Times New Roman" pitchFamily="18" charset="0"/>
                <a:cs typeface="Times New Roman" pitchFamily="18" charset="0"/>
              </a:rPr>
              <a:t>формирования культурно-гигиенических навыков</a:t>
            </a:r>
            <a:r>
              <a:rPr lang="ru-RU" sz="3100" dirty="0">
                <a:latin typeface="Times New Roman" pitchFamily="18" charset="0"/>
                <a:cs typeface="Times New Roman" pitchFamily="18" charset="0"/>
              </a:rPr>
              <a:t> подрастающего поколения в последние годы приобретает все большую актуальность. </a:t>
            </a:r>
            <a:endParaRPr lang="ru-RU" sz="3100" dirty="0" smtClean="0">
              <a:latin typeface="Times New Roman" pitchFamily="18" charset="0"/>
              <a:cs typeface="Times New Roman" pitchFamily="18" charset="0"/>
            </a:endParaRPr>
          </a:p>
          <a:p>
            <a:pPr>
              <a:buNone/>
            </a:pPr>
            <a:r>
              <a:rPr lang="ru-RU" sz="3100" dirty="0">
                <a:latin typeface="Times New Roman" pitchFamily="18" charset="0"/>
                <a:cs typeface="Times New Roman" pitchFamily="18" charset="0"/>
              </a:rPr>
              <a:t> </a:t>
            </a:r>
            <a:r>
              <a:rPr lang="ru-RU" sz="3100" dirty="0" smtClean="0">
                <a:latin typeface="Times New Roman" pitchFamily="18" charset="0"/>
                <a:cs typeface="Times New Roman" pitchFamily="18" charset="0"/>
              </a:rPr>
              <a:t>         У</a:t>
            </a:r>
            <a:r>
              <a:rPr lang="ru-RU" sz="3100" dirty="0">
                <a:latin typeface="Times New Roman" pitchFamily="18" charset="0"/>
                <a:cs typeface="Times New Roman" pitchFamily="18" charset="0"/>
              </a:rPr>
              <a:t> </a:t>
            </a:r>
            <a:r>
              <a:rPr lang="ru-RU" sz="3100" b="1" dirty="0">
                <a:latin typeface="Times New Roman" pitchFamily="18" charset="0"/>
                <a:cs typeface="Times New Roman" pitchFamily="18" charset="0"/>
              </a:rPr>
              <a:t>детей</a:t>
            </a:r>
            <a:r>
              <a:rPr lang="ru-RU" sz="3100" dirty="0">
                <a:latin typeface="Times New Roman" pitchFamily="18" charset="0"/>
                <a:cs typeface="Times New Roman" pitchFamily="18" charset="0"/>
              </a:rPr>
              <a:t>, вновь пришедших в детский сад из дома, отсутствуют элементарные </a:t>
            </a:r>
            <a:r>
              <a:rPr lang="ru-RU" sz="3100" b="1" dirty="0">
                <a:latin typeface="Times New Roman" pitchFamily="18" charset="0"/>
                <a:cs typeface="Times New Roman" pitchFamily="18" charset="0"/>
              </a:rPr>
              <a:t>навыки самообслуживания</a:t>
            </a:r>
            <a:r>
              <a:rPr lang="ru-RU" sz="3100" dirty="0">
                <a:latin typeface="Times New Roman" pitchFamily="18" charset="0"/>
                <a:cs typeface="Times New Roman" pitchFamily="18" charset="0"/>
              </a:rPr>
              <a:t>: </a:t>
            </a:r>
            <a:endParaRPr lang="ru-RU" sz="3100" dirty="0" smtClean="0">
              <a:latin typeface="Times New Roman" pitchFamily="18" charset="0"/>
              <a:cs typeface="Times New Roman" pitchFamily="18" charset="0"/>
            </a:endParaRPr>
          </a:p>
          <a:p>
            <a:pPr>
              <a:buNone/>
            </a:pPr>
            <a:r>
              <a:rPr lang="ru-RU" sz="3100" dirty="0" smtClean="0">
                <a:latin typeface="Times New Roman" pitchFamily="18" charset="0"/>
                <a:cs typeface="Times New Roman" pitchFamily="18" charset="0"/>
              </a:rPr>
              <a:t>    дети </a:t>
            </a:r>
            <a:r>
              <a:rPr lang="ru-RU" sz="3100" dirty="0">
                <a:latin typeface="Times New Roman" pitchFamily="18" charset="0"/>
                <a:cs typeface="Times New Roman" pitchFamily="18" charset="0"/>
              </a:rPr>
              <a:t>не умеют самостоятельно умываться, держать ложку, самостоятельно кушать, пользоваться горшком, одеваться и раздеваться. </a:t>
            </a:r>
            <a:endParaRPr lang="ru-RU" sz="3100" dirty="0" smtClean="0">
              <a:latin typeface="Times New Roman" pitchFamily="18" charset="0"/>
              <a:cs typeface="Times New Roman" pitchFamily="18" charset="0"/>
            </a:endParaRPr>
          </a:p>
          <a:p>
            <a:pPr>
              <a:buNone/>
            </a:pPr>
            <a:r>
              <a:rPr lang="ru-RU" sz="3100" dirty="0">
                <a:latin typeface="Times New Roman" pitchFamily="18" charset="0"/>
                <a:cs typeface="Times New Roman" pitchFamily="18" charset="0"/>
              </a:rPr>
              <a:t> </a:t>
            </a:r>
            <a:r>
              <a:rPr lang="ru-RU" sz="3100" dirty="0" smtClean="0">
                <a:latin typeface="Times New Roman" pitchFamily="18" charset="0"/>
                <a:cs typeface="Times New Roman" pitchFamily="18" charset="0"/>
              </a:rPr>
              <a:t>       Перед </a:t>
            </a:r>
            <a:r>
              <a:rPr lang="ru-RU" sz="3100" dirty="0">
                <a:latin typeface="Times New Roman" pitchFamily="18" charset="0"/>
                <a:cs typeface="Times New Roman" pitchFamily="18" charset="0"/>
              </a:rPr>
              <a:t>нами стоит проблема поиска оптимальных путей совершенствования работы по </a:t>
            </a:r>
            <a:r>
              <a:rPr lang="ru-RU" sz="3100" b="1" dirty="0">
                <a:latin typeface="Times New Roman" pitchFamily="18" charset="0"/>
                <a:cs typeface="Times New Roman" pitchFamily="18" charset="0"/>
              </a:rPr>
              <a:t>формированию навыков самообслуживания</a:t>
            </a:r>
            <a:r>
              <a:rPr lang="ru-RU" sz="3100" dirty="0">
                <a:latin typeface="Times New Roman" pitchFamily="18" charset="0"/>
                <a:cs typeface="Times New Roman" pitchFamily="18" charset="0"/>
              </a:rPr>
              <a:t>. </a:t>
            </a:r>
            <a:endParaRPr lang="ru-RU" sz="3100" dirty="0" smtClean="0">
              <a:latin typeface="Times New Roman" pitchFamily="18" charset="0"/>
              <a:cs typeface="Times New Roman" pitchFamily="18" charset="0"/>
            </a:endParaRPr>
          </a:p>
          <a:p>
            <a:pPr>
              <a:buNone/>
            </a:pPr>
            <a:r>
              <a:rPr lang="ru-RU" sz="3100" dirty="0">
                <a:latin typeface="Times New Roman" pitchFamily="18" charset="0"/>
                <a:cs typeface="Times New Roman" pitchFamily="18" charset="0"/>
              </a:rPr>
              <a:t> </a:t>
            </a:r>
            <a:r>
              <a:rPr lang="ru-RU" sz="3100" dirty="0" smtClean="0">
                <a:latin typeface="Times New Roman" pitchFamily="18" charset="0"/>
                <a:cs typeface="Times New Roman" pitchFamily="18" charset="0"/>
              </a:rPr>
              <a:t>          Приобщение </a:t>
            </a:r>
            <a:r>
              <a:rPr lang="ru-RU" sz="3100" dirty="0">
                <a:latin typeface="Times New Roman" pitchFamily="18" charset="0"/>
                <a:cs typeface="Times New Roman" pitchFamily="18" charset="0"/>
              </a:rPr>
              <a:t>дошкольников к </a:t>
            </a:r>
            <a:r>
              <a:rPr lang="ru-RU" sz="3100" b="1" dirty="0">
                <a:latin typeface="Times New Roman" pitchFamily="18" charset="0"/>
                <a:cs typeface="Times New Roman" pitchFamily="18" charset="0"/>
              </a:rPr>
              <a:t>формированию культурно-гигиенических навыков</a:t>
            </a:r>
            <a:r>
              <a:rPr lang="ru-RU" sz="3100" dirty="0">
                <a:latin typeface="Times New Roman" pitchFamily="18" charset="0"/>
                <a:cs typeface="Times New Roman" pitchFamily="18" charset="0"/>
              </a:rPr>
              <a:t>, которые закладываются с детства на всю жизнь.</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dirty="0" smtClean="0">
                <a:latin typeface="Times New Roman" pitchFamily="18" charset="0"/>
                <a:cs typeface="Times New Roman" pitchFamily="18" charset="0"/>
              </a:rPr>
              <a:t>Теоретическое обоснование личного вклада педагога в развитие образования</a:t>
            </a:r>
            <a:endParaRPr lang="ru-RU" sz="3600" dirty="0">
              <a:latin typeface="Times New Roman" pitchFamily="18" charset="0"/>
              <a:cs typeface="Times New Roman" pitchFamily="18" charset="0"/>
            </a:endParaRPr>
          </a:p>
        </p:txBody>
      </p:sp>
      <p:sp>
        <p:nvSpPr>
          <p:cNvPr id="4" name="Содержимое 3"/>
          <p:cNvSpPr>
            <a:spLocks noGrp="1"/>
          </p:cNvSpPr>
          <p:nvPr>
            <p:ph idx="1"/>
          </p:nvPr>
        </p:nvSpPr>
        <p:spPr>
          <a:xfrm>
            <a:off x="457200" y="1500174"/>
            <a:ext cx="3043230" cy="9286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buNone/>
              <a:defRPr/>
            </a:pPr>
            <a:r>
              <a:rPr lang="ru-RU" sz="1800" dirty="0" smtClean="0">
                <a:solidFill>
                  <a:schemeClr val="tx1"/>
                </a:solidFill>
                <a:latin typeface="Times New Roman" pitchFamily="18" charset="0"/>
                <a:cs typeface="Times New Roman" pitchFamily="18" charset="0"/>
              </a:rPr>
              <a:t>«ФГОС ДОО»</a:t>
            </a:r>
            <a:endParaRPr lang="ru-RU" sz="1800" dirty="0">
              <a:solidFill>
                <a:schemeClr val="tx1"/>
              </a:solidFill>
              <a:latin typeface="Times New Roman" pitchFamily="18" charset="0"/>
              <a:cs typeface="Times New Roman" pitchFamily="18" charset="0"/>
            </a:endParaRPr>
          </a:p>
        </p:txBody>
      </p:sp>
      <p:sp>
        <p:nvSpPr>
          <p:cNvPr id="5" name="Скругленный прямоугольник 4"/>
          <p:cNvSpPr/>
          <p:nvPr/>
        </p:nvSpPr>
        <p:spPr>
          <a:xfrm>
            <a:off x="285720" y="2786058"/>
            <a:ext cx="3500462" cy="18573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dirty="0">
                <a:solidFill>
                  <a:schemeClr val="tx1"/>
                </a:solidFill>
                <a:latin typeface="Times New Roman" pitchFamily="18" charset="0"/>
                <a:cs typeface="Times New Roman" pitchFamily="18" charset="0"/>
              </a:rPr>
              <a:t>Примерная основная общеобразовательная программа «От  рождения до школы» под редакцией Н.Е. </a:t>
            </a:r>
            <a:r>
              <a:rPr lang="ru-RU" dirty="0" err="1">
                <a:solidFill>
                  <a:schemeClr val="tx1"/>
                </a:solidFill>
                <a:latin typeface="Times New Roman" pitchFamily="18" charset="0"/>
                <a:cs typeface="Times New Roman" pitchFamily="18" charset="0"/>
              </a:rPr>
              <a:t>Вераксы</a:t>
            </a:r>
            <a:r>
              <a:rPr lang="ru-RU" dirty="0">
                <a:solidFill>
                  <a:schemeClr val="tx1"/>
                </a:solidFill>
                <a:latin typeface="Times New Roman" pitchFamily="18" charset="0"/>
                <a:cs typeface="Times New Roman" pitchFamily="18" charset="0"/>
              </a:rPr>
              <a:t>, Т.С. Комаровой, М.А. Васильевой</a:t>
            </a:r>
          </a:p>
        </p:txBody>
      </p:sp>
      <p:sp>
        <p:nvSpPr>
          <p:cNvPr id="6" name="Скругленный прямоугольник 5"/>
          <p:cNvSpPr/>
          <p:nvPr/>
        </p:nvSpPr>
        <p:spPr>
          <a:xfrm>
            <a:off x="428596" y="5072074"/>
            <a:ext cx="3214710"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a:solidFill>
                  <a:schemeClr val="tx1"/>
                </a:solidFill>
                <a:latin typeface="Times New Roman" pitchFamily="18" charset="0"/>
                <a:cs typeface="Times New Roman" pitchFamily="18" charset="0"/>
              </a:rPr>
              <a:t>ОП МАДОУ </a:t>
            </a:r>
            <a:r>
              <a:rPr lang="ru-RU" dirty="0" err="1">
                <a:solidFill>
                  <a:schemeClr val="tx1"/>
                </a:solidFill>
                <a:latin typeface="Times New Roman" pitchFamily="18" charset="0"/>
                <a:cs typeface="Times New Roman" pitchFamily="18" charset="0"/>
              </a:rPr>
              <a:t>д</a:t>
            </a:r>
            <a:r>
              <a:rPr lang="ru-RU" dirty="0">
                <a:solidFill>
                  <a:schemeClr val="tx1"/>
                </a:solidFill>
                <a:latin typeface="Times New Roman" pitchFamily="18" charset="0"/>
                <a:cs typeface="Times New Roman" pitchFamily="18" charset="0"/>
              </a:rPr>
              <a:t>/с. «РАДУГА»</a:t>
            </a:r>
            <a:endParaRPr lang="ru-RU" sz="2000" dirty="0">
              <a:solidFill>
                <a:schemeClr val="tx1"/>
              </a:solidFill>
              <a:latin typeface="Times New Roman" pitchFamily="18" charset="0"/>
              <a:cs typeface="Times New Roman" pitchFamily="18" charset="0"/>
            </a:endParaRPr>
          </a:p>
        </p:txBody>
      </p:sp>
      <p:sp>
        <p:nvSpPr>
          <p:cNvPr id="7" name="Скругленный прямоугольник 6"/>
          <p:cNvSpPr/>
          <p:nvPr/>
        </p:nvSpPr>
        <p:spPr>
          <a:xfrm>
            <a:off x="4000496" y="1357298"/>
            <a:ext cx="4714908" cy="14287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smtClean="0">
              <a:solidFill>
                <a:schemeClr val="tx1"/>
              </a:solidFill>
              <a:latin typeface="Times New Roman" pitchFamily="18" charset="0"/>
              <a:cs typeface="Times New Roman" pitchFamily="18" charset="0"/>
            </a:endParaRPr>
          </a:p>
          <a:p>
            <a:pPr algn="ctr">
              <a:defRPr/>
            </a:pPr>
            <a:r>
              <a:rPr lang="ru-RU" dirty="0" smtClean="0">
                <a:solidFill>
                  <a:schemeClr val="tx1"/>
                </a:solidFill>
                <a:latin typeface="Times New Roman" pitchFamily="18" charset="0"/>
                <a:cs typeface="Times New Roman" pitchFamily="18" charset="0"/>
              </a:rPr>
              <a:t>Целевые ориентиры:</a:t>
            </a:r>
          </a:p>
          <a:p>
            <a:pPr algn="ctr">
              <a:defRPr/>
            </a:pPr>
            <a:r>
              <a:rPr lang="ru-RU" dirty="0" smtClean="0">
                <a:solidFill>
                  <a:schemeClr val="tx1"/>
                </a:solidFill>
                <a:latin typeface="Times New Roman" pitchFamily="18" charset="0"/>
                <a:cs typeface="Times New Roman" pitchFamily="18" charset="0"/>
              </a:rPr>
              <a:t>Владеет простейшими навыками самообслуживания; стремится проявлять самостоятельность в бытовом и игровом поведении; проявляет навыки опрятности</a:t>
            </a:r>
          </a:p>
          <a:p>
            <a:pPr algn="ctr">
              <a:defRPr/>
            </a:pPr>
            <a:r>
              <a:rPr lang="ru-RU" dirty="0" smtClean="0">
                <a:solidFill>
                  <a:schemeClr val="tx1"/>
                </a:solidFill>
                <a:latin typeface="Times New Roman" pitchFamily="18" charset="0"/>
                <a:cs typeface="Times New Roman" pitchFamily="18" charset="0"/>
              </a:rPr>
              <a:t>.</a:t>
            </a:r>
            <a:endParaRPr lang="ru-RU" dirty="0">
              <a:solidFill>
                <a:schemeClr val="tx1"/>
              </a:solidFill>
              <a:latin typeface="Times New Roman" pitchFamily="18" charset="0"/>
              <a:cs typeface="Times New Roman" pitchFamily="18" charset="0"/>
            </a:endParaRPr>
          </a:p>
        </p:txBody>
      </p:sp>
      <p:sp>
        <p:nvSpPr>
          <p:cNvPr id="8" name="Скругленный прямоугольник 7"/>
          <p:cNvSpPr/>
          <p:nvPr/>
        </p:nvSpPr>
        <p:spPr>
          <a:xfrm>
            <a:off x="3857620" y="2928934"/>
            <a:ext cx="4929222" cy="17145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smtClean="0">
                <a:solidFill>
                  <a:schemeClr val="tx1"/>
                </a:solidFill>
                <a:latin typeface="Times New Roman" pitchFamily="18" charset="0"/>
                <a:cs typeface="Times New Roman" pitchFamily="18" charset="0"/>
              </a:rPr>
              <a:t>Развитие навыков самообслуживания;</a:t>
            </a:r>
          </a:p>
          <a:p>
            <a:pPr algn="ctr">
              <a:defRPr/>
            </a:pPr>
            <a:r>
              <a:rPr lang="ru-RU" dirty="0" smtClean="0">
                <a:solidFill>
                  <a:schemeClr val="tx1"/>
                </a:solidFill>
                <a:latin typeface="Times New Roman" pitchFamily="18" charset="0"/>
                <a:cs typeface="Times New Roman" pitchFamily="18" charset="0"/>
              </a:rPr>
              <a:t>Становление самостоятельности, целенаправленности и саморегуляции собственных действий. Воспитание культурно-гигиенических навыков</a:t>
            </a:r>
            <a:endParaRPr lang="ru-RU" dirty="0">
              <a:solidFill>
                <a:schemeClr val="tx1"/>
              </a:solidFill>
              <a:latin typeface="Times New Roman" pitchFamily="18" charset="0"/>
              <a:cs typeface="Times New Roman" pitchFamily="18" charset="0"/>
            </a:endParaRPr>
          </a:p>
        </p:txBody>
      </p:sp>
      <p:sp>
        <p:nvSpPr>
          <p:cNvPr id="9" name="Скругленный прямоугольник 8"/>
          <p:cNvSpPr/>
          <p:nvPr/>
        </p:nvSpPr>
        <p:spPr>
          <a:xfrm>
            <a:off x="4286248" y="4857760"/>
            <a:ext cx="4071966" cy="15001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dirty="0" smtClean="0">
                <a:solidFill>
                  <a:schemeClr val="tx1"/>
                </a:solidFill>
                <a:latin typeface="Times New Roman" pitchFamily="18" charset="0"/>
                <a:cs typeface="Times New Roman" pitchFamily="18" charset="0"/>
              </a:rPr>
              <a:t>Общение со взрослым и совместные игры, </a:t>
            </a:r>
          </a:p>
          <a:p>
            <a:pPr algn="ctr">
              <a:defRPr/>
            </a:pPr>
            <a:r>
              <a:rPr lang="ru-RU" dirty="0" smtClean="0">
                <a:solidFill>
                  <a:schemeClr val="tx1"/>
                </a:solidFill>
                <a:latin typeface="Times New Roman" pitchFamily="18" charset="0"/>
                <a:cs typeface="Times New Roman" pitchFamily="18" charset="0"/>
              </a:rPr>
              <a:t>самообслуживание и действия бытового характера с бытовыми предметами-орудиями</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4900" b="1" dirty="0" smtClean="0">
                <a:latin typeface="Times New Roman" pitchFamily="18" charset="0"/>
                <a:cs typeface="Times New Roman" pitchFamily="18" charset="0"/>
              </a:rPr>
              <a:t>Цели и задачи:</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t/>
            </a:r>
            <a:br>
              <a:rPr lang="ru-RU" dirty="0" smtClean="0"/>
            </a:br>
            <a:endParaRPr lang="ru-RU" dirty="0"/>
          </a:p>
        </p:txBody>
      </p:sp>
      <p:sp>
        <p:nvSpPr>
          <p:cNvPr id="3" name="Содержимое 2"/>
          <p:cNvSpPr>
            <a:spLocks noGrp="1"/>
          </p:cNvSpPr>
          <p:nvPr>
            <p:ph idx="1"/>
          </p:nvPr>
        </p:nvSpPr>
        <p:spPr>
          <a:xfrm>
            <a:off x="457200" y="1357298"/>
            <a:ext cx="8229600" cy="5143536"/>
          </a:xfrm>
        </p:spPr>
        <p:txBody>
          <a:bodyPr>
            <a:normAutofit fontScale="70000" lnSpcReduction="20000"/>
          </a:bodyPr>
          <a:lstStyle/>
          <a:p>
            <a:pPr>
              <a:buNone/>
            </a:pPr>
            <a:r>
              <a:rPr lang="ru-RU" sz="3100" b="1" dirty="0" smtClean="0">
                <a:latin typeface="Times New Roman" pitchFamily="18" charset="0"/>
                <a:cs typeface="Times New Roman" pitchFamily="18" charset="0"/>
              </a:rPr>
              <a:t>Цель:</a:t>
            </a:r>
            <a:r>
              <a:rPr lang="ru-RU" sz="3100" dirty="0" smtClean="0"/>
              <a:t> </a:t>
            </a:r>
            <a:r>
              <a:rPr lang="ru-RU" sz="3100" dirty="0" smtClean="0">
                <a:latin typeface="Times New Roman" pitchFamily="18" charset="0"/>
                <a:cs typeface="Times New Roman" pitchFamily="18" charset="0"/>
              </a:rPr>
              <a:t>создать условия для формирования культурно-гигиенических навыков и навыков самообслуживания у детей раннего возраста в организации режимных моментов.</a:t>
            </a:r>
          </a:p>
          <a:p>
            <a:pPr>
              <a:buNone/>
            </a:pPr>
            <a:endParaRPr lang="ru-RU" sz="2800" dirty="0" smtClean="0">
              <a:latin typeface="Times New Roman" pitchFamily="18" charset="0"/>
              <a:cs typeface="Times New Roman" pitchFamily="18" charset="0"/>
            </a:endParaRPr>
          </a:p>
          <a:p>
            <a:pPr>
              <a:buNone/>
            </a:pPr>
            <a:r>
              <a:rPr lang="ru-RU" sz="2800" b="1" dirty="0" smtClean="0">
                <a:latin typeface="Times New Roman" pitchFamily="18" charset="0"/>
                <a:cs typeface="Times New Roman" pitchFamily="18" charset="0"/>
              </a:rPr>
              <a:t>Задачи:</a:t>
            </a:r>
          </a:p>
          <a:p>
            <a:pPr>
              <a:buFont typeface="Wingdings" pitchFamily="2" charset="2"/>
              <a:buChar char="Ø"/>
            </a:pPr>
            <a:r>
              <a:rPr lang="ru-RU" sz="3000" dirty="0" smtClean="0">
                <a:latin typeface="Times New Roman" pitchFamily="18" charset="0"/>
                <a:cs typeface="Times New Roman" pitchFamily="18" charset="0"/>
              </a:rPr>
              <a:t>    Разработать систему работы с детьми дошкольного возраста; </a:t>
            </a:r>
            <a:br>
              <a:rPr lang="ru-RU" sz="3000" dirty="0" smtClean="0">
                <a:latin typeface="Times New Roman" pitchFamily="18" charset="0"/>
                <a:cs typeface="Times New Roman" pitchFamily="18" charset="0"/>
              </a:rPr>
            </a:br>
            <a:endParaRPr lang="ru-RU" sz="3000" dirty="0" smtClean="0">
              <a:latin typeface="Times New Roman" pitchFamily="18" charset="0"/>
              <a:cs typeface="Times New Roman" pitchFamily="18" charset="0"/>
            </a:endParaRPr>
          </a:p>
          <a:p>
            <a:pPr>
              <a:buFont typeface="Wingdings" pitchFamily="2" charset="2"/>
              <a:buChar char="Ø"/>
            </a:pPr>
            <a:r>
              <a:rPr lang="ru-RU" sz="3000" dirty="0">
                <a:latin typeface="Times New Roman" pitchFamily="18" charset="0"/>
                <a:cs typeface="Times New Roman" pitchFamily="18" charset="0"/>
              </a:rPr>
              <a:t> </a:t>
            </a:r>
            <a:r>
              <a:rPr lang="ru-RU" sz="3000" dirty="0" smtClean="0">
                <a:latin typeface="Times New Roman" pitchFamily="18" charset="0"/>
                <a:cs typeface="Times New Roman" pitchFamily="18" charset="0"/>
              </a:rPr>
              <a:t>    </a:t>
            </a:r>
            <a:r>
              <a:rPr lang="ru-RU" sz="3000" dirty="0">
                <a:latin typeface="Times New Roman" pitchFamily="18" charset="0"/>
                <a:cs typeface="Times New Roman" pitchFamily="18" charset="0"/>
              </a:rPr>
              <a:t>Формировать навыки самообслуживания действия с бытовыми предметами (ложка, чашка и т.д</a:t>
            </a:r>
            <a:r>
              <a:rPr lang="ru-RU" sz="3000" dirty="0" smtClean="0">
                <a:latin typeface="Times New Roman" pitchFamily="18" charset="0"/>
                <a:cs typeface="Times New Roman" pitchFamily="18" charset="0"/>
              </a:rPr>
              <a:t>.);</a:t>
            </a:r>
          </a:p>
          <a:p>
            <a:pPr>
              <a:buFont typeface="Wingdings" pitchFamily="2" charset="2"/>
              <a:buChar char="Ø"/>
            </a:pPr>
            <a:r>
              <a:rPr lang="ru-RU" sz="3000" dirty="0" smtClean="0">
                <a:latin typeface="Times New Roman" pitchFamily="18" charset="0"/>
                <a:cs typeface="Times New Roman" pitchFamily="18" charset="0"/>
              </a:rPr>
              <a:t/>
            </a:r>
            <a:br>
              <a:rPr lang="ru-RU" sz="3000" dirty="0" smtClean="0">
                <a:latin typeface="Times New Roman" pitchFamily="18" charset="0"/>
                <a:cs typeface="Times New Roman" pitchFamily="18" charset="0"/>
              </a:rPr>
            </a:br>
            <a:r>
              <a:rPr lang="ru-RU" sz="3000" dirty="0" smtClean="0">
                <a:latin typeface="Times New Roman" pitchFamily="18" charset="0"/>
                <a:cs typeface="Times New Roman" pitchFamily="18" charset="0"/>
              </a:rPr>
              <a:t>Развивать </a:t>
            </a:r>
            <a:r>
              <a:rPr lang="ru-RU" sz="3000" dirty="0">
                <a:latin typeface="Times New Roman" pitchFamily="18" charset="0"/>
                <a:cs typeface="Times New Roman" pitchFamily="18" charset="0"/>
              </a:rPr>
              <a:t>восприятие смысла художественного слова (</a:t>
            </a:r>
            <a:r>
              <a:rPr lang="ru-RU" sz="3000" dirty="0" err="1">
                <a:latin typeface="Times New Roman" pitchFamily="18" charset="0"/>
                <a:cs typeface="Times New Roman" pitchFamily="18" charset="0"/>
              </a:rPr>
              <a:t>потешек</a:t>
            </a:r>
            <a:r>
              <a:rPr lang="ru-RU" sz="3000" dirty="0">
                <a:latin typeface="Times New Roman" pitchFamily="18" charset="0"/>
                <a:cs typeface="Times New Roman" pitchFamily="18" charset="0"/>
              </a:rPr>
              <a:t>, песенок, стишков</a:t>
            </a:r>
            <a:r>
              <a:rPr lang="ru-RU" sz="3000" dirty="0" smtClean="0">
                <a:latin typeface="Times New Roman" pitchFamily="18" charset="0"/>
                <a:cs typeface="Times New Roman" pitchFamily="18" charset="0"/>
              </a:rPr>
              <a:t>);</a:t>
            </a:r>
          </a:p>
          <a:p>
            <a:pPr>
              <a:buFont typeface="Wingdings" pitchFamily="2" charset="2"/>
              <a:buChar char="Ø"/>
            </a:pPr>
            <a:endParaRPr lang="ru-RU" sz="3000" dirty="0">
              <a:latin typeface="Times New Roman" pitchFamily="18" charset="0"/>
              <a:cs typeface="Times New Roman" pitchFamily="18" charset="0"/>
            </a:endParaRPr>
          </a:p>
          <a:p>
            <a:pPr>
              <a:buFont typeface="Wingdings" pitchFamily="2" charset="2"/>
              <a:buChar char="Ø"/>
            </a:pPr>
            <a:r>
              <a:rPr lang="ru-RU" sz="3000" dirty="0" smtClean="0">
                <a:latin typeface="Times New Roman" pitchFamily="18" charset="0"/>
                <a:cs typeface="Times New Roman" pitchFamily="18" charset="0"/>
              </a:rPr>
              <a:t>     </a:t>
            </a:r>
            <a:r>
              <a:rPr lang="ru-RU" sz="3000" dirty="0">
                <a:latin typeface="Times New Roman" pitchFamily="18" charset="0"/>
                <a:cs typeface="Times New Roman" pitchFamily="18" charset="0"/>
              </a:rPr>
              <a:t>Обеспечивать эмоциональное благополучие воспитанников.</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Ведущая педагогическая идея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lgn="ctr">
              <a:buNone/>
            </a:pPr>
            <a:r>
              <a:rPr lang="ru-RU" dirty="0" smtClean="0">
                <a:latin typeface="Times New Roman" pitchFamily="18" charset="0"/>
                <a:cs typeface="Times New Roman" pitchFamily="18" charset="0"/>
              </a:rPr>
              <a:t>         Создание  эффективной системы работы по формированию культурно-гигиенических навыков и навыков самообслуживания детей раннего возраста через организацию режимных моментов.</a:t>
            </a:r>
            <a:endParaRPr lang="ru-RU" dirty="0">
              <a:latin typeface="Times New Roman" pitchFamily="18" charset="0"/>
              <a:cs typeface="Times New Roman" pitchFamily="18" charset="0"/>
            </a:endParaRPr>
          </a:p>
        </p:txBody>
      </p:sp>
      <p:pic>
        <p:nvPicPr>
          <p:cNvPr id="11266" name="Picture 2" descr="http://dou214.edu.sarkomobr.ru/files/large/13757ba6b989c81"/>
          <p:cNvPicPr>
            <a:picLocks noChangeAspect="1" noChangeArrowheads="1"/>
          </p:cNvPicPr>
          <p:nvPr/>
        </p:nvPicPr>
        <p:blipFill>
          <a:blip r:embed="rId2"/>
          <a:srcRect/>
          <a:stretch>
            <a:fillRect/>
          </a:stretch>
        </p:blipFill>
        <p:spPr bwMode="auto">
          <a:xfrm>
            <a:off x="5429256" y="4214818"/>
            <a:ext cx="3167058" cy="242889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97040"/>
          </a:xfrm>
        </p:spPr>
        <p:txBody>
          <a:bodyPr>
            <a:normAutofit fontScale="90000"/>
          </a:bodyPr>
          <a:lstStyle/>
          <a:p>
            <a:r>
              <a:rPr lang="ru-RU" dirty="0" smtClean="0">
                <a:latin typeface="Times New Roman" pitchFamily="18" charset="0"/>
                <a:cs typeface="Times New Roman" pitchFamily="18" charset="0"/>
              </a:rPr>
              <a:t>Деятельностный аспект личного вклада педагога в развитие образования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14282" y="2000240"/>
            <a:ext cx="8472518" cy="4125923"/>
          </a:xfrm>
        </p:spPr>
        <p:txBody>
          <a:bodyPr>
            <a:normAutofit fontScale="92500" lnSpcReduction="20000"/>
          </a:bodyPr>
          <a:lstStyle/>
          <a:p>
            <a:pPr>
              <a:buFontTx/>
              <a:buNone/>
            </a:pPr>
            <a:r>
              <a:rPr lang="ru-RU" b="1" u="sng" dirty="0" smtClean="0">
                <a:latin typeface="Times New Roman" pitchFamily="18" charset="0"/>
                <a:cs typeface="Times New Roman" pitchFamily="18" charset="0"/>
              </a:rPr>
              <a:t>1 этап</a:t>
            </a:r>
            <a:endParaRPr lang="ru-RU" sz="2400" b="1" u="sng" dirty="0" smtClean="0">
              <a:latin typeface="Times New Roman" pitchFamily="18" charset="0"/>
              <a:cs typeface="Times New Roman" pitchFamily="18" charset="0"/>
            </a:endParaRPr>
          </a:p>
          <a:p>
            <a:pPr>
              <a:buFontTx/>
              <a:buNone/>
            </a:pPr>
            <a:r>
              <a:rPr lang="ru-RU" u="sng" dirty="0" smtClean="0">
                <a:latin typeface="Times New Roman" pitchFamily="18" charset="0"/>
                <a:cs typeface="Times New Roman" pitchFamily="18" charset="0"/>
              </a:rPr>
              <a:t>Цель: </a:t>
            </a:r>
            <a:r>
              <a:rPr lang="ru-RU" dirty="0" smtClean="0">
                <a:latin typeface="Times New Roman" pitchFamily="18" charset="0"/>
                <a:cs typeface="Times New Roman" pitchFamily="18" charset="0"/>
              </a:rPr>
              <a:t>Обобщить и систематизировать имеющийся методический материал.</a:t>
            </a:r>
          </a:p>
          <a:p>
            <a:pPr>
              <a:buFontTx/>
              <a:buNone/>
            </a:pPr>
            <a:r>
              <a:rPr lang="ru-RU" dirty="0" smtClean="0">
                <a:latin typeface="Times New Roman" pitchFamily="18" charset="0"/>
                <a:cs typeface="Times New Roman" pitchFamily="18" charset="0"/>
              </a:rPr>
              <a:t>   Подобрать художественную литературу, собрать картотеку </a:t>
            </a:r>
            <a:r>
              <a:rPr lang="ru-RU" dirty="0" err="1" smtClean="0">
                <a:latin typeface="Times New Roman" pitchFamily="18" charset="0"/>
                <a:cs typeface="Times New Roman" pitchFamily="18" charset="0"/>
              </a:rPr>
              <a:t>потешек</a:t>
            </a:r>
            <a:r>
              <a:rPr lang="ru-RU" dirty="0" smtClean="0">
                <a:latin typeface="Times New Roman" pitchFamily="18" charset="0"/>
                <a:cs typeface="Times New Roman" pitchFamily="18" charset="0"/>
              </a:rPr>
              <a:t>, поговорок, дидактических игр, наглядного материала.</a:t>
            </a:r>
          </a:p>
          <a:p>
            <a:pPr>
              <a:buFontTx/>
              <a:buNone/>
            </a:pPr>
            <a:r>
              <a:rPr lang="ru-RU" b="1" u="sng" dirty="0" smtClean="0">
                <a:latin typeface="Times New Roman" pitchFamily="18" charset="0"/>
                <a:cs typeface="Times New Roman" pitchFamily="18" charset="0"/>
              </a:rPr>
              <a:t>2 этап</a:t>
            </a:r>
            <a:endParaRPr lang="ru-RU" sz="2400" b="1" u="sng" dirty="0" smtClean="0">
              <a:latin typeface="Times New Roman" pitchFamily="18" charset="0"/>
              <a:cs typeface="Times New Roman" pitchFamily="18" charset="0"/>
            </a:endParaRPr>
          </a:p>
          <a:p>
            <a:pPr>
              <a:buFontTx/>
              <a:buNone/>
            </a:pPr>
            <a:r>
              <a:rPr lang="ru-RU" u="sng" dirty="0" smtClean="0">
                <a:latin typeface="Times New Roman" pitchFamily="18" charset="0"/>
                <a:cs typeface="Times New Roman" pitchFamily="18" charset="0"/>
              </a:rPr>
              <a:t>Цель: </a:t>
            </a:r>
            <a:r>
              <a:rPr lang="ru-RU" dirty="0" smtClean="0">
                <a:latin typeface="Times New Roman" pitchFamily="18" charset="0"/>
                <a:cs typeface="Times New Roman" pitchFamily="18" charset="0"/>
              </a:rPr>
              <a:t>Разработать систему методов, приемов и форм работы с детьми по формированию культурно-гигиенических навыков;</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fontScale="90000"/>
          </a:bodyPr>
          <a:lstStyle/>
          <a:p>
            <a:pPr algn="l"/>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142844" y="1571612"/>
            <a:ext cx="5357850" cy="5286388"/>
          </a:xfrm>
        </p:spPr>
        <p:txBody>
          <a:bodyPr>
            <a:normAutofit fontScale="62500" lnSpcReduction="20000"/>
          </a:bodyPr>
          <a:lstStyle/>
          <a:p>
            <a:pPr algn="ctr">
              <a:buNone/>
            </a:pPr>
            <a:r>
              <a:rPr lang="ru-RU" dirty="0" smtClean="0">
                <a:latin typeface="Times New Roman" pitchFamily="18" charset="0"/>
                <a:cs typeface="Times New Roman" pitchFamily="18" charset="0"/>
              </a:rPr>
              <a:t> </a:t>
            </a:r>
            <a:r>
              <a:rPr lang="ru-RU" sz="5100" dirty="0" smtClean="0">
                <a:solidFill>
                  <a:srgbClr val="C00000"/>
                </a:solidFill>
                <a:latin typeface="Times New Roman" pitchFamily="18" charset="0"/>
                <a:cs typeface="Times New Roman" pitchFamily="18" charset="0"/>
              </a:rPr>
              <a:t>Навыки мытья рук и умывания</a:t>
            </a:r>
            <a:endParaRPr lang="ru-RU" sz="5100" dirty="0" smtClean="0">
              <a:ln>
                <a:solidFill>
                  <a:srgbClr val="C00000"/>
                </a:solidFill>
              </a:ln>
              <a:solidFill>
                <a:srgbClr val="C00000"/>
              </a:solidFill>
              <a:latin typeface="Times New Roman" pitchFamily="18" charset="0"/>
              <a:cs typeface="Times New Roman" pitchFamily="18" charset="0"/>
            </a:endParaRPr>
          </a:p>
          <a:p>
            <a:pPr algn="ctr">
              <a:buNone/>
            </a:pPr>
            <a:r>
              <a:rPr lang="ru-RU" dirty="0" smtClean="0">
                <a:latin typeface="Times New Roman" pitchFamily="18" charset="0"/>
                <a:cs typeface="Times New Roman" pitchFamily="18" charset="0"/>
              </a:rPr>
              <a:t>              </a:t>
            </a:r>
            <a:r>
              <a:rPr lang="ru-RU" sz="3600" b="1" i="1" u="sng" dirty="0" smtClean="0">
                <a:solidFill>
                  <a:srgbClr val="7030A0"/>
                </a:solidFill>
                <a:latin typeface="Times New Roman" pitchFamily="18" charset="0"/>
                <a:cs typeface="Times New Roman" pitchFamily="18" charset="0"/>
              </a:rPr>
              <a:t>Непосредственная образовательная деятельность </a:t>
            </a:r>
            <a:endParaRPr lang="ru-RU" b="1" i="1" u="sng" dirty="0" smtClean="0">
              <a:solidFill>
                <a:srgbClr val="7030A0"/>
              </a:solidFill>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p>
          <a:p>
            <a:pPr>
              <a:buNone/>
            </a:pPr>
            <a:r>
              <a:rPr lang="ru-RU" dirty="0" smtClean="0">
                <a:latin typeface="Times New Roman" pitchFamily="18" charset="0"/>
                <a:cs typeface="Times New Roman" pitchFamily="18" charset="0"/>
              </a:rPr>
              <a:t>          «Вымой руки», «Сделай лодочку» «Водичка, водичка», «Купанье куклы Кати»</a:t>
            </a:r>
          </a:p>
          <a:p>
            <a:pPr>
              <a:buNone/>
            </a:pPr>
            <a:r>
              <a:rPr lang="ru-RU" dirty="0" smtClean="0">
                <a:latin typeface="Times New Roman" pitchFamily="18" charset="0"/>
                <a:cs typeface="Times New Roman" pitchFamily="18" charset="0"/>
              </a:rPr>
              <a:t>             </a:t>
            </a:r>
            <a:r>
              <a:rPr lang="ru-RU" sz="3600" b="1" i="1" u="sng" dirty="0" smtClean="0">
                <a:solidFill>
                  <a:srgbClr val="7030A0"/>
                </a:solidFill>
                <a:latin typeface="Times New Roman" pitchFamily="18" charset="0"/>
                <a:cs typeface="Times New Roman" pitchFamily="18" charset="0"/>
              </a:rPr>
              <a:t>Художественная литература </a:t>
            </a:r>
            <a:endParaRPr lang="ru-RU" b="1" i="1" u="sng" dirty="0" smtClean="0">
              <a:solidFill>
                <a:srgbClr val="7030A0"/>
              </a:solidFill>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Фольклорные </a:t>
            </a:r>
            <a:r>
              <a:rPr lang="ru-RU" dirty="0" err="1" smtClean="0">
                <a:latin typeface="Times New Roman" pitchFamily="18" charset="0"/>
                <a:cs typeface="Times New Roman" pitchFamily="18" charset="0"/>
              </a:rPr>
              <a:t>потешки</a:t>
            </a:r>
            <a:r>
              <a:rPr lang="ru-RU" dirty="0" smtClean="0">
                <a:latin typeface="Times New Roman" pitchFamily="18" charset="0"/>
                <a:cs typeface="Times New Roman" pitchFamily="18" charset="0"/>
              </a:rPr>
              <a:t>,  К.Чуковский «</a:t>
            </a:r>
            <a:r>
              <a:rPr lang="ru-RU" dirty="0" err="1" smtClean="0">
                <a:latin typeface="Times New Roman" pitchFamily="18" charset="0"/>
                <a:cs typeface="Times New Roman" pitchFamily="18" charset="0"/>
              </a:rPr>
              <a:t>Мойдодыр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Федорино</a:t>
            </a:r>
            <a:r>
              <a:rPr lang="ru-RU" dirty="0" smtClean="0">
                <a:latin typeface="Times New Roman" pitchFamily="18" charset="0"/>
                <a:cs typeface="Times New Roman" pitchFamily="18" charset="0"/>
              </a:rPr>
              <a:t> горе», </a:t>
            </a:r>
            <a:r>
              <a:rPr lang="ru-RU" dirty="0" err="1" smtClean="0">
                <a:latin typeface="Times New Roman" pitchFamily="18" charset="0"/>
                <a:cs typeface="Times New Roman" pitchFamily="18" charset="0"/>
              </a:rPr>
              <a:t>С.Капутикян</a:t>
            </a:r>
            <a:r>
              <a:rPr lang="ru-RU" dirty="0" smtClean="0">
                <a:latin typeface="Times New Roman" pitchFamily="18" charset="0"/>
                <a:cs typeface="Times New Roman" pitchFamily="18" charset="0"/>
              </a:rPr>
              <a:t> «Хлюп, хлюп», Н.Найдёнова «Наши полотенца», Е.Благининой «Девочка чумазая», </a:t>
            </a:r>
            <a:r>
              <a:rPr lang="ru-RU" dirty="0" err="1" smtClean="0">
                <a:latin typeface="Times New Roman" pitchFamily="18" charset="0"/>
                <a:cs typeface="Times New Roman" pitchFamily="18" charset="0"/>
              </a:rPr>
              <a:t>А.Барто</a:t>
            </a:r>
            <a:r>
              <a:rPr lang="ru-RU" dirty="0" smtClean="0">
                <a:latin typeface="Times New Roman" pitchFamily="18" charset="0"/>
                <a:cs typeface="Times New Roman" pitchFamily="18" charset="0"/>
              </a:rPr>
              <a:t> «Резиновая Зина»</a:t>
            </a:r>
          </a:p>
          <a:p>
            <a:pPr>
              <a:buNone/>
            </a:pPr>
            <a:r>
              <a:rPr lang="ru-RU" dirty="0" smtClean="0">
                <a:latin typeface="Times New Roman" pitchFamily="18" charset="0"/>
                <a:cs typeface="Times New Roman" pitchFamily="18" charset="0"/>
              </a:rPr>
              <a:t>                                            </a:t>
            </a:r>
            <a:r>
              <a:rPr lang="ru-RU" sz="3600" b="1" i="1" u="sng" dirty="0" smtClean="0">
                <a:solidFill>
                  <a:srgbClr val="7030A0"/>
                </a:solidFill>
                <a:latin typeface="Times New Roman" pitchFamily="18" charset="0"/>
                <a:cs typeface="Times New Roman" pitchFamily="18" charset="0"/>
              </a:rPr>
              <a:t>Игры</a:t>
            </a:r>
            <a:endParaRPr lang="ru-RU" b="1" i="1" u="sng" dirty="0" smtClean="0">
              <a:solidFill>
                <a:srgbClr val="7030A0"/>
              </a:solidFill>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Игры на внимание: «Чья картинка», «Лото», «Что сначала, что потом»,  «Делай так» </a:t>
            </a:r>
            <a:endParaRPr lang="ru-RU" dirty="0"/>
          </a:p>
        </p:txBody>
      </p:sp>
      <p:pic>
        <p:nvPicPr>
          <p:cNvPr id="3074" name="Picture 2" descr="C:\Users\Анна\Desktop\портфолио Бобровой\P3280191.JPG"/>
          <p:cNvPicPr>
            <a:picLocks noChangeAspect="1" noChangeArrowheads="1"/>
          </p:cNvPicPr>
          <p:nvPr/>
        </p:nvPicPr>
        <p:blipFill>
          <a:blip r:embed="rId2" cstate="email"/>
          <a:srcRect/>
          <a:stretch>
            <a:fillRect/>
          </a:stretch>
        </p:blipFill>
        <p:spPr bwMode="auto">
          <a:xfrm>
            <a:off x="5429256" y="1285860"/>
            <a:ext cx="3429024" cy="2500330"/>
          </a:xfrm>
          <a:prstGeom prst="rect">
            <a:avLst/>
          </a:prstGeom>
          <a:noFill/>
        </p:spPr>
      </p:pic>
      <p:pic>
        <p:nvPicPr>
          <p:cNvPr id="3075" name="Picture 3" descr="C:\Users\Анна\Desktop\портфолио Бобровой\P3280186.JPG"/>
          <p:cNvPicPr>
            <a:picLocks noChangeAspect="1" noChangeArrowheads="1"/>
          </p:cNvPicPr>
          <p:nvPr/>
        </p:nvPicPr>
        <p:blipFill>
          <a:blip r:embed="rId3" cstate="email"/>
          <a:srcRect/>
          <a:stretch>
            <a:fillRect/>
          </a:stretch>
        </p:blipFill>
        <p:spPr bwMode="auto">
          <a:xfrm>
            <a:off x="5357818" y="4143380"/>
            <a:ext cx="3428992" cy="2472725"/>
          </a:xfrm>
          <a:prstGeom prst="rect">
            <a:avLst/>
          </a:prstGeom>
          <a:noFill/>
        </p:spPr>
      </p:pic>
      <p:sp>
        <p:nvSpPr>
          <p:cNvPr id="6" name="Прямоугольник 5"/>
          <p:cNvSpPr/>
          <p:nvPr/>
        </p:nvSpPr>
        <p:spPr>
          <a:xfrm>
            <a:off x="357158" y="285728"/>
            <a:ext cx="6500842" cy="1200329"/>
          </a:xfrm>
          <a:prstGeom prst="rect">
            <a:avLst/>
          </a:prstGeom>
        </p:spPr>
        <p:txBody>
          <a:bodyPr wrap="square">
            <a:spAutoFit/>
          </a:bodyPr>
          <a:lstStyle/>
          <a:p>
            <a:r>
              <a:rPr lang="ru-RU" sz="2400" u="sng" dirty="0" smtClean="0">
                <a:latin typeface="Times New Roman" pitchFamily="18" charset="0"/>
                <a:cs typeface="Times New Roman" pitchFamily="18" charset="0"/>
              </a:rPr>
              <a:t>3 этап:</a:t>
            </a:r>
            <a:br>
              <a:rPr lang="ru-RU" sz="2400" u="sng" dirty="0" smtClean="0">
                <a:latin typeface="Times New Roman" pitchFamily="18" charset="0"/>
                <a:cs typeface="Times New Roman" pitchFamily="18" charset="0"/>
              </a:rPr>
            </a:br>
            <a:r>
              <a:rPr lang="ru-RU" sz="2400" u="sng" dirty="0" smtClean="0">
                <a:latin typeface="Times New Roman" pitchFamily="18" charset="0"/>
                <a:cs typeface="Times New Roman" pitchFamily="18" charset="0"/>
              </a:rPr>
              <a:t>Цель: </a:t>
            </a:r>
            <a:r>
              <a:rPr lang="ru-RU" sz="2400" dirty="0" smtClean="0">
                <a:latin typeface="Times New Roman" pitchFamily="18" charset="0"/>
                <a:cs typeface="Times New Roman" pitchFamily="18" charset="0"/>
              </a:rPr>
              <a:t>Активное внедрение системы работы в практику.</a:t>
            </a:r>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795</Words>
  <Application>Microsoft Office PowerPoint</Application>
  <PresentationFormat>Экран (4:3)</PresentationFormat>
  <Paragraphs>105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МАДОУ детский сад «Радуга» р.п. Ветлужский          </vt:lpstr>
      <vt:lpstr>Тема: «Воспитание культурно-гигиенических навыков и навыков самообслуживания у детей раннего возраста»</vt:lpstr>
      <vt:lpstr>Условия формирования педагогической деятельности</vt:lpstr>
      <vt:lpstr>Актуальность</vt:lpstr>
      <vt:lpstr>Теоретическое обоснование личного вклада педагога в развитие образования</vt:lpstr>
      <vt:lpstr>  Цели и задачи:  </vt:lpstr>
      <vt:lpstr>Ведущая педагогическая идея</vt:lpstr>
      <vt:lpstr>Деятельностный аспект личного вклада педагога в развитие образования</vt:lpstr>
      <vt:lpstr>    </vt:lpstr>
      <vt:lpstr>                      </vt:lpstr>
      <vt:lpstr>Слайд 11</vt:lpstr>
      <vt:lpstr>      4 этап:   Цель:  Проанализировать  разработанную систему по формированию КГН.       </vt:lpstr>
      <vt:lpstr>Диапазон личного вклада педагога</vt:lpstr>
      <vt:lpstr>   Результативность  Мониторинг сформированности КГН и навыков самообслуживания всего 21 ребенок.</vt:lpstr>
      <vt:lpstr>Транслируемость:</vt:lpstr>
      <vt:lpstr>Задачи на перспективу</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Боброва  Алеся Львовна</dc:title>
  <dc:creator>Анна</dc:creator>
  <cp:lastModifiedBy>Анна</cp:lastModifiedBy>
  <cp:revision>28</cp:revision>
  <dcterms:created xsi:type="dcterms:W3CDTF">2017-03-30T07:02:09Z</dcterms:created>
  <dcterms:modified xsi:type="dcterms:W3CDTF">2019-05-08T07:57:27Z</dcterms:modified>
</cp:coreProperties>
</file>