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57" r:id="rId6"/>
    <p:sldId id="258" r:id="rId7"/>
    <p:sldId id="259" r:id="rId8"/>
    <p:sldId id="260" r:id="rId9"/>
    <p:sldId id="261" r:id="rId10"/>
    <p:sldId id="272" r:id="rId11"/>
    <p:sldId id="267" r:id="rId12"/>
    <p:sldId id="268" r:id="rId13"/>
    <p:sldId id="269" r:id="rId14"/>
    <p:sldId id="270" r:id="rId15"/>
    <p:sldId id="271" r:id="rId16"/>
    <p:sldId id="266" r:id="rId17"/>
    <p:sldId id="265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286" autoAdjust="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211675629813075E-2"/>
          <c:y val="0.15941828751884016"/>
          <c:w val="0.89842201147675149"/>
          <c:h val="0.575473097442522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масло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вверх 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джем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dPt>
          <c:cat>
            <c:strRef>
              <c:f>Лист1!$A$2</c:f>
              <c:strCache>
                <c:ptCount val="1"/>
                <c:pt idx="0">
                  <c:v>вверх 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паштет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вверх 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сыр</c:v>
                </c:pt>
              </c:strCache>
            </c:strRef>
          </c:tx>
          <c:spPr>
            <a:solidFill>
              <a:srgbClr val="FFFF99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вверх  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031360"/>
        <c:axId val="20032896"/>
      </c:barChart>
      <c:catAx>
        <c:axId val="20031360"/>
        <c:scaling>
          <c:orientation val="minMax"/>
        </c:scaling>
        <c:delete val="0"/>
        <c:axPos val="b"/>
        <c:majorTickMark val="out"/>
        <c:minorTickMark val="none"/>
        <c:tickLblPos val="nextTo"/>
        <c:crossAx val="20032896"/>
        <c:crosses val="autoZero"/>
        <c:auto val="1"/>
        <c:lblAlgn val="ctr"/>
        <c:lblOffset val="100"/>
        <c:noMultiLvlLbl val="0"/>
      </c:catAx>
      <c:valAx>
        <c:axId val="20032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031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масло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вниз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джем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dPt>
          <c:cat>
            <c:strRef>
              <c:f>Лист1!$A$2</c:f>
              <c:strCache>
                <c:ptCount val="1"/>
                <c:pt idx="0">
                  <c:v>вниз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паштет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вниз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сыр</c:v>
                </c:pt>
              </c:strCache>
            </c:strRef>
          </c:tx>
          <c:spPr>
            <a:solidFill>
              <a:srgbClr val="FFFF99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вниз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773120"/>
        <c:axId val="22791296"/>
      </c:barChart>
      <c:catAx>
        <c:axId val="22773120"/>
        <c:scaling>
          <c:orientation val="minMax"/>
        </c:scaling>
        <c:delete val="0"/>
        <c:axPos val="b"/>
        <c:majorTickMark val="out"/>
        <c:minorTickMark val="none"/>
        <c:tickLblPos val="nextTo"/>
        <c:crossAx val="22791296"/>
        <c:crosses val="autoZero"/>
        <c:auto val="1"/>
        <c:lblAlgn val="ctr"/>
        <c:lblOffset val="100"/>
        <c:noMultiLvlLbl val="0"/>
      </c:catAx>
      <c:valAx>
        <c:axId val="22791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773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211675629813075E-2"/>
          <c:y val="0.15941828751884016"/>
          <c:w val="0.89842201147675149"/>
          <c:h val="0.575473097442522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масло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вверх 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джем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dPt>
          <c:cat>
            <c:strRef>
              <c:f>Лист1!$A$2</c:f>
              <c:strCache>
                <c:ptCount val="1"/>
                <c:pt idx="0">
                  <c:v>вверх 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паштет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вверх 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сыр</c:v>
                </c:pt>
              </c:strCache>
            </c:strRef>
          </c:tx>
          <c:spPr>
            <a:solidFill>
              <a:srgbClr val="FFFF99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вверх  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3223680"/>
        <c:axId val="23245952"/>
      </c:barChart>
      <c:catAx>
        <c:axId val="23223680"/>
        <c:scaling>
          <c:orientation val="minMax"/>
        </c:scaling>
        <c:delete val="0"/>
        <c:axPos val="b"/>
        <c:majorTickMark val="out"/>
        <c:minorTickMark val="none"/>
        <c:tickLblPos val="nextTo"/>
        <c:crossAx val="23245952"/>
        <c:crosses val="autoZero"/>
        <c:auto val="1"/>
        <c:lblAlgn val="ctr"/>
        <c:lblOffset val="100"/>
        <c:noMultiLvlLbl val="0"/>
      </c:catAx>
      <c:valAx>
        <c:axId val="23245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223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масло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вниз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джем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dPt>
          <c:cat>
            <c:strRef>
              <c:f>Лист1!$A$2</c:f>
              <c:strCache>
                <c:ptCount val="1"/>
                <c:pt idx="0">
                  <c:v>вниз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паштет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вниз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сыр</c:v>
                </c:pt>
              </c:strCache>
            </c:strRef>
          </c:tx>
          <c:spPr>
            <a:solidFill>
              <a:srgbClr val="FFFF99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вниз 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3278720"/>
        <c:axId val="23280256"/>
      </c:barChart>
      <c:catAx>
        <c:axId val="23278720"/>
        <c:scaling>
          <c:orientation val="minMax"/>
        </c:scaling>
        <c:delete val="0"/>
        <c:axPos val="b"/>
        <c:majorTickMark val="out"/>
        <c:minorTickMark val="none"/>
        <c:tickLblPos val="nextTo"/>
        <c:crossAx val="23280256"/>
        <c:crosses val="autoZero"/>
        <c:auto val="1"/>
        <c:lblAlgn val="ctr"/>
        <c:lblOffset val="100"/>
        <c:noMultiLvlLbl val="0"/>
      </c:catAx>
      <c:valAx>
        <c:axId val="23280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278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бутерброд\20190312_1641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3" t="13004" r="14860" b="12579"/>
          <a:stretch/>
        </p:blipFill>
        <p:spPr bwMode="auto">
          <a:xfrm>
            <a:off x="251520" y="764704"/>
            <a:ext cx="512171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520" y="4797152"/>
            <a:ext cx="8686800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«Почему бутерброд всегда падает намазанным продуктом вниз?»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916409" y="1196752"/>
            <a:ext cx="2987823" cy="23762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Руководитель проекта: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физики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Ежукевич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Ю.В.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ученица 6 класса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Кожечкина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лёна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3275856" y="0"/>
            <a:ext cx="3600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«СОШ №2 г. Макарова»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2915816" y="6027634"/>
            <a:ext cx="3600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 Макаров, 2019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89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Измерение массы и объема.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9647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Условие: одинаковый объем.</a:t>
            </a: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899592" y="1988840"/>
            <a:ext cx="1224136" cy="1224136"/>
          </a:xfrm>
          <a:prstGeom prst="cub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4716016" y="4365104"/>
            <a:ext cx="1224136" cy="1224136"/>
          </a:xfrm>
          <a:prstGeom prst="cube">
            <a:avLst/>
          </a:prstGeom>
          <a:solidFill>
            <a:schemeClr val="bg2">
              <a:lumMod val="50000"/>
            </a:schemeClr>
          </a:solidFill>
          <a:ln w="31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827584" y="4399277"/>
            <a:ext cx="1224136" cy="1224136"/>
          </a:xfrm>
          <a:prstGeom prst="cube">
            <a:avLst/>
          </a:prstGeom>
          <a:solidFill>
            <a:srgbClr val="FFFF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2730809" y="4365104"/>
            <a:ext cx="1224136" cy="1224136"/>
          </a:xfrm>
          <a:prstGeom prst="cube">
            <a:avLst/>
          </a:prstGeom>
          <a:solidFill>
            <a:srgbClr val="FF0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6747441" y="4365104"/>
            <a:ext cx="1224136" cy="1224136"/>
          </a:xfrm>
          <a:prstGeom prst="cube">
            <a:avLst/>
          </a:prstGeom>
          <a:solidFill>
            <a:srgbClr val="FFFF99"/>
          </a:solidFill>
          <a:ln w="31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7544" y="5589240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Масло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339752" y="5620673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Джем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355976" y="5589240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Паштет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189935" y="5589240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Сыр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Куб 12"/>
          <p:cNvSpPr/>
          <p:nvPr/>
        </p:nvSpPr>
        <p:spPr>
          <a:xfrm>
            <a:off x="4997740" y="1988840"/>
            <a:ext cx="1224136" cy="1224136"/>
          </a:xfrm>
          <a:prstGeom prst="cube">
            <a:avLst/>
          </a:prstGeom>
          <a:solidFill>
            <a:schemeClr val="tx1">
              <a:lumMod val="75000"/>
              <a:lumOff val="25000"/>
            </a:schemeClr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19995" y="3284984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Белый хлеб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716016" y="3284984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Черный хлеб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080213" y="2132856"/>
            <a:ext cx="96538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12 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6288478" y="2137600"/>
            <a:ext cx="96538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14 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876515" y="6021288"/>
            <a:ext cx="96538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33 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764947" y="6021288"/>
            <a:ext cx="96538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2 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6876815" y="6021288"/>
            <a:ext cx="96538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34 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2748723" y="6021288"/>
            <a:ext cx="96538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29 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05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803574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причины: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34325" y="2060848"/>
            <a:ext cx="2736304" cy="43204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492896"/>
            <a:ext cx="224408" cy="33843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2123728" y="1946574"/>
            <a:ext cx="1361074" cy="432048"/>
            <a:chOff x="1043608" y="2924944"/>
            <a:chExt cx="2576897" cy="504056"/>
          </a:xfrm>
        </p:grpSpPr>
        <p:sp>
          <p:nvSpPr>
            <p:cNvPr id="7" name="Куб 6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4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Куб 7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4788024" y="1969528"/>
            <a:ext cx="3816424" cy="124344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4182064"/>
            <a:ext cx="3816424" cy="27929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8024" y="4461356"/>
            <a:ext cx="3816424" cy="10558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4788024" y="1976220"/>
            <a:ext cx="3816424" cy="123675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788024" y="1976220"/>
            <a:ext cx="3816424" cy="123675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6552220" y="2415501"/>
            <a:ext cx="288032" cy="2783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6696236" y="2594598"/>
            <a:ext cx="0" cy="11230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788024" y="4185084"/>
            <a:ext cx="3816424" cy="133214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4788024" y="4182064"/>
            <a:ext cx="3816424" cy="133516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6552220" y="4698908"/>
            <a:ext cx="288032" cy="2783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6696236" y="4865423"/>
            <a:ext cx="0" cy="11230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092258" y="3717600"/>
            <a:ext cx="153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тяжести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88169" y="6004581"/>
            <a:ext cx="153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тяжести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3347864" y="2082231"/>
            <a:ext cx="0" cy="107386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310400" y="19106"/>
            <a:ext cx="87985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Объясним падение бутерброда. Падает бутерброд за счет силы притяжения Земли. Действует эта сила на центр тела. Когда на хлеб намазывается начинка, то происходит небольшое смещение его центра тяжести. И самая тяжелая часть находится сверху бутерброда. Когда он падает, тяжелая начинка его переворачивает.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79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4325" y="2060848"/>
            <a:ext cx="2736304" cy="43204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492896"/>
            <a:ext cx="224408" cy="33843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 rot="1261389">
            <a:off x="2240115" y="2014621"/>
            <a:ext cx="1361074" cy="432048"/>
            <a:chOff x="1043608" y="2924944"/>
            <a:chExt cx="2576897" cy="504056"/>
          </a:xfrm>
        </p:grpSpPr>
        <p:sp>
          <p:nvSpPr>
            <p:cNvPr id="7" name="Куб 6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4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Куб 7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4788024" y="1969528"/>
            <a:ext cx="3816424" cy="124344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4182064"/>
            <a:ext cx="3816424" cy="27929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8024" y="4461356"/>
            <a:ext cx="3816424" cy="10558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4788024" y="1976220"/>
            <a:ext cx="3816424" cy="123675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788024" y="1976220"/>
            <a:ext cx="3816424" cy="123675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6552220" y="2415501"/>
            <a:ext cx="288032" cy="2783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6696236" y="2594598"/>
            <a:ext cx="0" cy="11230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788024" y="4185084"/>
            <a:ext cx="3816424" cy="133214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4788024" y="4182064"/>
            <a:ext cx="3816424" cy="133516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6552220" y="4698908"/>
            <a:ext cx="288032" cy="2783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6696236" y="4865423"/>
            <a:ext cx="0" cy="11230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092258" y="3717600"/>
            <a:ext cx="153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тяжести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88169" y="6004581"/>
            <a:ext cx="153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тяжести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3347864" y="2415501"/>
            <a:ext cx="0" cy="107386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420144" y="1484784"/>
            <a:ext cx="281835" cy="48474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89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4325" y="2060848"/>
            <a:ext cx="2736304" cy="43204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492896"/>
            <a:ext cx="224408" cy="33843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 rot="4114875">
            <a:off x="2667327" y="3158485"/>
            <a:ext cx="1361074" cy="432048"/>
            <a:chOff x="1043608" y="2924944"/>
            <a:chExt cx="2576897" cy="504056"/>
          </a:xfrm>
        </p:grpSpPr>
        <p:sp>
          <p:nvSpPr>
            <p:cNvPr id="7" name="Куб 6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4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Куб 7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4788024" y="1969528"/>
            <a:ext cx="3816424" cy="124344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4182064"/>
            <a:ext cx="3816424" cy="27929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8024" y="4461356"/>
            <a:ext cx="3816424" cy="10558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4788024" y="1976220"/>
            <a:ext cx="3816424" cy="123675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788024" y="1976220"/>
            <a:ext cx="3816424" cy="123675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6552220" y="2415501"/>
            <a:ext cx="288032" cy="2783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6696236" y="2594598"/>
            <a:ext cx="0" cy="11230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788024" y="4185084"/>
            <a:ext cx="3816424" cy="133214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4788024" y="4182064"/>
            <a:ext cx="3816424" cy="133516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6552220" y="4698908"/>
            <a:ext cx="288032" cy="2783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6696236" y="4865423"/>
            <a:ext cx="0" cy="11230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092258" y="3717600"/>
            <a:ext cx="153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тяжести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88169" y="6004581"/>
            <a:ext cx="153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тяжести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flipH="1">
            <a:off x="3083553" y="3827348"/>
            <a:ext cx="432048" cy="149835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113512" y="2554296"/>
            <a:ext cx="1042383" cy="279147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919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4325" y="2060848"/>
            <a:ext cx="2736304" cy="43204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492896"/>
            <a:ext cx="224408" cy="33843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 rot="9136018">
            <a:off x="2760583" y="4223701"/>
            <a:ext cx="1361074" cy="432048"/>
            <a:chOff x="1043608" y="2924944"/>
            <a:chExt cx="2576897" cy="504056"/>
          </a:xfrm>
        </p:grpSpPr>
        <p:sp>
          <p:nvSpPr>
            <p:cNvPr id="7" name="Куб 6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4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Куб 7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788024" y="4182064"/>
            <a:ext cx="3816424" cy="27929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8024" y="4461356"/>
            <a:ext cx="3816424" cy="10558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788024" y="4185084"/>
            <a:ext cx="3816424" cy="133214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4788024" y="4182064"/>
            <a:ext cx="3816424" cy="133516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6552220" y="4698908"/>
            <a:ext cx="288032" cy="2783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6696236" y="4865423"/>
            <a:ext cx="0" cy="11230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4788024" y="1976220"/>
            <a:ext cx="3822919" cy="2110712"/>
            <a:chOff x="4788024" y="1976220"/>
            <a:chExt cx="3822919" cy="2110712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4794519" y="1976220"/>
              <a:ext cx="3816424" cy="1243448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4788024" y="1976220"/>
              <a:ext cx="3816424" cy="1236756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4788024" y="1976220"/>
              <a:ext cx="3816424" cy="1236756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Овал 15"/>
            <p:cNvSpPr/>
            <p:nvPr/>
          </p:nvSpPr>
          <p:spPr>
            <a:xfrm>
              <a:off x="6552220" y="2415501"/>
              <a:ext cx="288032" cy="27836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3" name="Прямая со стрелкой 22"/>
            <p:cNvCxnSpPr/>
            <p:nvPr/>
          </p:nvCxnSpPr>
          <p:spPr>
            <a:xfrm>
              <a:off x="6696236" y="2594598"/>
              <a:ext cx="0" cy="112300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6092258" y="3717600"/>
              <a:ext cx="1532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Сила тяжести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6088169" y="6004581"/>
            <a:ext cx="153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тяжести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flipH="1" flipV="1">
            <a:off x="2896883" y="4365638"/>
            <a:ext cx="108012" cy="33327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870902" y="4279686"/>
            <a:ext cx="546212" cy="1116811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85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4325" y="2060848"/>
            <a:ext cx="2736304" cy="43204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492896"/>
            <a:ext cx="224408" cy="338437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 rot="10800000">
            <a:off x="2922894" y="5426924"/>
            <a:ext cx="1361074" cy="432048"/>
            <a:chOff x="1043608" y="2924944"/>
            <a:chExt cx="2576897" cy="504056"/>
          </a:xfrm>
        </p:grpSpPr>
        <p:sp>
          <p:nvSpPr>
            <p:cNvPr id="7" name="Куб 6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4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Куб 7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4788024" y="1969528"/>
            <a:ext cx="3816424" cy="124344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4182064"/>
            <a:ext cx="3816424" cy="27929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8024" y="4461356"/>
            <a:ext cx="3816424" cy="10558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4788024" y="1976220"/>
            <a:ext cx="3816424" cy="123675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788024" y="1976220"/>
            <a:ext cx="3816424" cy="1236756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6552220" y="2415501"/>
            <a:ext cx="288032" cy="2783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6696236" y="2594598"/>
            <a:ext cx="0" cy="11230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788024" y="4185084"/>
            <a:ext cx="3816424" cy="133214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4788024" y="4182064"/>
            <a:ext cx="3816424" cy="133516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6552220" y="4698908"/>
            <a:ext cx="288032" cy="2783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6696236" y="4865423"/>
            <a:ext cx="0" cy="11230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092258" y="3717600"/>
            <a:ext cx="153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тяжести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88169" y="6004581"/>
            <a:ext cx="153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тяжести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68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686800" cy="5472608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Падение хлеба зависит от сорта хлеба. Белый хлеб более упругий, а черный хлеб более рыхлый. Белый хлеб при падении часто отпрыгивал  и переворачивался, а черный хлеб обладал такой способностью, когда на нем был расплавленный сыр. </a:t>
            </a:r>
          </a:p>
          <a:p>
            <a:pPr lvl="0"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Зависит падение от высоты, чем больше высота, тем чаще они падали продуктами вверх. Бутерброд на малой высоте не успевал сделать кувырок, поэтому всегда оставлял масло на полу. </a:t>
            </a:r>
          </a:p>
          <a:p>
            <a:pPr lvl="0"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Также зависит и от массы намазанного продукта. Чем больше намазанного продукта на хлеб, тем чаще он будет им падать вниз.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91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imagesvc.timeincapp.com/v3/mm/image?url=https%3A%2F%2Fcdn-image.foodandwine.com%2Fsites%2Fdefault%2Ffiles%2F.%2Ffive-second-rule-fwx.jpg&amp;w=800&amp;c=sc&amp;poi=face&amp;q=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s.poembook.ru/theme/dc/f0/bf/e854593b578e6036f4c9d6962647a369a06605c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486357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red-health.ru/wp-content/uploads/2017/03/shutterstock_9013023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5"/>
          <a:stretch/>
        </p:blipFill>
        <p:spPr bwMode="auto">
          <a:xfrm>
            <a:off x="4211960" y="1268760"/>
            <a:ext cx="3507561" cy="256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50210" y="409449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Такое явление можно встретить, если на пол падает мороженное в рожке, переворачивается тарелка с содержимым или например молоток будет чаще падать тяжелой частью.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87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Можно ответить на вопрос моего проекта.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Бутерброд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всегда падает намазанным продуктом вниз.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Падение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будет зависеть от высоты стола, а также от хлеба и массы начинки намазанной сверху. 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 могу лишь дать совет, быть внимательным когда мы готовим бутерброд или едим его. Старайтесь не сидеть низко, например не ешьте на диване. Попробуйте изменить пропорции хлеба и продукта который вы хотите намазать сверху.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любом случае, Вам приятного аппетита! </a:t>
            </a:r>
          </a:p>
        </p:txBody>
      </p:sp>
    </p:spTree>
    <p:extLst>
      <p:ext uri="{BB962C8B-B14F-4D97-AF65-F5344CB8AC3E}">
        <p14:creationId xmlns:p14="http://schemas.microsoft.com/office/powerpoint/2010/main" val="85330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3541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«Почему бутерброд всегда падает намазанным продуктом вниз?»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507288" cy="478112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Объект исследования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бутерброд.</a:t>
            </a:r>
          </a:p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Предмет исследования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намазанный хлеб разными продуктами. </a:t>
            </a:r>
          </a:p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получить ответ на вопрос темы проекта.</a:t>
            </a:r>
          </a:p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Действительно ли всегда хлеб падает вниз, намазанным продуктом?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чего зависит явление?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необходимо сделать, чтобы исключить падение вниз намазанной части  продукта на хлеб?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77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6264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Линейка , электронные весы.</a:t>
            </a:r>
          </a:p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Материалы: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хлеб (белый, черный)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хлебокомбината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г. Макарова, масло, паштет, джем, сыр.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Этапы исследования: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исследование.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Рассмотреть результаты исследования.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Выявить закономерность.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Получить объяснение и сделать вывод по исследуемой теме.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возможное использования в жизни, полученных выводов. 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12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73969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исследования.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к\Desktop\бутерброд\20190312_17010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9" t="1" r="14564" b="349"/>
          <a:stretch/>
        </p:blipFill>
        <p:spPr bwMode="auto">
          <a:xfrm>
            <a:off x="170432" y="894308"/>
            <a:ext cx="3753495" cy="310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к\Desktop\бутерброд\20190312_1745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0" r="26715"/>
          <a:stretch/>
        </p:blipFill>
        <p:spPr bwMode="auto">
          <a:xfrm>
            <a:off x="5407805" y="785524"/>
            <a:ext cx="3629533" cy="338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пк\Desktop\бутерброд\20190312_17214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396"/>
          <a:stretch/>
        </p:blipFill>
        <p:spPr bwMode="auto">
          <a:xfrm>
            <a:off x="179512" y="4111351"/>
            <a:ext cx="2952328" cy="257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пк\Desktop\бутерброд\20190312_17184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2" r="25095"/>
          <a:stretch/>
        </p:blipFill>
        <p:spPr bwMode="auto">
          <a:xfrm>
            <a:off x="6453768" y="3933056"/>
            <a:ext cx="2583570" cy="274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пк\Desktop\бутерброд\20190312_170237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0" r="30806"/>
          <a:stretch/>
        </p:blipFill>
        <p:spPr bwMode="auto">
          <a:xfrm>
            <a:off x="3237302" y="3211749"/>
            <a:ext cx="3025211" cy="346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пк\Desktop\бутерброд\20190312_18091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33"/>
          <a:stretch/>
        </p:blipFill>
        <p:spPr bwMode="auto">
          <a:xfrm>
            <a:off x="3237302" y="1043053"/>
            <a:ext cx="2466772" cy="172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72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" y="0"/>
            <a:ext cx="9144000" cy="113813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Результаты эксперимента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№1.  Зависимость от намазанного состава  сверху на белом хлебе.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187624" y="1268760"/>
            <a:ext cx="1361074" cy="432048"/>
            <a:chOff x="1043608" y="2924944"/>
            <a:chExt cx="2576897" cy="504056"/>
          </a:xfrm>
        </p:grpSpPr>
        <p:sp>
          <p:nvSpPr>
            <p:cNvPr id="5" name="Куб 4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2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Куб 5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099211" y="1268760"/>
            <a:ext cx="1361074" cy="432048"/>
            <a:chOff x="1043608" y="2924944"/>
            <a:chExt cx="2576897" cy="504056"/>
          </a:xfrm>
        </p:grpSpPr>
        <p:sp>
          <p:nvSpPr>
            <p:cNvPr id="9" name="Куб 8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2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Куб 9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00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950026" y="1268760"/>
            <a:ext cx="1361074" cy="432048"/>
            <a:chOff x="1043608" y="2924944"/>
            <a:chExt cx="2576897" cy="504056"/>
          </a:xfrm>
        </p:grpSpPr>
        <p:sp>
          <p:nvSpPr>
            <p:cNvPr id="12" name="Куб 11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2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Куб 12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chemeClr val="bg2">
                <a:lumMod val="50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804248" y="1274316"/>
            <a:ext cx="1361074" cy="432048"/>
            <a:chOff x="1043608" y="2924944"/>
            <a:chExt cx="2576897" cy="504056"/>
          </a:xfrm>
        </p:grpSpPr>
        <p:sp>
          <p:nvSpPr>
            <p:cNvPr id="15" name="Куб 14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2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Куб 15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99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Заголовок 1"/>
          <p:cNvSpPr txBox="1">
            <a:spLocks/>
          </p:cNvSpPr>
          <p:nvPr/>
        </p:nvSpPr>
        <p:spPr>
          <a:xfrm>
            <a:off x="6427338" y="1677620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/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Сыр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701476" y="1692474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/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Джем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644008" y="1692474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/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Паштет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917768" y="1692474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/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Масло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val="2474541279"/>
              </p:ext>
            </p:extLst>
          </p:nvPr>
        </p:nvGraphicFramePr>
        <p:xfrm>
          <a:off x="539552" y="2060848"/>
          <a:ext cx="8208912" cy="158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:p14="http://schemas.microsoft.com/office/powerpoint/2010/main" val="28904274"/>
              </p:ext>
            </p:extLst>
          </p:nvPr>
        </p:nvGraphicFramePr>
        <p:xfrm>
          <a:off x="755576" y="4149080"/>
          <a:ext cx="7992888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Заголовок 1"/>
          <p:cNvSpPr txBox="1">
            <a:spLocks/>
          </p:cNvSpPr>
          <p:nvPr/>
        </p:nvSpPr>
        <p:spPr>
          <a:xfrm>
            <a:off x="0" y="5719862"/>
            <a:ext cx="9144000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Условие: толщина белого хлеба 1 см, продукт массой 20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64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187624" y="1268760"/>
            <a:ext cx="1361074" cy="432048"/>
            <a:chOff x="1043608" y="2924944"/>
            <a:chExt cx="2576897" cy="504056"/>
          </a:xfrm>
        </p:grpSpPr>
        <p:sp>
          <p:nvSpPr>
            <p:cNvPr id="5" name="Куб 4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Куб 5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099211" y="1268760"/>
            <a:ext cx="1361074" cy="432048"/>
            <a:chOff x="1043608" y="2924944"/>
            <a:chExt cx="2576897" cy="504056"/>
          </a:xfrm>
        </p:grpSpPr>
        <p:sp>
          <p:nvSpPr>
            <p:cNvPr id="9" name="Куб 8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Куб 9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00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950026" y="1268760"/>
            <a:ext cx="1361074" cy="432048"/>
            <a:chOff x="1043608" y="2924944"/>
            <a:chExt cx="2576897" cy="504056"/>
          </a:xfrm>
        </p:grpSpPr>
        <p:sp>
          <p:nvSpPr>
            <p:cNvPr id="12" name="Куб 11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Куб 12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chemeClr val="bg2">
                <a:lumMod val="50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804248" y="1274316"/>
            <a:ext cx="1361074" cy="432048"/>
            <a:chOff x="1043608" y="2924944"/>
            <a:chExt cx="2576897" cy="504056"/>
          </a:xfrm>
        </p:grpSpPr>
        <p:sp>
          <p:nvSpPr>
            <p:cNvPr id="15" name="Куб 14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Куб 15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99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Заголовок 1"/>
          <p:cNvSpPr txBox="1">
            <a:spLocks/>
          </p:cNvSpPr>
          <p:nvPr/>
        </p:nvSpPr>
        <p:spPr>
          <a:xfrm>
            <a:off x="6427338" y="1677620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/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Сыр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701476" y="1692474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/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Джем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644008" y="1692474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/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Паштет 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917768" y="1692474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/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Масло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val="1249190678"/>
              </p:ext>
            </p:extLst>
          </p:nvPr>
        </p:nvGraphicFramePr>
        <p:xfrm>
          <a:off x="467544" y="2060848"/>
          <a:ext cx="8208912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:p14="http://schemas.microsoft.com/office/powerpoint/2010/main" val="4199228673"/>
              </p:ext>
            </p:extLst>
          </p:nvPr>
        </p:nvGraphicFramePr>
        <p:xfrm>
          <a:off x="755576" y="4077072"/>
          <a:ext cx="7848872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Заголовок 1"/>
          <p:cNvSpPr txBox="1">
            <a:spLocks/>
          </p:cNvSpPr>
          <p:nvPr/>
        </p:nvSpPr>
        <p:spPr>
          <a:xfrm>
            <a:off x="5146" y="0"/>
            <a:ext cx="9144000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Результаты эксперимента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№2.  Зависимость от намазанного состава  сверху на черном хлебе.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0" y="5719862"/>
            <a:ext cx="9144000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Условие: толщина черного хлеба 1 см, продукт массой 20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51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187624" y="1268760"/>
            <a:ext cx="1361074" cy="432048"/>
            <a:chOff x="1043608" y="2924944"/>
            <a:chExt cx="2576897" cy="504056"/>
          </a:xfrm>
        </p:grpSpPr>
        <p:sp>
          <p:nvSpPr>
            <p:cNvPr id="5" name="Куб 4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2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Куб 5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099211" y="1268760"/>
            <a:ext cx="1361074" cy="432048"/>
            <a:chOff x="1043608" y="2924944"/>
            <a:chExt cx="2576897" cy="504056"/>
          </a:xfrm>
        </p:grpSpPr>
        <p:sp>
          <p:nvSpPr>
            <p:cNvPr id="9" name="Куб 8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2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Куб 9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00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950026" y="1268760"/>
            <a:ext cx="1361074" cy="432048"/>
            <a:chOff x="1043608" y="2924944"/>
            <a:chExt cx="2576897" cy="504056"/>
          </a:xfrm>
        </p:grpSpPr>
        <p:sp>
          <p:nvSpPr>
            <p:cNvPr id="12" name="Куб 11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2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Куб 12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chemeClr val="bg2">
                <a:lumMod val="50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804248" y="1274316"/>
            <a:ext cx="1361074" cy="432048"/>
            <a:chOff x="1043608" y="2924944"/>
            <a:chExt cx="2576897" cy="504056"/>
          </a:xfrm>
        </p:grpSpPr>
        <p:sp>
          <p:nvSpPr>
            <p:cNvPr id="15" name="Куб 14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2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Куб 15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99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Заголовок 1"/>
          <p:cNvSpPr txBox="1">
            <a:spLocks/>
          </p:cNvSpPr>
          <p:nvPr/>
        </p:nvSpPr>
        <p:spPr>
          <a:xfrm>
            <a:off x="6427338" y="1677620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/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Сыр</a:t>
            </a:r>
            <a:r>
              <a:rPr lang="ru-RU" sz="2700" dirty="0" smtClean="0"/>
              <a:t> 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701476" y="1692474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/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Джем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615846" y="1665284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/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Паштет</a:t>
            </a:r>
            <a:r>
              <a:rPr lang="ru-RU" sz="2700" dirty="0" smtClean="0"/>
              <a:t> 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917768" y="1692474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Масло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935226"/>
              </p:ext>
            </p:extLst>
          </p:nvPr>
        </p:nvGraphicFramePr>
        <p:xfrm>
          <a:off x="917768" y="2648417"/>
          <a:ext cx="7272810" cy="289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6000"/>
                <a:gridCol w="1343124"/>
                <a:gridCol w="1454562"/>
                <a:gridCol w="1454562"/>
                <a:gridCol w="1454562"/>
              </a:tblGrid>
              <a:tr h="38884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Высота 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50 см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4945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80 см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 м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884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 м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Заголовок 1"/>
          <p:cNvSpPr txBox="1">
            <a:spLocks/>
          </p:cNvSpPr>
          <p:nvPr/>
        </p:nvSpPr>
        <p:spPr>
          <a:xfrm>
            <a:off x="3152497" y="2060848"/>
            <a:ext cx="244995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Вверх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-15296" y="-13014"/>
            <a:ext cx="9144000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Результаты эксперимента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№3.  Зависимость от высоты падения.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0" y="5719862"/>
            <a:ext cx="9144000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Условие: толщина белого хлеба 1 см, продукт массой 20 г, разная высота.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56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 txBox="1">
            <a:spLocks/>
          </p:cNvSpPr>
          <p:nvPr/>
        </p:nvSpPr>
        <p:spPr>
          <a:xfrm>
            <a:off x="2082537" y="1942131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Масло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5146" y="-1"/>
            <a:ext cx="9144000" cy="1404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Результаты эксперимента</a:t>
            </a:r>
          </a:p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№4.  Зависимость от толщины хлеба и масла   на одинаковой высоте.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4995689" y="1942131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Масло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5206817" y="1483090"/>
            <a:ext cx="1361074" cy="432048"/>
            <a:chOff x="1043608" y="2924944"/>
            <a:chExt cx="2576897" cy="504056"/>
          </a:xfrm>
        </p:grpSpPr>
        <p:sp>
          <p:nvSpPr>
            <p:cNvPr id="31" name="Куб 30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Куб 31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2411760" y="1506358"/>
            <a:ext cx="1361074" cy="432048"/>
            <a:chOff x="1043608" y="2924944"/>
            <a:chExt cx="2576897" cy="504056"/>
          </a:xfrm>
        </p:grpSpPr>
        <p:sp>
          <p:nvSpPr>
            <p:cNvPr id="34" name="Куб 33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2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Куб 34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690802"/>
              </p:ext>
            </p:extLst>
          </p:nvPr>
        </p:nvGraphicFramePr>
        <p:xfrm>
          <a:off x="755576" y="3068960"/>
          <a:ext cx="7848873" cy="28301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176"/>
                <a:gridCol w="1387729"/>
                <a:gridCol w="2438484"/>
                <a:gridCol w="2438484"/>
              </a:tblGrid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Толщина хлеба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Масса масла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Белый хлеб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 маслом</a:t>
                      </a:r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Черный хлеб с маслом </a:t>
                      </a:r>
                    </a:p>
                  </a:txBody>
                  <a:tcPr/>
                </a:tc>
              </a:tr>
              <a:tr h="58335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0,5 см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33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 см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20 г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335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 см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 г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" name="Заголовок 1"/>
          <p:cNvSpPr txBox="1">
            <a:spLocks/>
          </p:cNvSpPr>
          <p:nvPr/>
        </p:nvSpPr>
        <p:spPr>
          <a:xfrm>
            <a:off x="3152497" y="2450488"/>
            <a:ext cx="244995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Вниз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0" y="5719862"/>
            <a:ext cx="9144000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Условие: разная толщина хлеба, продукт различной массой.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23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 txBox="1">
            <a:spLocks/>
          </p:cNvSpPr>
          <p:nvPr/>
        </p:nvSpPr>
        <p:spPr>
          <a:xfrm>
            <a:off x="2082537" y="1942131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Масло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5146" y="-1"/>
            <a:ext cx="9144000" cy="1404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Результаты эксперимента</a:t>
            </a:r>
          </a:p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№4.  Зависимость от ребра жесткости (корочки хлеба).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4995689" y="1942131"/>
            <a:ext cx="1783330" cy="49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Масло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5206817" y="1483090"/>
            <a:ext cx="1361074" cy="432048"/>
            <a:chOff x="1043608" y="2924944"/>
            <a:chExt cx="2576897" cy="504056"/>
          </a:xfrm>
        </p:grpSpPr>
        <p:sp>
          <p:nvSpPr>
            <p:cNvPr id="31" name="Куб 30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Куб 31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2411760" y="1506358"/>
            <a:ext cx="1361074" cy="432048"/>
            <a:chOff x="1043608" y="2924944"/>
            <a:chExt cx="2576897" cy="504056"/>
          </a:xfrm>
        </p:grpSpPr>
        <p:sp>
          <p:nvSpPr>
            <p:cNvPr id="34" name="Куб 33"/>
            <p:cNvSpPr/>
            <p:nvPr/>
          </p:nvSpPr>
          <p:spPr>
            <a:xfrm>
              <a:off x="1043608" y="2924944"/>
              <a:ext cx="2576897" cy="504056"/>
            </a:xfrm>
            <a:prstGeom prst="cube">
              <a:avLst>
                <a:gd name="adj" fmla="val 72208"/>
              </a:avLst>
            </a:prstGeom>
            <a:blipFill>
              <a:blip r:embed="rId2"/>
              <a:tile tx="0" ty="0" sx="100000" sy="100000" flip="none" algn="tl"/>
            </a:blip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Куб 34"/>
            <p:cNvSpPr/>
            <p:nvPr/>
          </p:nvSpPr>
          <p:spPr>
            <a:xfrm>
              <a:off x="1201778" y="2931426"/>
              <a:ext cx="2260556" cy="303569"/>
            </a:xfrm>
            <a:prstGeom prst="cube">
              <a:avLst>
                <a:gd name="adj" fmla="val 74635"/>
              </a:avLst>
            </a:prstGeom>
            <a:solidFill>
              <a:srgbClr val="FFFF00"/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175162"/>
              </p:ext>
            </p:extLst>
          </p:nvPr>
        </p:nvGraphicFramePr>
        <p:xfrm>
          <a:off x="755576" y="3068960"/>
          <a:ext cx="7848873" cy="2246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176"/>
                <a:gridCol w="1387729"/>
                <a:gridCol w="2438484"/>
                <a:gridCol w="2438484"/>
              </a:tblGrid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Толщина хлеба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Ребро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Белый хлеб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 маслом</a:t>
                      </a:r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Черный хлеб с маслом </a:t>
                      </a:r>
                    </a:p>
                  </a:txBody>
                  <a:tcPr/>
                </a:tc>
              </a:tr>
              <a:tr h="58335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 см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33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 см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есть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" name="Заголовок 1"/>
          <p:cNvSpPr txBox="1">
            <a:spLocks/>
          </p:cNvSpPr>
          <p:nvPr/>
        </p:nvSpPr>
        <p:spPr>
          <a:xfrm>
            <a:off x="3152497" y="2450488"/>
            <a:ext cx="244995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Вниз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0" y="5719862"/>
            <a:ext cx="9144000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Условие: толщина хлеба 1 см, продукт массой 5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43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655</Words>
  <Application>Microsoft Office PowerPoint</Application>
  <PresentationFormat>Экран (4:3)</PresentationFormat>
  <Paragraphs>142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Руководитель проекта: учитель физики  Ежукевич Ю.В.  Выполнила: ученица 6 класса Кожечкина Алёна</vt:lpstr>
      <vt:lpstr>Проект «Почему бутерброд всегда падает намазанным продуктом вниз?» </vt:lpstr>
      <vt:lpstr>Презентация PowerPoint</vt:lpstr>
      <vt:lpstr>Проведение исследования.</vt:lpstr>
      <vt:lpstr>Результаты эксперимента №1.  Зависимость от намазанного состава  сверху на белом хлебе.     </vt:lpstr>
      <vt:lpstr>Презентация PowerPoint</vt:lpstr>
      <vt:lpstr>Презентация PowerPoint</vt:lpstr>
      <vt:lpstr>Презентация PowerPoint</vt:lpstr>
      <vt:lpstr>Презентация PowerPoint</vt:lpstr>
      <vt:lpstr>Измерение массы и объема.</vt:lpstr>
      <vt:lpstr>Выявление причины: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 </vt:lpstr>
      <vt:lpstr>Примеры </vt:lpstr>
      <vt:lpstr>Заключение.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43</cp:revision>
  <dcterms:created xsi:type="dcterms:W3CDTF">2019-03-14T00:44:54Z</dcterms:created>
  <dcterms:modified xsi:type="dcterms:W3CDTF">2019-05-08T07:39:58Z</dcterms:modified>
</cp:coreProperties>
</file>