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453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00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49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28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048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795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5/8/2019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05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5/8/2019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15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18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77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655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5/8/2019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5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685799"/>
            <a:ext cx="10624919" cy="1079939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rgbClr val="FF0000"/>
                </a:solidFill>
              </a:rPr>
              <a:t>НИКТО НЕ ЗАБЫТ,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 НИЧТО НЕ ЗАБЫТО!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10456754" cy="1947333"/>
          </a:xfrm>
        </p:spPr>
        <p:txBody>
          <a:bodyPr/>
          <a:lstStyle/>
          <a:p>
            <a:pPr algn="ctr"/>
            <a:r>
              <a:rPr lang="ru-RU" b="1" dirty="0" smtClean="0"/>
              <a:t>ПАМЯТЬ О ВСЕ ТЕХ, КТО ОТСТОЯЛ ДЛЯ НАС ЭТОТ МИР – СВЯЩЕННА</a:t>
            </a:r>
            <a:r>
              <a:rPr lang="ru-RU" b="1" dirty="0" smtClean="0"/>
              <a:t>!</a:t>
            </a:r>
            <a:endParaRPr lang="ru-RU" b="1" dirty="0"/>
          </a:p>
          <a:p>
            <a:pPr lvl="0" algn="r">
              <a:lnSpc>
                <a:spcPct val="110000"/>
              </a:lnSpc>
              <a:spcBef>
                <a:spcPts val="0"/>
              </a:spcBef>
              <a:buClr>
                <a:srgbClr val="F0A22E"/>
              </a:buClr>
              <a:buSzPct val="70000"/>
            </a:pPr>
            <a:r>
              <a:rPr lang="ru-RU" sz="2200" b="1" i="1" dirty="0" smtClean="0">
                <a:solidFill>
                  <a:srgbClr val="C00000"/>
                </a:solidFill>
                <a:latin typeface="Franklin Gothic Book"/>
              </a:rPr>
              <a:t>Выполнил: </a:t>
            </a:r>
            <a:r>
              <a:rPr lang="ru-RU" sz="2200" b="1" i="1" dirty="0" err="1" smtClean="0">
                <a:solidFill>
                  <a:srgbClr val="C00000"/>
                </a:solidFill>
                <a:latin typeface="Franklin Gothic Book"/>
              </a:rPr>
              <a:t>Галиев</a:t>
            </a:r>
            <a:r>
              <a:rPr lang="ru-RU" sz="2200" b="1" i="1" dirty="0" smtClean="0">
                <a:solidFill>
                  <a:srgbClr val="C00000"/>
                </a:solidFill>
                <a:latin typeface="Franklin Gothic Book"/>
              </a:rPr>
              <a:t> Анвар ученик </a:t>
            </a:r>
            <a:r>
              <a:rPr lang="ru-RU" sz="2200" b="1" i="1" dirty="0">
                <a:solidFill>
                  <a:srgbClr val="C00000"/>
                </a:solidFill>
                <a:latin typeface="Franklin Gothic Book"/>
              </a:rPr>
              <a:t>2 «Б» </a:t>
            </a:r>
            <a:r>
              <a:rPr lang="ru-RU" sz="2200" b="1" i="1" dirty="0" smtClean="0">
                <a:solidFill>
                  <a:srgbClr val="C00000"/>
                </a:solidFill>
                <a:latin typeface="Franklin Gothic Book"/>
              </a:rPr>
              <a:t>класса</a:t>
            </a:r>
          </a:p>
          <a:p>
            <a:pPr lvl="0" algn="r">
              <a:lnSpc>
                <a:spcPct val="110000"/>
              </a:lnSpc>
              <a:spcBef>
                <a:spcPts val="0"/>
              </a:spcBef>
              <a:buClr>
                <a:srgbClr val="F0A22E"/>
              </a:buClr>
              <a:buSzPct val="70000"/>
            </a:pPr>
            <a:r>
              <a:rPr lang="ru-RU" sz="2200" b="1" i="1" dirty="0" smtClean="0">
                <a:solidFill>
                  <a:srgbClr val="C00000"/>
                </a:solidFill>
                <a:latin typeface="Franklin Gothic Book"/>
              </a:rPr>
              <a:t>МБОУ </a:t>
            </a:r>
            <a:r>
              <a:rPr lang="ru-RU" sz="2200" b="1" i="1" dirty="0">
                <a:solidFill>
                  <a:srgbClr val="C00000"/>
                </a:solidFill>
                <a:latin typeface="Franklin Gothic Book"/>
              </a:rPr>
              <a:t>«</a:t>
            </a:r>
            <a:r>
              <a:rPr lang="ru-RU" sz="2200" b="1" i="1" dirty="0" err="1">
                <a:solidFill>
                  <a:srgbClr val="C00000"/>
                </a:solidFill>
                <a:latin typeface="Franklin Gothic Book"/>
              </a:rPr>
              <a:t>Нахабинская</a:t>
            </a:r>
            <a:r>
              <a:rPr lang="ru-RU" sz="2200" b="1" i="1" dirty="0">
                <a:solidFill>
                  <a:srgbClr val="C00000"/>
                </a:solidFill>
                <a:latin typeface="Franklin Gothic Book"/>
              </a:rPr>
              <a:t> гимназия № 4</a:t>
            </a:r>
            <a:r>
              <a:rPr lang="ru-RU" sz="2200" b="1" i="1" dirty="0" smtClean="0">
                <a:solidFill>
                  <a:srgbClr val="C00000"/>
                </a:solidFill>
                <a:latin typeface="Franklin Gothic Book"/>
              </a:rPr>
              <a:t>» </a:t>
            </a:r>
          </a:p>
          <a:p>
            <a:pPr lvl="0" algn="r">
              <a:lnSpc>
                <a:spcPct val="110000"/>
              </a:lnSpc>
              <a:spcBef>
                <a:spcPts val="0"/>
              </a:spcBef>
              <a:buClr>
                <a:srgbClr val="F0A22E"/>
              </a:buClr>
              <a:buSzPct val="70000"/>
            </a:pPr>
            <a:r>
              <a:rPr lang="ru-RU" sz="2200" b="1" i="1" dirty="0" smtClean="0">
                <a:solidFill>
                  <a:srgbClr val="C00000"/>
                </a:solidFill>
                <a:latin typeface="Franklin Gothic Book"/>
              </a:rPr>
              <a:t>Московская область</a:t>
            </a:r>
            <a:endParaRPr lang="ru-RU" sz="2200" b="1" i="1" dirty="0">
              <a:solidFill>
                <a:srgbClr val="C00000"/>
              </a:solidFill>
              <a:latin typeface="Franklin Gothic Book"/>
            </a:endParaRPr>
          </a:p>
          <a:p>
            <a:pPr lvl="0" algn="r">
              <a:lnSpc>
                <a:spcPct val="10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200" b="1" i="1" dirty="0">
                <a:solidFill>
                  <a:srgbClr val="C00000"/>
                </a:solidFill>
                <a:latin typeface="Franklin Gothic Book"/>
              </a:rPr>
              <a:t>Руководитель: </a:t>
            </a:r>
            <a:r>
              <a:rPr lang="ru-RU" sz="2200" b="1" i="1" dirty="0" err="1">
                <a:solidFill>
                  <a:srgbClr val="C00000"/>
                </a:solidFill>
                <a:latin typeface="Franklin Gothic Book"/>
              </a:rPr>
              <a:t>Ржавичева</a:t>
            </a:r>
            <a:r>
              <a:rPr lang="ru-RU" sz="2200" b="1" i="1" dirty="0">
                <a:solidFill>
                  <a:srgbClr val="C00000"/>
                </a:solidFill>
                <a:latin typeface="Franklin Gothic Book"/>
              </a:rPr>
              <a:t> Наталья Викторовна</a:t>
            </a:r>
            <a:endParaRPr lang="en-US" sz="2200" b="1" i="1" dirty="0">
              <a:solidFill>
                <a:srgbClr val="C00000"/>
              </a:solidFill>
              <a:latin typeface="Franklin Gothic Book"/>
            </a:endParaRPr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42148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9521" y="3188469"/>
            <a:ext cx="1875932" cy="12988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23796" y="4544202"/>
            <a:ext cx="1812215" cy="17715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3947" y="8209844"/>
            <a:ext cx="1564971" cy="23776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1579" y="0"/>
            <a:ext cx="1220864" cy="16825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1579" y="6372583"/>
            <a:ext cx="1246622" cy="17803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4456" y="1736179"/>
            <a:ext cx="1772875" cy="12673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592" y="1193440"/>
            <a:ext cx="3563311" cy="3563311"/>
          </a:xfrm>
          <a:prstGeom prst="rect">
            <a:avLst/>
          </a:prstGeom>
        </p:spPr>
      </p:pic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636319" y="984392"/>
            <a:ext cx="7308273" cy="4098247"/>
          </a:xfrm>
        </p:spPr>
        <p:txBody>
          <a:bodyPr>
            <a:normAutofit fontScale="77500" lnSpcReduction="20000"/>
          </a:bodyPr>
          <a:lstStyle/>
          <a:p>
            <a:endParaRPr lang="ru-RU" sz="2600" b="1" dirty="0" smtClean="0"/>
          </a:p>
          <a:p>
            <a:pPr marL="0" indent="0">
              <a:buNone/>
            </a:pPr>
            <a:r>
              <a:rPr lang="ru-RU" sz="2600" b="1" dirty="0" smtClean="0"/>
              <a:t>Были ли среди моих родственников участники Великой Отечественной Войны?</a:t>
            </a:r>
            <a:br>
              <a:rPr lang="ru-RU" sz="2600" b="1" dirty="0" smtClean="0"/>
            </a:br>
            <a:endParaRPr lang="ru-RU" sz="2600" b="1" dirty="0" smtClean="0"/>
          </a:p>
          <a:p>
            <a:pPr marL="0" indent="0">
              <a:buNone/>
            </a:pPr>
            <a:r>
              <a:rPr lang="ru-RU" sz="2600" b="1" dirty="0" smtClean="0"/>
              <a:t>Таких, которые дошли бы до Праги и Берлина или сложили свои головы на поле брани нет.</a:t>
            </a:r>
            <a:br>
              <a:rPr lang="ru-RU" sz="2600" b="1" dirty="0" smtClean="0"/>
            </a:br>
            <a:endParaRPr lang="ru-RU" sz="2600" b="1" dirty="0" smtClean="0"/>
          </a:p>
          <a:p>
            <a:pPr marL="0" indent="0">
              <a:buNone/>
            </a:pPr>
            <a:r>
              <a:rPr lang="ru-RU" sz="2600" b="1" dirty="0" smtClean="0"/>
              <a:t>Однако вот что рассказал мне мой дедушка. И рассказ этот о его дедушке, то есть  о моём прапрадедушке, Яковлеве Леонтии Михайловиче.</a:t>
            </a:r>
            <a:br>
              <a:rPr lang="ru-RU" sz="2600" b="1" dirty="0" smtClean="0"/>
            </a:br>
            <a:endParaRPr lang="ru-RU" sz="2600" b="1" dirty="0" smtClean="0"/>
          </a:p>
          <a:p>
            <a:pPr marL="457200" lvl="1" indent="0">
              <a:buNone/>
            </a:pPr>
            <a:r>
              <a:rPr lang="ru-RU" sz="2600" b="1" i="1" dirty="0" smtClean="0"/>
              <a:t>Леонтий Михайлович родился 30 июня 1899 года в селе Павловская Слобода </a:t>
            </a:r>
            <a:r>
              <a:rPr lang="ru-RU" sz="2600" b="1" i="1" dirty="0" err="1" smtClean="0"/>
              <a:t>Истринского</a:t>
            </a:r>
            <a:r>
              <a:rPr lang="ru-RU" sz="2600" b="1" i="1" dirty="0" smtClean="0"/>
              <a:t> уезда.</a:t>
            </a:r>
          </a:p>
          <a:p>
            <a:pPr marL="457200" lvl="1" indent="0">
              <a:buNone/>
            </a:pPr>
            <a:r>
              <a:rPr lang="ru-RU" sz="2600" b="1" i="1" dirty="0" smtClean="0"/>
              <a:t>Юношей был призван в армию, когда шла Первая мировая война. На старинном фото изображен мой дед – Георгиевский кавалер.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918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619" y="1611885"/>
            <a:ext cx="2707636" cy="3610182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2569" y="1745673"/>
            <a:ext cx="7890164" cy="37407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Дальше была Октябрьская Революция, Гражданская война, которая забросила Леонтия Михайловича аж в Среднюю Азию, где он сражался с басмачами в рядах ЧОН (Части Особого Назначения) за установление Советской власти.</a:t>
            </a:r>
          </a:p>
          <a:p>
            <a:pPr marL="0" indent="0">
              <a:buNone/>
            </a:pPr>
            <a:r>
              <a:rPr lang="ru-RU" sz="2000" b="1" dirty="0" smtClean="0"/>
              <a:t>Помните фильм «Белое солнце пустыни»?</a:t>
            </a:r>
            <a:br>
              <a:rPr lang="ru-RU" sz="2000" b="1" dirty="0" smtClean="0"/>
            </a:br>
            <a:r>
              <a:rPr lang="ru-RU" sz="2000" b="1" dirty="0" smtClean="0"/>
              <a:t>Этот фильм как раз о событиях той поры! </a:t>
            </a:r>
          </a:p>
          <a:p>
            <a:pPr marL="0" indent="0">
              <a:buNone/>
            </a:pPr>
            <a:r>
              <a:rPr lang="ru-RU" sz="2000" b="1" dirty="0" smtClean="0"/>
              <a:t>Следом шли годы социалистического строительства на селе.</a:t>
            </a:r>
          </a:p>
          <a:p>
            <a:pPr marL="0" indent="0">
              <a:buNone/>
            </a:pPr>
            <a:r>
              <a:rPr lang="ru-RU" sz="2000" b="1" dirty="0" smtClean="0"/>
              <a:t>Дедушка был выбран председателем </a:t>
            </a:r>
            <a:r>
              <a:rPr lang="ru-RU" sz="2000" b="1" dirty="0" err="1" smtClean="0"/>
              <a:t>Павлослободского</a:t>
            </a:r>
            <a:r>
              <a:rPr lang="ru-RU" sz="2000" b="1" dirty="0" smtClean="0"/>
              <a:t> колхоза «Серп и молот»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9898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652654" y="2259280"/>
            <a:ext cx="5355772" cy="4022767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На этой фотографии 1924 года мой дед со своей молодой женой Марией Павловной. Оба они были активными строителями колхозного строя на селе.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139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884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2965" y="1327068"/>
            <a:ext cx="10751726" cy="443246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Шел </a:t>
            </a:r>
            <a:r>
              <a:rPr lang="ru-RU" b="1" dirty="0" smtClean="0"/>
              <a:t>декабрь </a:t>
            </a:r>
            <a:r>
              <a:rPr lang="ru-RU" b="1" dirty="0"/>
              <a:t>1941 года. Немцы подступали всё ближе и ближе к Москве.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Леонтий </a:t>
            </a:r>
            <a:r>
              <a:rPr lang="ru-RU" b="1" dirty="0"/>
              <a:t>Михайлович не был призван на действительную военную службу из-за возраста. В то время он работал председателем </a:t>
            </a:r>
            <a:r>
              <a:rPr lang="ru-RU" b="1" dirty="0" err="1"/>
              <a:t>Павло</a:t>
            </a:r>
            <a:r>
              <a:rPr lang="ru-RU" b="1" dirty="0"/>
              <a:t>-Слободского сельского совета народных депутатов.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Немцы </a:t>
            </a:r>
            <a:r>
              <a:rPr lang="ru-RU" b="1" dirty="0"/>
              <a:t>напирали с запада и уже заняли соседнее село </a:t>
            </a:r>
            <a:r>
              <a:rPr lang="ru-RU" b="1" dirty="0" err="1"/>
              <a:t>Аносино</a:t>
            </a:r>
            <a:r>
              <a:rPr lang="ru-RU" b="1" dirty="0"/>
              <a:t>, что всего в пяти километрах от Павловской Слободы. В эти дни партийная организация коммунистов в Павловской Слободе создала партизанский отряд, командиром которого был назначен мой прапрадед, Яковлев Л</a:t>
            </a:r>
            <a:r>
              <a:rPr lang="ru-RU" b="1" dirty="0" smtClean="0"/>
              <a:t>. М</a:t>
            </a:r>
            <a:r>
              <a:rPr lang="ru-RU" b="1" dirty="0"/>
              <a:t>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Его </a:t>
            </a:r>
            <a:r>
              <a:rPr lang="ru-RU" b="1" dirty="0"/>
              <a:t>жена и моя прапрабабушка Мария Павловна в эти дни перегоняла колхозной стадо коров подальше на восток. И перегоняла она его вместе с лишь одной помощницей. Да и сама она ждала ребенка на последнем месяце (её дочь родилась второго января 1942 года в городке Петушки Владимирской области).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31126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953606" cy="593571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Леонтий Михайлович и Мария Павловна жили в Павловской </a:t>
            </a:r>
            <a:r>
              <a:rPr lang="ru-RU" b="1" dirty="0" smtClean="0"/>
              <a:t>Слободе </a:t>
            </a:r>
            <a:r>
              <a:rPr lang="ru-RU" b="1" dirty="0"/>
              <a:t>на улице Комсомольской в доме №15. Это дом стоял почти в конце улицы недалеко от реки Истры, за которой начинался лес.</a:t>
            </a:r>
          </a:p>
          <a:p>
            <a:pPr marL="0" indent="0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Дом </a:t>
            </a:r>
            <a:r>
              <a:rPr lang="ru-RU" b="1" dirty="0"/>
              <a:t>был с большим подвалом с кирпичными колоннами. И вот около одной из колонн бойцы партизанского отряда вместе с дедом закопали портативную типографию. Об этом бабушка даже не знала, так скрытно они сумели это сделать. В случае, если бы немцы заняли и Павловскую Слободу, то дом этот подлежал сожжению и обрушению таким образом, чтобы подвал с типографией остались невредимы и партизаны могли бы тайно приходя из леса пробираться в подвал и печатать там необходимые листовки. Но настал день 5 декабря 1941 года.</a:t>
            </a:r>
          </a:p>
          <a:p>
            <a:pPr marL="0" indent="0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На </a:t>
            </a:r>
            <a:r>
              <a:rPr lang="ru-RU" b="1" dirty="0"/>
              <a:t>западную околицу Павловской Слободы была выведена батарея гвардейских реактивных установок – «Катюш», которые без устали посылали свои снаряды по позициям немцев в </a:t>
            </a:r>
            <a:r>
              <a:rPr lang="ru-RU" b="1" dirty="0" err="1"/>
              <a:t>Аносино</a:t>
            </a:r>
            <a:r>
              <a:rPr lang="ru-RU" b="1" dirty="0"/>
              <a:t>. 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41980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0635" y="370483"/>
            <a:ext cx="5510150" cy="586581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Стреляли до тех пор, пока из соседних лесов не пробрались местные жители и сказали, что немцев там уже давным-давно нет, и не надо попусту тратить снаряды.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А </a:t>
            </a:r>
            <a:r>
              <a:rPr lang="ru-RU" b="1" dirty="0"/>
              <a:t>мимо Слободы, наступая немцам на пятки, шли всё новые и новые воинские части, укомплектованные сибиряками, все как один широкоплечие, розовощекие в овчинных полушубках и белых маскировочных халатах…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Ох </a:t>
            </a:r>
            <a:r>
              <a:rPr lang="ru-RU" b="1" dirty="0"/>
              <a:t>и дали они немцам прикурить!</a:t>
            </a:r>
          </a:p>
          <a:p>
            <a:endParaRPr lang="ru-RU" b="1" dirty="0" smtClean="0"/>
          </a:p>
          <a:p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Были </a:t>
            </a:r>
            <a:r>
              <a:rPr lang="ru-RU" b="1" dirty="0"/>
              <a:t>ли в нашей семье участники ВОВ?</a:t>
            </a:r>
          </a:p>
          <a:p>
            <a:endParaRPr lang="ru-RU" b="1" dirty="0"/>
          </a:p>
          <a:p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39" y="212613"/>
            <a:ext cx="4527859" cy="646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1638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196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Franklin Gothic Book</vt:lpstr>
      <vt:lpstr>Тема Office</vt:lpstr>
      <vt:lpstr>НИКТО НЕ ЗАБЫТ,  НИЧТО НЕ ЗАБЫТО!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НИКТО НЕ ЗАБЫТ,  НИЧТО НЕ ЗАБЫТО!</dc:title>
  <dc:creator>ДЕДА СЛАВА</dc:creator>
  <cp:lastModifiedBy>Семейный</cp:lastModifiedBy>
  <cp:revision>17</cp:revision>
  <dcterms:created xsi:type="dcterms:W3CDTF">2019-05-04T13:41:20Z</dcterms:created>
  <dcterms:modified xsi:type="dcterms:W3CDTF">2019-05-08T05:55:37Z</dcterms:modified>
</cp:coreProperties>
</file>