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5" r:id="rId3"/>
    <p:sldId id="267" r:id="rId4"/>
    <p:sldId id="266" r:id="rId5"/>
    <p:sldId id="268" r:id="rId6"/>
    <p:sldId id="269" r:id="rId7"/>
    <p:sldId id="271" r:id="rId8"/>
    <p:sldId id="272" r:id="rId9"/>
    <p:sldId id="274" r:id="rId10"/>
    <p:sldId id="275" r:id="rId11"/>
    <p:sldId id="27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08000"/>
    <a:srgbClr val="FF33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93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817112" y="1730403"/>
            <a:ext cx="5648623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2277" y="2470925"/>
            <a:ext cx="6511131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E99DFF-C158-423D-93C0-0A3197881EAE}" type="datetimeFigureOut">
              <a:rPr lang="ru-RU" smtClean="0"/>
              <a:pPr/>
              <a:t>08.05.2019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799F56-7207-42F9-9436-4726969772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E99DFF-C158-423D-93C0-0A3197881EAE}" type="datetimeFigureOut">
              <a:rPr lang="ru-RU" smtClean="0"/>
              <a:pPr/>
              <a:t>08.05.2019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799F56-7207-42F9-9436-4726969772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467836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467836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E99DFF-C158-423D-93C0-0A3197881EAE}" type="datetimeFigureOut">
              <a:rPr lang="ru-RU" smtClean="0"/>
              <a:pPr/>
              <a:t>08.05.2019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799F56-7207-42F9-9436-4726969772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E99DFF-C158-423D-93C0-0A3197881EAE}" type="datetimeFigureOut">
              <a:rPr lang="ru-RU" smtClean="0"/>
              <a:pPr/>
              <a:t>08.05.2019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799F56-7207-42F9-9436-4726969772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19399" y="1726737"/>
            <a:ext cx="5650992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216152" y="2468304"/>
            <a:ext cx="6510528" cy="329184"/>
          </a:xfrm>
        </p:spPr>
        <p:txBody>
          <a:bodyPr anchor="t"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E99DFF-C158-423D-93C0-0A3197881EAE}" type="datetimeFigureOut">
              <a:rPr lang="ru-RU" smtClean="0"/>
              <a:pPr/>
              <a:t>08.05.2019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799F56-7207-42F9-9436-4726969772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E99DFF-C158-423D-93C0-0A3197881EAE}" type="datetimeFigureOut">
              <a:rPr lang="ru-RU" smtClean="0"/>
              <a:pPr/>
              <a:t>08.05.2019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799F56-7207-42F9-9436-47269697724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9150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016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E99DFF-C158-423D-93C0-0A3197881EAE}" type="datetimeFigureOut">
              <a:rPr lang="ru-RU" smtClean="0"/>
              <a:pPr/>
              <a:t>08.05.2019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799F56-7207-42F9-9436-4726969772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E99DFF-C158-423D-93C0-0A3197881EAE}" type="datetimeFigureOut">
              <a:rPr lang="ru-RU" smtClean="0"/>
              <a:pPr/>
              <a:t>08.05.2019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799F56-7207-42F9-9436-4726969772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E99DFF-C158-423D-93C0-0A3197881EAE}" type="datetimeFigureOut">
              <a:rPr lang="ru-RU" smtClean="0"/>
              <a:pPr/>
              <a:t>08.05.2019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799F56-7207-42F9-9436-4726969772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ight Triangle 1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Triangle 17"/>
          <p:cNvSpPr/>
          <p:nvPr/>
        </p:nvSpPr>
        <p:spPr>
          <a:xfrm rot="5400000">
            <a:off x="433389" y="-433387"/>
            <a:ext cx="6858000" cy="7724778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784930" y="1576103"/>
            <a:ext cx="521208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9552" y="2618912"/>
            <a:ext cx="380777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297954" y="2253385"/>
            <a:ext cx="5794760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E99DFF-C158-423D-93C0-0A3197881EAE}" type="datetimeFigureOut">
              <a:rPr lang="ru-RU" smtClean="0"/>
              <a:pPr/>
              <a:t>08.05.2019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CD799F56-7207-42F9-9436-4726969772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028825" y="0"/>
            <a:ext cx="7115175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anchor="ctr"/>
          <a:lstStyle>
            <a:lvl1pPr algn="r">
              <a:defRPr/>
            </a:lvl1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9" name="Right Triangle 8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0" y="5048250"/>
            <a:ext cx="3571875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71197" y="1717501"/>
            <a:ext cx="54864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143479" y="2180529"/>
            <a:ext cx="6096545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E99DFF-C158-423D-93C0-0A3197881EAE}" type="datetimeFigureOut">
              <a:rPr lang="ru-RU" smtClean="0"/>
              <a:pPr/>
              <a:t>08.05.2019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799F56-7207-42F9-9436-4726969772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2382" y="5050633"/>
            <a:ext cx="3574257" cy="1807368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5051292"/>
            <a:ext cx="9146380" cy="1806709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100628"/>
            <a:ext cx="7520940" cy="3579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01168" y="5870448"/>
            <a:ext cx="2176272" cy="2011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8CE99DFF-C158-423D-93C0-0A3197881EAE}" type="datetimeFigureOut">
              <a:rPr lang="ru-RU" smtClean="0"/>
              <a:pPr/>
              <a:t>08.05.2019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7514" y="6285122"/>
            <a:ext cx="47244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spc="200" baseline="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1038" y="6170822"/>
            <a:ext cx="502920" cy="502920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4" tIns="9144" rIns="9144" bIns="9144" rtlCol="0" anchor="ctr">
            <a:normAutofit/>
          </a:bodyPr>
          <a:lstStyle>
            <a:lvl1pPr algn="ctr">
              <a:defRPr sz="1650">
                <a:solidFill>
                  <a:srgbClr val="FFFFFF"/>
                </a:solidFill>
              </a:defRPr>
            </a:lvl1pPr>
          </a:lstStyle>
          <a:p>
            <a:fld id="{CD799F56-7207-42F9-9436-47269697724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2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800"/>
        </a:spcBef>
        <a:buFont typeface="Arial" pitchFamily="34" charset="0"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7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23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9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95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764704"/>
            <a:ext cx="8496944" cy="1656184"/>
          </a:xfrm>
        </p:spPr>
        <p:txBody>
          <a:bodyPr>
            <a:normAutofit/>
          </a:bodyPr>
          <a:lstStyle/>
          <a:p>
            <a:endParaRPr lang="ru-RU" sz="4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5301208"/>
            <a:ext cx="8280920" cy="1368152"/>
          </a:xfrm>
        </p:spPr>
        <p:txBody>
          <a:bodyPr>
            <a:normAutofit/>
          </a:bodyPr>
          <a:lstStyle/>
          <a:p>
            <a:pPr algn="ctr"/>
            <a:r>
              <a:rPr lang="ru-RU" sz="3200" dirty="0">
                <a:solidFill>
                  <a:srgbClr val="FF0000"/>
                </a:solidFill>
              </a:rPr>
              <a:t>Создаем Красную книгу Самарской области</a:t>
            </a:r>
            <a:r>
              <a:rPr lang="ru-RU" sz="3200" dirty="0"/>
              <a:t>.</a:t>
            </a:r>
            <a:endParaRPr lang="ru-RU" sz="3200" dirty="0"/>
          </a:p>
        </p:txBody>
      </p:sp>
      <p:pic>
        <p:nvPicPr>
          <p:cNvPr id="9218" name="Picture 2" descr="ÐÐ°ÑÑÐ¸Ð½ÐºÐ¸ Ð¿Ð¾ Ð·Ð°Ð¿ÑÐ¾ÑÑ ÐÑÐ°ÑÐ½Ð°Ñ ÐºÐ½Ð¸Ð³Ð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494116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563048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sz="half" idx="1"/>
          </p:nvPr>
        </p:nvSpPr>
        <p:spPr>
          <a:xfrm>
            <a:off x="179512" y="188640"/>
            <a:ext cx="4320480" cy="4824536"/>
          </a:xfrm>
        </p:spPr>
        <p:txBody>
          <a:bodyPr>
            <a:normAutofit fontScale="25000" lnSpcReduction="20000"/>
          </a:bodyPr>
          <a:lstStyle/>
          <a:p>
            <a:r>
              <a:rPr lang="ru-RU" sz="4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Рекомендуемая литература:</a:t>
            </a:r>
            <a:endParaRPr lang="ru-RU" sz="48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48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Красная Книга “Растения России”.</a:t>
            </a:r>
          </a:p>
          <a:p>
            <a:r>
              <a:rPr lang="ru-RU" sz="4800" u="sng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Цель:</a:t>
            </a:r>
            <a:r>
              <a:rPr lang="ru-RU" sz="48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 Прививать любовь к зеленым братьям и сестрам, бережное отношение к растениям, любить свой край, любить природу.</a:t>
            </a:r>
          </a:p>
          <a:p>
            <a:r>
              <a:rPr lang="ru-RU" sz="48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“Зеленая страна” Е. Серова.</a:t>
            </a:r>
          </a:p>
          <a:p>
            <a:r>
              <a:rPr lang="ru-RU" sz="4800" u="sng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Цель:</a:t>
            </a:r>
            <a:r>
              <a:rPr lang="ru-RU" sz="48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 Прививать любовь к зеленым братьям и сестрам.</a:t>
            </a:r>
          </a:p>
          <a:p>
            <a:r>
              <a:rPr lang="ru-RU" sz="48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“Сказки матушки Земли” А. Лопатина, М. </a:t>
            </a:r>
            <a:r>
              <a:rPr lang="ru-RU" sz="4800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Скребцова</a:t>
            </a:r>
            <a:r>
              <a:rPr lang="ru-RU" sz="48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4800" u="sng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Цель:</a:t>
            </a:r>
            <a:r>
              <a:rPr lang="ru-RU" sz="48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 Воспитывать бережное отношение к растениям, животным.</a:t>
            </a:r>
          </a:p>
          <a:p>
            <a:r>
              <a:rPr lang="ru-RU" sz="48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1000 загадок.</a:t>
            </a:r>
          </a:p>
          <a:p>
            <a:r>
              <a:rPr lang="ru-RU" sz="4800" u="sng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Цель:</a:t>
            </a:r>
            <a:r>
              <a:rPr lang="ru-RU" sz="48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 Закреплять представления о названии и об основных частях растений, животных развивать слуховое и зрительное внимание, мышление.</a:t>
            </a:r>
          </a:p>
          <a:p>
            <a:r>
              <a:rPr lang="ru-RU" sz="48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“Лекарственные растения в народной медицине” В. П. </a:t>
            </a:r>
            <a:r>
              <a:rPr lang="ru-RU" sz="4800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Махлаюк</a:t>
            </a:r>
            <a:r>
              <a:rPr lang="ru-RU" sz="48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4800" u="sng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Цель:</a:t>
            </a:r>
            <a:r>
              <a:rPr lang="ru-RU" sz="48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 Объяснить детям, что растения имеют целебные свойства.</a:t>
            </a:r>
          </a:p>
          <a:p>
            <a:r>
              <a:rPr lang="ru-RU" sz="48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«Самая красивая энциклопедия животных» Издательство: </a:t>
            </a:r>
            <a:r>
              <a:rPr lang="ru-RU" sz="4800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Аванта+</a:t>
            </a:r>
            <a:r>
              <a:rPr lang="ru-RU" sz="48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, 2008 г.</a:t>
            </a:r>
          </a:p>
          <a:p>
            <a:r>
              <a:rPr lang="ru-RU" sz="48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Школьник Ю. К. Животные. Полная энциклопедия</a:t>
            </a:r>
          </a:p>
          <a:p>
            <a:r>
              <a:rPr lang="ru-RU" sz="48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Юлия Школьник Растения. Полная энциклопедия</a:t>
            </a:r>
          </a:p>
          <a:p>
            <a:r>
              <a:rPr lang="ru-RU" sz="4800" u="sng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Цель:</a:t>
            </a:r>
            <a:r>
              <a:rPr lang="ru-RU" sz="48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 дать детям </a:t>
            </a:r>
            <a:r>
              <a:rPr lang="ru-RU" sz="4800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эниклопедические</a:t>
            </a:r>
            <a:r>
              <a:rPr lang="ru-RU" sz="48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знания</a:t>
            </a:r>
          </a:p>
          <a:p>
            <a:endParaRPr lang="ru-RU" sz="4800" dirty="0">
              <a:solidFill>
                <a:srgbClr val="0000FF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2"/>
          </p:nvPr>
        </p:nvSpPr>
        <p:spPr>
          <a:xfrm>
            <a:off x="4355976" y="0"/>
            <a:ext cx="4788024" cy="5013176"/>
          </a:xfrm>
        </p:spPr>
        <p:txBody>
          <a:bodyPr>
            <a:normAutofit fontScale="25000" lnSpcReduction="20000"/>
          </a:bodyPr>
          <a:lstStyle/>
          <a:p>
            <a:r>
              <a:rPr lang="ru-RU" sz="4400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Игра-задание</a:t>
            </a:r>
            <a:r>
              <a:rPr lang="ru-RU" sz="4400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 «Подбери клюв»</a:t>
            </a:r>
          </a:p>
          <a:p>
            <a:r>
              <a:rPr lang="ru-RU" sz="4400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Для проведения этой игры подготовьте «птичью еду» разного вида: ягоды в высокой бутылке; ягоды в широкой миске с водой; орехи </a:t>
            </a:r>
            <a:r>
              <a:rPr lang="ru-RU" sz="4400" i="1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(в скорлупе)</a:t>
            </a:r>
            <a:r>
              <a:rPr lang="ru-RU" sz="4400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 и т. д. Объясните детям, что их задача заключается в том, чтобы подобрать для каждого вида пищи соответствующий клюв. В качестве «клювов» предложите им самые разные предметы: острые палочки, щипцы, лопатки, шумовки и т. д. Каждый ребенок, выбрав себе любую понравившуюся еду, превращается в птицу и ищет себе такой клюв, которым можно ухватить эту еду. Если два</a:t>
            </a:r>
            <a:r>
              <a:rPr lang="ru-RU" sz="4400" i="1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(или более)</a:t>
            </a:r>
            <a:r>
              <a:rPr lang="ru-RU" sz="4400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 ребенка выбрали одинаковую еду, обсудите, может ли такая ситуация иметь место в природе: две птицы питаются одной и той же пищей. Задайте вопросы: «Может ли птица питаться пищей разного вида? Что произошло бы, если бы все птицы начали питаться одной и той же пищей?»</a:t>
            </a:r>
          </a:p>
          <a:p>
            <a:r>
              <a:rPr lang="ru-RU" sz="4400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Подвижная игра «Что я за зверь?»</a:t>
            </a:r>
          </a:p>
          <a:p>
            <a:r>
              <a:rPr lang="ru-RU" sz="4400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В игре участвует группа ребят, количество игроков не ограничено. В группе есть ведущий. Один из игроков удаляется на небольшое расстояние, отворачивается и ждет, пока его не пригласят. Группа ребят совещается между собой насчет зверя, т. е. какого зверя они будут изображать или 2-й вариант: отвечать на вопросы ведущего.</a:t>
            </a:r>
          </a:p>
          <a:p>
            <a:r>
              <a:rPr lang="ru-RU" sz="4400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Итак, зверь загадан, участник приглашается, игра начинается. Участник задает вопросы группе игроков, например: зверь маленький? может ползать? прыгать? у него есть пушистый мех? и т. д.</a:t>
            </a:r>
          </a:p>
          <a:p>
            <a:r>
              <a:rPr lang="ru-RU" sz="4400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Ребята в свою очередь отвечают ведущему «да» или «нет». Так продолжается до тех пор, пока игрок не отгадает зверя.</a:t>
            </a:r>
          </a:p>
          <a:p>
            <a:r>
              <a:rPr lang="ru-RU" sz="4400" u="sng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2-й вариант</a:t>
            </a:r>
            <a:endParaRPr lang="ru-RU" sz="4400" dirty="0" smtClean="0">
              <a:solidFill>
                <a:srgbClr val="008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4400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Группа ребят изображает зверя, а игрок должен определить зверя по мимике</a:t>
            </a:r>
          </a:p>
          <a:p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822960" y="5445224"/>
            <a:ext cx="7520940" cy="864096"/>
          </a:xfrm>
        </p:spPr>
        <p:txBody>
          <a:bodyPr/>
          <a:lstStyle/>
          <a:p>
            <a:pPr algn="ctr"/>
            <a:r>
              <a:rPr lang="ru-RU" sz="40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Полезная информация!!!</a:t>
            </a:r>
            <a:endParaRPr lang="ru-RU" sz="40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19140000">
            <a:off x="220148" y="570921"/>
            <a:ext cx="5650992" cy="2140423"/>
          </a:xfrm>
        </p:spPr>
        <p:txBody>
          <a:bodyPr/>
          <a:lstStyle/>
          <a:p>
            <a:pPr algn="ctr"/>
            <a:r>
              <a:rPr lang="ru-RU" sz="4800" dirty="0" smtClean="0">
                <a:solidFill>
                  <a:srgbClr val="C00000"/>
                </a:solidFill>
              </a:rPr>
              <a:t>Спасибо за сотрудничество!</a:t>
            </a:r>
            <a:endParaRPr lang="ru-RU" sz="4800" dirty="0">
              <a:solidFill>
                <a:srgbClr val="C0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00FF"/>
                </a:solidFill>
              </a:rPr>
              <a:t>Ждем Вас на презентации проекта.</a:t>
            </a:r>
            <a:endParaRPr lang="ru-RU" dirty="0">
              <a:solidFill>
                <a:srgbClr val="0000FF"/>
              </a:solidFill>
            </a:endParaRPr>
          </a:p>
        </p:txBody>
      </p:sp>
      <p:pic>
        <p:nvPicPr>
          <p:cNvPr id="32770" name="Picture 2" descr="ÐÐ°ÑÑÐ¸Ð½ÐºÐ¸ Ð¿Ð¾ Ð·Ð°Ð¿ÑÐ¾ÑÑ Ð´ÐµÑÐ¸ Ð¸ ÑÐ¾Ð´Ð¸ÑÐµÐ»Ð¸ ÐºÐ°ÑÑÐ¸Ð½ÐºÐ¸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94183" y="2420888"/>
            <a:ext cx="4149817" cy="44371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067944" y="365760"/>
            <a:ext cx="1152128" cy="4647416"/>
          </a:xfrm>
        </p:spPr>
        <p:txBody>
          <a:bodyPr/>
          <a:lstStyle/>
          <a:p>
            <a:pPr algn="ctr"/>
            <a:r>
              <a:rPr lang="ru-RU" sz="1800" dirty="0" smtClean="0">
                <a:solidFill>
                  <a:srgbClr val="FF0000"/>
                </a:solidFill>
              </a:rPr>
              <a:t>Д</a:t>
            </a:r>
            <a:br>
              <a:rPr lang="ru-RU" sz="1800" dirty="0" smtClean="0">
                <a:solidFill>
                  <a:srgbClr val="FF0000"/>
                </a:solidFill>
              </a:rPr>
            </a:br>
            <a:r>
              <a:rPr lang="ru-RU" sz="1800" dirty="0" smtClean="0">
                <a:solidFill>
                  <a:srgbClr val="FF0000"/>
                </a:solidFill>
              </a:rPr>
              <a:t>о</a:t>
            </a:r>
            <a:br>
              <a:rPr lang="ru-RU" sz="1800" dirty="0" smtClean="0">
                <a:solidFill>
                  <a:srgbClr val="FF0000"/>
                </a:solidFill>
              </a:rPr>
            </a:br>
            <a:r>
              <a:rPr lang="ru-RU" sz="1800" dirty="0" err="1" smtClean="0">
                <a:solidFill>
                  <a:srgbClr val="FF0000"/>
                </a:solidFill>
              </a:rPr>
              <a:t>р</a:t>
            </a:r>
            <a:r>
              <a:rPr lang="ru-RU" sz="1800" dirty="0" smtClean="0">
                <a:solidFill>
                  <a:srgbClr val="FF0000"/>
                </a:solidFill>
              </a:rPr>
              <a:t/>
            </a:r>
            <a:br>
              <a:rPr lang="ru-RU" sz="1800" dirty="0" smtClean="0">
                <a:solidFill>
                  <a:srgbClr val="FF0000"/>
                </a:solidFill>
              </a:rPr>
            </a:br>
            <a:r>
              <a:rPr lang="ru-RU" sz="1800" dirty="0" smtClean="0">
                <a:solidFill>
                  <a:srgbClr val="FF0000"/>
                </a:solidFill>
              </a:rPr>
              <a:t>о</a:t>
            </a:r>
            <a:br>
              <a:rPr lang="ru-RU" sz="1800" dirty="0" smtClean="0">
                <a:solidFill>
                  <a:srgbClr val="FF0000"/>
                </a:solidFill>
              </a:rPr>
            </a:br>
            <a:r>
              <a:rPr lang="ru-RU" sz="1800" dirty="0" smtClean="0">
                <a:solidFill>
                  <a:srgbClr val="FF0000"/>
                </a:solidFill>
              </a:rPr>
              <a:t>г</a:t>
            </a:r>
            <a:br>
              <a:rPr lang="ru-RU" sz="1800" dirty="0" smtClean="0">
                <a:solidFill>
                  <a:srgbClr val="FF0000"/>
                </a:solidFill>
              </a:rPr>
            </a:br>
            <a:r>
              <a:rPr lang="ru-RU" sz="1800" dirty="0" smtClean="0">
                <a:solidFill>
                  <a:srgbClr val="FF0000"/>
                </a:solidFill>
              </a:rPr>
              <a:t>и</a:t>
            </a:r>
            <a:br>
              <a:rPr lang="ru-RU" sz="1800" dirty="0" smtClean="0">
                <a:solidFill>
                  <a:srgbClr val="FF0000"/>
                </a:solidFill>
              </a:rPr>
            </a:br>
            <a:r>
              <a:rPr lang="ru-RU" sz="1800" dirty="0" smtClean="0">
                <a:solidFill>
                  <a:srgbClr val="FF0000"/>
                </a:solidFill>
              </a:rPr>
              <a:t>е</a:t>
            </a:r>
            <a:br>
              <a:rPr lang="ru-RU" sz="1800" dirty="0" smtClean="0">
                <a:solidFill>
                  <a:srgbClr val="FF0000"/>
                </a:solidFill>
              </a:rPr>
            </a:br>
            <a:r>
              <a:rPr lang="ru-RU" sz="1800" dirty="0" smtClean="0">
                <a:solidFill>
                  <a:srgbClr val="FF0000"/>
                </a:solidFill>
              </a:rPr>
              <a:t/>
            </a:r>
            <a:br>
              <a:rPr lang="ru-RU" sz="1800" dirty="0" smtClean="0">
                <a:solidFill>
                  <a:srgbClr val="FF0000"/>
                </a:solidFill>
              </a:rPr>
            </a:br>
            <a:r>
              <a:rPr lang="ru-RU" sz="1800" dirty="0" smtClean="0">
                <a:solidFill>
                  <a:srgbClr val="FF0000"/>
                </a:solidFill>
              </a:rPr>
              <a:t> </a:t>
            </a:r>
            <a:r>
              <a:rPr lang="ru-RU" sz="1800" dirty="0" err="1" smtClean="0">
                <a:solidFill>
                  <a:srgbClr val="FF0000"/>
                </a:solidFill>
              </a:rPr>
              <a:t>р</a:t>
            </a:r>
            <a:r>
              <a:rPr lang="ru-RU" sz="1800" dirty="0" smtClean="0">
                <a:solidFill>
                  <a:srgbClr val="FF0000"/>
                </a:solidFill>
              </a:rPr>
              <a:t/>
            </a:r>
            <a:br>
              <a:rPr lang="ru-RU" sz="1800" dirty="0" smtClean="0">
                <a:solidFill>
                  <a:srgbClr val="FF0000"/>
                </a:solidFill>
              </a:rPr>
            </a:br>
            <a:r>
              <a:rPr lang="ru-RU" sz="1800" dirty="0" smtClean="0">
                <a:solidFill>
                  <a:srgbClr val="FF0000"/>
                </a:solidFill>
              </a:rPr>
              <a:t>о</a:t>
            </a:r>
            <a:br>
              <a:rPr lang="ru-RU" sz="1800" dirty="0" smtClean="0">
                <a:solidFill>
                  <a:srgbClr val="FF0000"/>
                </a:solidFill>
              </a:rPr>
            </a:br>
            <a:r>
              <a:rPr lang="ru-RU" sz="1800" dirty="0" err="1" smtClean="0">
                <a:solidFill>
                  <a:srgbClr val="FF0000"/>
                </a:solidFill>
              </a:rPr>
              <a:t>д</a:t>
            </a:r>
            <a:r>
              <a:rPr lang="ru-RU" sz="1800" dirty="0" smtClean="0">
                <a:solidFill>
                  <a:srgbClr val="FF0000"/>
                </a:solidFill>
              </a:rPr>
              <a:t/>
            </a:r>
            <a:br>
              <a:rPr lang="ru-RU" sz="1800" dirty="0" smtClean="0">
                <a:solidFill>
                  <a:srgbClr val="FF0000"/>
                </a:solidFill>
              </a:rPr>
            </a:br>
            <a:r>
              <a:rPr lang="ru-RU" sz="1800" dirty="0" smtClean="0">
                <a:solidFill>
                  <a:srgbClr val="FF0000"/>
                </a:solidFill>
              </a:rPr>
              <a:t>и</a:t>
            </a:r>
            <a:br>
              <a:rPr lang="ru-RU" sz="1800" dirty="0" smtClean="0">
                <a:solidFill>
                  <a:srgbClr val="FF0000"/>
                </a:solidFill>
              </a:rPr>
            </a:br>
            <a:r>
              <a:rPr lang="ru-RU" sz="1800" dirty="0" smtClean="0">
                <a:solidFill>
                  <a:srgbClr val="FF0000"/>
                </a:solidFill>
              </a:rPr>
              <a:t>т</a:t>
            </a:r>
            <a:br>
              <a:rPr lang="ru-RU" sz="1800" dirty="0" smtClean="0">
                <a:solidFill>
                  <a:srgbClr val="FF0000"/>
                </a:solidFill>
              </a:rPr>
            </a:br>
            <a:r>
              <a:rPr lang="ru-RU" sz="1800" dirty="0" smtClean="0">
                <a:solidFill>
                  <a:srgbClr val="FF0000"/>
                </a:solidFill>
              </a:rPr>
              <a:t>е</a:t>
            </a:r>
            <a:br>
              <a:rPr lang="ru-RU" sz="1800" dirty="0" smtClean="0">
                <a:solidFill>
                  <a:srgbClr val="FF0000"/>
                </a:solidFill>
              </a:rPr>
            </a:br>
            <a:r>
              <a:rPr lang="ru-RU" sz="1800" dirty="0" smtClean="0">
                <a:solidFill>
                  <a:srgbClr val="FF0000"/>
                </a:solidFill>
              </a:rPr>
              <a:t>л</a:t>
            </a:r>
            <a:br>
              <a:rPr lang="ru-RU" sz="1800" dirty="0" smtClean="0">
                <a:solidFill>
                  <a:srgbClr val="FF0000"/>
                </a:solidFill>
              </a:rPr>
            </a:br>
            <a:r>
              <a:rPr lang="ru-RU" sz="1800" dirty="0" smtClean="0">
                <a:solidFill>
                  <a:srgbClr val="FF0000"/>
                </a:solidFill>
              </a:rPr>
              <a:t>и</a:t>
            </a:r>
            <a:br>
              <a:rPr lang="ru-RU" sz="1800" dirty="0" smtClean="0">
                <a:solidFill>
                  <a:srgbClr val="FF0000"/>
                </a:solidFill>
              </a:rPr>
            </a:br>
            <a:r>
              <a:rPr lang="ru-RU" sz="1800" dirty="0" smtClean="0">
                <a:solidFill>
                  <a:srgbClr val="FF0000"/>
                </a:solidFill>
              </a:rPr>
              <a:t>!</a:t>
            </a:r>
            <a:r>
              <a:rPr lang="ru-RU" sz="1800" dirty="0" smtClean="0">
                <a:solidFill>
                  <a:srgbClr val="FF0000"/>
                </a:solidFill>
              </a:rPr>
              <a:t/>
            </a:r>
            <a:br>
              <a:rPr lang="ru-RU" sz="1800" dirty="0" smtClean="0">
                <a:solidFill>
                  <a:srgbClr val="FF0000"/>
                </a:solidFill>
              </a:rPr>
            </a:br>
            <a:endParaRPr lang="ru-RU" sz="1800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5085184"/>
            <a:ext cx="8352928" cy="1584176"/>
          </a:xfrm>
        </p:spPr>
        <p:txBody>
          <a:bodyPr>
            <a:normAutofit fontScale="85000" lnSpcReduction="20000"/>
          </a:bodyPr>
          <a:lstStyle/>
          <a:p>
            <a:r>
              <a:rPr lang="ru-RU" sz="24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У </a:t>
            </a:r>
            <a:r>
              <a:rPr lang="ru-RU" sz="24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нас в группе в рамках экологической недели прошла беседа о Красной книге.  У детей возникло очень много </a:t>
            </a:r>
            <a:r>
              <a:rPr lang="ru-RU" sz="24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вопросов, один из главных: </a:t>
            </a:r>
            <a:r>
              <a:rPr lang="ru-RU" sz="24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«Какие растения и животные, занесенные в Красную книгу есть у нас?». И мы решили с Вашей помощью это всё разузнать, изучить и создать свою Красную книгу Самарской области.</a:t>
            </a:r>
          </a:p>
          <a:p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4577" name="Picture 1" descr="C:\Users\Алексей\Documents\МАРТ 2018\Проекты 2016\Красная книга\IMG_20160817_09022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08104" y="380661"/>
            <a:ext cx="3312368" cy="4416491"/>
          </a:xfrm>
          <a:prstGeom prst="rect">
            <a:avLst/>
          </a:prstGeom>
          <a:noFill/>
        </p:spPr>
      </p:pic>
      <p:pic>
        <p:nvPicPr>
          <p:cNvPr id="24578" name="Picture 2" descr="C:\Users\Алексей\Documents\МАРТ 2018\Проекты 2016\Красная книга\IMG_20160817_08570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332656"/>
            <a:ext cx="3291830" cy="438910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03848" y="365760"/>
            <a:ext cx="5328592" cy="2631192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0070C0"/>
                </a:solidFill>
              </a:rPr>
              <a:t>Мы расскажем Вам как правильно организовать совместную творческо-исследовательскую  работу с детьми.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22530" name="AutoShape 2" descr="ÐÐ°ÑÑÐ¸Ð½ÐºÐ¸ Ð¿Ð¾ Ð·Ð°Ð¿ÑÐ¾ÑÑ ÑÐ¾Ð²Ð¼ÐµÑÑÐ½Ð°Ñ Ð¸ÑÑÐ»ÐµÐ´Ð¾Ð²Ð°ÑÐµÐ»ÑÑÐºÐ°Ñ Ð´ÐµÑÑÐµÐ»ÑÐ½Ð¾ÑÑÑ ÑÐ¾Ð´Ð¸ÑÐµÐ»ÐµÐ¹ Ð¸ Ð´ÐµÑÐµÐ¹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2532" name="Picture 4" descr="ÐÐ°ÑÑÐ¸Ð½ÐºÐ¸ Ð¿Ð¾ Ð·Ð°Ð¿ÑÐ¾ÑÑ ÑÐ¾Ð²Ð¼ÐµÑÑÐ½Ð°Ñ Ð¸ÑÑÐ»ÐµÐ´Ð¾Ð²Ð°ÑÐµÐ»ÑÑÐºÐ°Ñ Ð´ÐµÑÑÐµÐ»ÑÐ½Ð¾ÑÑÑ ÑÐ¾Ð´Ð¸ÑÐµÐ»ÐµÐ¹ Ð¸ Ð´ÐµÑÐµÐ¹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11960" y="3356992"/>
            <a:ext cx="4389127" cy="3240411"/>
          </a:xfrm>
          <a:prstGeom prst="rect">
            <a:avLst/>
          </a:prstGeom>
          <a:noFill/>
        </p:spPr>
      </p:pic>
      <p:sp>
        <p:nvSpPr>
          <p:cNvPr id="22534" name="AutoShape 6" descr="ÐÐ°ÑÑÐ¸Ð½ÐºÐ¸ Ð¿Ð¾ Ð·Ð°Ð¿ÑÐ¾ÑÑ ÑÐ¾Ð²Ð¼ÐµÑÑÐ½Ð°Ñ Ð¸ÑÑÐ»ÐµÐ´Ð¾Ð²Ð°ÑÐµÐ»ÑÑÐºÐ°Ñ Ð´ÐµÑÑÐµÐ»ÑÐ½Ð¾ÑÑÑ ÑÐ¾Ð´Ð¸ÑÐµÐ»ÐµÐ¹ Ð¸ Ð´ÐµÑÐµÐ¹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2536" name="Picture 8" descr="ÐÐ°ÑÑÐ¸Ð½ÐºÐ¸ Ð¿Ð¾ Ð·Ð°Ð¿ÑÐ¾ÑÑ ÑÐ¾Ð²Ð¼ÐµÑÑÐ½Ð°Ñ Ð¸ÑÑÐ»ÐµÐ´Ð¾Ð²Ð°ÑÐµÐ»ÑÑÐºÐ°Ñ Ð´ÐµÑÑÐµÐ»ÑÐ½Ð¾ÑÑÑ ÑÐ¾Ð´Ð¸ÑÐµÐ»ÐµÐ¹ Ð¸ Ð´ÐµÑÐµÐ¹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20688"/>
            <a:ext cx="3952875" cy="44481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sz="half" idx="1"/>
          </p:nvPr>
        </p:nvSpPr>
        <p:spPr>
          <a:xfrm>
            <a:off x="4644008" y="1628800"/>
            <a:ext cx="4104456" cy="3744416"/>
          </a:xfrm>
        </p:spPr>
        <p:txBody>
          <a:bodyPr>
            <a:normAutofit fontScale="77500" lnSpcReduction="20000"/>
          </a:bodyPr>
          <a:lstStyle/>
          <a:p>
            <a:pPr algn="ctr"/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Для этого нужно:</a:t>
            </a:r>
            <a:r>
              <a:rPr lang="ru-RU" dirty="0" smtClean="0">
                <a:solidFill>
                  <a:srgbClr val="C00000"/>
                </a:solidFill>
              </a:rPr>
              <a:t> </a:t>
            </a:r>
            <a:endParaRPr lang="ru-RU" dirty="0" smtClean="0">
              <a:solidFill>
                <a:srgbClr val="C00000"/>
              </a:solidFill>
            </a:endParaRPr>
          </a:p>
          <a:p>
            <a:pPr algn="ctr"/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совместно </a:t>
            </a:r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 ребенком изучить природоведческую литератур домашней библиотеки,  библиотеки детского сада и поселковой библиотеки</a:t>
            </a:r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ctr"/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-заняться  поиском информации в детских электронных книгах и энциклопедиях</a:t>
            </a:r>
            <a:r>
              <a:rPr lang="ru-RU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2"/>
          </p:nvPr>
        </p:nvSpPr>
        <p:spPr>
          <a:xfrm>
            <a:off x="5652120" y="1844824"/>
            <a:ext cx="3200400" cy="1008112"/>
          </a:xfrm>
        </p:spPr>
        <p:txBody>
          <a:bodyPr>
            <a:normAutofit fontScale="77500" lnSpcReduction="20000"/>
          </a:bodyPr>
          <a:lstStyle/>
          <a:p>
            <a:pPr algn="ctr"/>
            <a:r>
              <a:rPr lang="ru-RU" dirty="0" smtClean="0">
                <a:solidFill>
                  <a:srgbClr val="0070C0"/>
                </a:solidFill>
              </a:rPr>
              <a:t/>
            </a:r>
            <a:br>
              <a:rPr lang="ru-RU" dirty="0" smtClean="0">
                <a:solidFill>
                  <a:srgbClr val="0070C0"/>
                </a:solidFill>
              </a:rPr>
            </a:b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822960" y="404664"/>
            <a:ext cx="7520940" cy="1296144"/>
          </a:xfrm>
        </p:spPr>
        <p:txBody>
          <a:bodyPr/>
          <a:lstStyle/>
          <a:p>
            <a:pPr algn="ctr"/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1 этап - </a:t>
            </a:r>
            <a:r>
              <a:rPr lang="ru-RU" sz="12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«Мы </a:t>
            </a:r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исследователи»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узнать какие представители животного и растительного мира </a:t>
            </a:r>
            <a:r>
              <a:rPr lang="ru-RU" sz="16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занесены </a:t>
            </a:r>
            <a:r>
              <a:rPr lang="ru-RU" sz="16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 Красную книгу есть в Самарской области и чем они </a:t>
            </a:r>
            <a:r>
              <a:rPr lang="ru-RU" sz="16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интересны?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23554" name="AutoShape 2" descr="ÐÐ°ÑÑÐ¸Ð½ÐºÐ¸ Ð¿Ð¾ Ð·Ð°Ð¿ÑÐ¾ÑÑ ÑÐµÐ±ÐµÐ½Ð¾Ðº ÑÐ¸ÑÐ°ÐµÑ ÐºÐ½Ð¸Ð³Ñ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3556" name="Picture 4" descr="ÐÐ°ÑÑÐ¸Ð½ÐºÐ¸ Ð¿Ð¾ Ð·Ð°Ð¿ÑÐ¾ÑÑ ÑÐµÐ±ÐµÐ½Ð¾Ðº ÑÐ¸ÑÐ°ÐµÑ ÐºÐ½Ð¸Ð³Ñ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2130117"/>
            <a:ext cx="4248472" cy="29241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2"/>
          </p:nvPr>
        </p:nvSpPr>
        <p:spPr>
          <a:xfrm>
            <a:off x="4700016" y="908720"/>
            <a:ext cx="3976440" cy="4608512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Приготовьте ребенку лист формата </a:t>
            </a:r>
            <a:r>
              <a:rPr lang="ru-RU" dirty="0" smtClean="0">
                <a:solidFill>
                  <a:srgbClr val="FF0000"/>
                </a:solidFill>
              </a:rPr>
              <a:t>А4, расположите его горизонтально.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 Для рисования можно </a:t>
            </a:r>
            <a:r>
              <a:rPr lang="ru-RU" dirty="0" smtClean="0">
                <a:solidFill>
                  <a:srgbClr val="FF0000"/>
                </a:solidFill>
              </a:rPr>
              <a:t>использовать акварель. </a:t>
            </a:r>
            <a:r>
              <a:rPr lang="ru-RU" dirty="0" smtClean="0">
                <a:solidFill>
                  <a:srgbClr val="FF0000"/>
                </a:solidFill>
              </a:rPr>
              <a:t>цветные </a:t>
            </a:r>
            <a:r>
              <a:rPr lang="ru-RU" dirty="0" smtClean="0">
                <a:solidFill>
                  <a:srgbClr val="FF0000"/>
                </a:solidFill>
              </a:rPr>
              <a:t>карандаши или </a:t>
            </a:r>
            <a:r>
              <a:rPr lang="ru-RU" dirty="0" smtClean="0">
                <a:solidFill>
                  <a:srgbClr val="FF0000"/>
                </a:solidFill>
              </a:rPr>
              <a:t>мелки.</a:t>
            </a:r>
            <a:endParaRPr lang="ru-RU" dirty="0" smtClean="0">
              <a:solidFill>
                <a:srgbClr val="FF0000"/>
              </a:solidFill>
            </a:endParaRPr>
          </a:p>
          <a:p>
            <a:r>
              <a:rPr lang="ru-RU" dirty="0" smtClean="0">
                <a:solidFill>
                  <a:srgbClr val="FF0000"/>
                </a:solidFill>
              </a:rPr>
              <a:t>Можно предложить образец (картинку </a:t>
            </a:r>
            <a:r>
              <a:rPr lang="ru-RU" dirty="0" smtClean="0">
                <a:solidFill>
                  <a:srgbClr val="FF0000"/>
                </a:solidFill>
              </a:rPr>
              <a:t>с изображением </a:t>
            </a:r>
            <a:r>
              <a:rPr lang="ru-RU" dirty="0" smtClean="0">
                <a:solidFill>
                  <a:srgbClr val="FF0000"/>
                </a:solidFill>
              </a:rPr>
              <a:t>того животного или растения, которое хочет изобразить ребенок</a:t>
            </a:r>
            <a:r>
              <a:rPr lang="ru-RU" dirty="0" smtClean="0">
                <a:solidFill>
                  <a:srgbClr val="FF0000"/>
                </a:solidFill>
              </a:rPr>
              <a:t>).</a:t>
            </a:r>
            <a:endParaRPr lang="ru-RU" dirty="0" smtClean="0">
              <a:solidFill>
                <a:srgbClr val="FF0000"/>
              </a:solidFill>
            </a:endParaRPr>
          </a:p>
          <a:p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23528" y="365760"/>
            <a:ext cx="8352928" cy="54864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2 этап - Рисование </a:t>
            </a:r>
            <a:br>
              <a:rPr lang="ru-RU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«Животное или растение </a:t>
            </a:r>
            <a:r>
              <a:rPr lang="ru-RU" sz="2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из Красной </a:t>
            </a:r>
            <a:r>
              <a:rPr lang="ru-RU" sz="2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книги»</a:t>
            </a:r>
            <a:r>
              <a:rPr lang="ru-RU" dirty="0" smtClean="0">
                <a:solidFill>
                  <a:srgbClr val="7030A0"/>
                </a:solidFill>
              </a:rPr>
              <a:t/>
            </a:r>
            <a:br>
              <a:rPr lang="ru-RU" dirty="0" smtClean="0">
                <a:solidFill>
                  <a:srgbClr val="7030A0"/>
                </a:solidFill>
              </a:rPr>
            </a:b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25604" name="AutoShape 4" descr="ÐÐ°ÑÑÐ¸Ð½ÐºÐ¸ Ð¿Ð¾ Ð·Ð°Ð¿ÑÐ¾ÑÑ ÑÐµÐ±ÐµÐ½Ð¾Ðº ÑÐ¸ÑÑÐµÑ ÑÐ¸ÑÑÐ½Ð¾Ðº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5612" name="Picture 12" descr="ÐÐ°ÑÑÐ¸Ð½ÐºÐ¸ Ð¿Ð¾ Ð·Ð°Ð¿ÑÐ¾ÑÑ Ð´ÐµÑÑÐºÐ¸Ð¹  ÑÐ¸ÑÑÐ½Ð¾Ðº Ð¶Ð¸Ð²Ð¾ÑÐ½Ð¾Ð³Ð¾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628800"/>
            <a:ext cx="2323261" cy="1665735"/>
          </a:xfrm>
          <a:prstGeom prst="rect">
            <a:avLst/>
          </a:prstGeom>
          <a:noFill/>
        </p:spPr>
      </p:pic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 smtClean="0"/>
              <a:t>Например:</a:t>
            </a:r>
            <a:endParaRPr lang="ru-RU" dirty="0"/>
          </a:p>
        </p:txBody>
      </p:sp>
      <p:pic>
        <p:nvPicPr>
          <p:cNvPr id="25614" name="Picture 14" descr="ÐÐ°ÑÑÐ¸Ð½ÐºÐ¸ Ð¿Ð¾ Ð·Ð°Ð¿ÑÐ¾ÑÑ Ð´ÐµÑÑÐºÐ¸Ð¹  ÑÐ¸ÑÑÐ½Ð¾Ðº Ð¶Ð¸Ð²Ð¾ÑÐ½Ð¾Ð³Ð¾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87624" y="3356992"/>
            <a:ext cx="2376264" cy="1696001"/>
          </a:xfrm>
          <a:prstGeom prst="rect">
            <a:avLst/>
          </a:prstGeom>
          <a:noFill/>
        </p:spPr>
      </p:pic>
      <p:pic>
        <p:nvPicPr>
          <p:cNvPr id="25616" name="Picture 16" descr="ÐÐ°ÑÑÐ¸Ð½ÐºÐ¸ Ð¿Ð¾ Ð·Ð°Ð¿ÑÐ¾ÑÑ Ð»Ð°Ð½Ð´ÑÑ ÑÐ¸ÑÑÐ½Ð¾Ðº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771800" y="1628800"/>
            <a:ext cx="2052873" cy="153125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sz="half" idx="1"/>
          </p:nvPr>
        </p:nvSpPr>
        <p:spPr>
          <a:xfrm>
            <a:off x="251520" y="1052736"/>
            <a:ext cx="4032448" cy="3915896"/>
          </a:xfrm>
        </p:spPr>
        <p:txBody>
          <a:bodyPr>
            <a:normAutofit fontScale="70000" lnSpcReduction="20000"/>
          </a:bodyPr>
          <a:lstStyle/>
          <a:p>
            <a:pPr algn="ctr"/>
            <a:r>
              <a:rPr lang="ru-RU" sz="2400" dirty="0" smtClean="0">
                <a:solidFill>
                  <a:srgbClr val="0000FF"/>
                </a:solidFill>
              </a:rPr>
              <a:t>Этот этап предстоит сделать Вам самим.</a:t>
            </a:r>
          </a:p>
          <a:p>
            <a:pPr algn="ctr"/>
            <a:r>
              <a:rPr lang="ru-RU" sz="2400" dirty="0" smtClean="0">
                <a:solidFill>
                  <a:srgbClr val="0000FF"/>
                </a:solidFill>
              </a:rPr>
              <a:t>Описание желательно сделать в печатной форме на листе формата А4, цвет текста на Ваше усмотрение. ( </a:t>
            </a:r>
            <a:r>
              <a:rPr lang="ru-RU" sz="2400" dirty="0" smtClean="0">
                <a:solidFill>
                  <a:srgbClr val="0000FF"/>
                </a:solidFill>
              </a:rPr>
              <a:t>О</a:t>
            </a:r>
            <a:r>
              <a:rPr lang="ru-RU" sz="2400" dirty="0" smtClean="0">
                <a:solidFill>
                  <a:srgbClr val="0000FF"/>
                </a:solidFill>
              </a:rPr>
              <a:t>риентация листа- «</a:t>
            </a:r>
            <a:r>
              <a:rPr lang="ru-RU" sz="2400" dirty="0" err="1" smtClean="0">
                <a:solidFill>
                  <a:srgbClr val="0000FF"/>
                </a:solidFill>
              </a:rPr>
              <a:t>Альботная</a:t>
            </a:r>
            <a:r>
              <a:rPr lang="ru-RU" sz="2400" dirty="0" smtClean="0">
                <a:solidFill>
                  <a:srgbClr val="0000FF"/>
                </a:solidFill>
              </a:rPr>
              <a:t>» Шрифт</a:t>
            </a:r>
            <a:r>
              <a:rPr lang="ru-RU" sz="24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en-US" sz="24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Times New Roman</a:t>
            </a:r>
            <a:r>
              <a:rPr lang="ru-RU" sz="24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n-US" sz="24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Размер шрифта  14</a:t>
            </a:r>
            <a:r>
              <a:rPr lang="ru-RU" sz="2400" dirty="0" smtClean="0">
                <a:solidFill>
                  <a:srgbClr val="0000FF"/>
                </a:solidFill>
              </a:rPr>
              <a:t>).</a:t>
            </a:r>
          </a:p>
          <a:p>
            <a:pPr algn="ctr"/>
            <a:r>
              <a:rPr lang="ru-RU" sz="2400" dirty="0" smtClean="0">
                <a:solidFill>
                  <a:srgbClr val="0000FF"/>
                </a:solidFill>
              </a:rPr>
              <a:t>Если нет такой возможности, то сделать описание от руки, на  </a:t>
            </a:r>
            <a:r>
              <a:rPr lang="ru-RU" sz="2400" dirty="0" err="1" smtClean="0">
                <a:solidFill>
                  <a:srgbClr val="0000FF"/>
                </a:solidFill>
              </a:rPr>
              <a:t>на</a:t>
            </a:r>
            <a:r>
              <a:rPr lang="ru-RU" sz="2400" dirty="0" smtClean="0">
                <a:solidFill>
                  <a:srgbClr val="0000FF"/>
                </a:solidFill>
              </a:rPr>
              <a:t> листе формата </a:t>
            </a:r>
            <a:r>
              <a:rPr lang="ru-RU" sz="2400" dirty="0" smtClean="0">
                <a:solidFill>
                  <a:srgbClr val="0000FF"/>
                </a:solidFill>
              </a:rPr>
              <a:t>А4, расположенном горизонтально, </a:t>
            </a:r>
            <a:r>
              <a:rPr lang="ru-RU" sz="2400" dirty="0" smtClean="0">
                <a:solidFill>
                  <a:srgbClr val="0000FF"/>
                </a:solidFill>
              </a:rPr>
              <a:t>цвет текста на Ваше </a:t>
            </a:r>
            <a:r>
              <a:rPr lang="ru-RU" sz="2400" dirty="0" smtClean="0">
                <a:solidFill>
                  <a:srgbClr val="0000FF"/>
                </a:solidFill>
              </a:rPr>
              <a:t>усмотрение.</a:t>
            </a:r>
            <a:endParaRPr lang="ru-RU" sz="2400" dirty="0">
              <a:solidFill>
                <a:srgbClr val="0000FF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2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 smtClean="0">
                <a:solidFill>
                  <a:srgbClr val="0000FF"/>
                </a:solidFill>
              </a:rPr>
              <a:t>Образец:</a:t>
            </a:r>
            <a:endParaRPr lang="ru-RU" dirty="0">
              <a:solidFill>
                <a:srgbClr val="0000FF"/>
              </a:solidFill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95536" y="188640"/>
            <a:ext cx="8280920" cy="725760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3 этап- </a:t>
            </a:r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«Описание изображенного ребенком животного или растения»</a:t>
            </a:r>
            <a:endParaRPr lang="ru-RU" sz="24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6626" name="Picture 2" descr="ÐÐ°ÑÑÐ¸Ð½ÐºÐ¸ Ð¿Ð¾ Ð·Ð°Ð¿ÑÐ¾ÑÑ Ð¾Ð¿Ð¸ÑÐ°Ð½Ð¸Ðµ Ð¶Ð¸Ð²Ð¾ÑÐ½Ð¾Ð³Ð¾, Ð·Ð°Ð½ÐµÑÐµÐ½Ð½Ð¾Ð³Ð¾ Ð² ÐºÑÐ°ÑÐ½ÑÑ ÐºÐ½Ð¸Ð³Ñ  Ð¿Ð»Ð°Ð½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55976" y="1412776"/>
            <a:ext cx="4548783" cy="33843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365760"/>
            <a:ext cx="8136904" cy="830992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4 этап- «Создание «Красной книги Самарской области»</a:t>
            </a:r>
            <a:endParaRPr lang="ru-RU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484784"/>
            <a:ext cx="7876356" cy="3195693"/>
          </a:xfrm>
        </p:spPr>
        <p:txBody>
          <a:bodyPr>
            <a:normAutofit/>
          </a:bodyPr>
          <a:lstStyle/>
          <a:p>
            <a:pPr algn="just"/>
            <a:r>
              <a:rPr lang="ru-RU" sz="2400" dirty="0" smtClean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Все созданные Вашими семьями работы будут собраны в одну Книгу. Обложку, содержание, список участников проекта изготовит воспитатель.</a:t>
            </a:r>
            <a:endParaRPr lang="ru-RU" sz="2400" dirty="0">
              <a:solidFill>
                <a:srgbClr val="FF33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7650" name="Picture 2" descr="ÐÐ°ÑÑÐ¸Ð½ÐºÐ¸ Ð¿Ð¾ Ð·Ð°Ð¿ÑÐ¾ÑÑ ÐºÐ½Ð¸Ð³Ð¸ ÐºÐ°ÑÑÐ¸Ð½ÐºÐ¸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95736" y="2708920"/>
            <a:ext cx="4752528" cy="22768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solidFill>
                  <a:srgbClr val="FF0000"/>
                </a:solidFill>
              </a:rPr>
              <a:t>Это интересно!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/>
              <a:t> 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908720"/>
            <a:ext cx="7804348" cy="4248472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В рамках нашего совместного проекта кроме </a:t>
            </a:r>
            <a:r>
              <a:rPr lang="ru-RU" dirty="0" smtClean="0">
                <a:solidFill>
                  <a:srgbClr val="FF0000"/>
                </a:solidFill>
              </a:rPr>
              <a:t>создания Красной книги </a:t>
            </a:r>
            <a:r>
              <a:rPr lang="ru-RU" dirty="0" smtClean="0">
                <a:solidFill>
                  <a:srgbClr val="FF0000"/>
                </a:solidFill>
              </a:rPr>
              <a:t>Самарской </a:t>
            </a:r>
            <a:r>
              <a:rPr lang="ru-RU" dirty="0" smtClean="0">
                <a:solidFill>
                  <a:srgbClr val="FF0000"/>
                </a:solidFill>
              </a:rPr>
              <a:t>области </a:t>
            </a:r>
            <a:r>
              <a:rPr lang="ru-RU" dirty="0" smtClean="0">
                <a:solidFill>
                  <a:srgbClr val="FF0000"/>
                </a:solidFill>
              </a:rPr>
              <a:t>мы с ребятами:</a:t>
            </a:r>
          </a:p>
          <a:p>
            <a:pPr>
              <a:buFont typeface="Arial" pitchFamily="34" charset="0"/>
              <a:buAutoNum type="arabicPeriod"/>
            </a:pPr>
            <a:r>
              <a:rPr lang="ru-RU" dirty="0" smtClean="0">
                <a:solidFill>
                  <a:srgbClr val="7030A0"/>
                </a:solidFill>
              </a:rPr>
              <a:t>Посмотрим презентацию </a:t>
            </a:r>
            <a:r>
              <a:rPr lang="ru-RU" dirty="0" smtClean="0">
                <a:solidFill>
                  <a:srgbClr val="7030A0"/>
                </a:solidFill>
              </a:rPr>
              <a:t>«Главная книга природы</a:t>
            </a:r>
            <a:r>
              <a:rPr lang="ru-RU" dirty="0" smtClean="0">
                <a:solidFill>
                  <a:srgbClr val="7030A0"/>
                </a:solidFill>
              </a:rPr>
              <a:t>».</a:t>
            </a:r>
          </a:p>
          <a:p>
            <a:r>
              <a:rPr lang="ru-RU" dirty="0" smtClean="0">
                <a:solidFill>
                  <a:srgbClr val="7030A0"/>
                </a:solidFill>
              </a:rPr>
              <a:t> </a:t>
            </a:r>
            <a:r>
              <a:rPr lang="ru-RU" dirty="0" smtClean="0">
                <a:solidFill>
                  <a:srgbClr val="7030A0"/>
                </a:solidFill>
              </a:rPr>
              <a:t>Цель: знакомство с Красной книгой, как государственным документом и её значением</a:t>
            </a:r>
            <a:r>
              <a:rPr lang="ru-RU" dirty="0" smtClean="0">
                <a:solidFill>
                  <a:srgbClr val="7030A0"/>
                </a:solidFill>
              </a:rPr>
              <a:t>.</a:t>
            </a:r>
          </a:p>
          <a:p>
            <a:r>
              <a:rPr lang="ru-RU" dirty="0" smtClean="0">
                <a:solidFill>
                  <a:srgbClr val="00B050"/>
                </a:solidFill>
              </a:rPr>
              <a:t>2. Поиграем в Сюжетно-ролевую игру </a:t>
            </a:r>
            <a:r>
              <a:rPr lang="ru-RU" dirty="0" smtClean="0">
                <a:solidFill>
                  <a:srgbClr val="00B050"/>
                </a:solidFill>
              </a:rPr>
              <a:t>«</a:t>
            </a:r>
            <a:r>
              <a:rPr lang="ru-RU" dirty="0" smtClean="0">
                <a:solidFill>
                  <a:srgbClr val="00B050"/>
                </a:solidFill>
              </a:rPr>
              <a:t>Зоопарк».</a:t>
            </a:r>
          </a:p>
          <a:p>
            <a:r>
              <a:rPr lang="ru-RU" dirty="0" smtClean="0">
                <a:solidFill>
                  <a:srgbClr val="00B050"/>
                </a:solidFill>
              </a:rPr>
              <a:t>Цель</a:t>
            </a:r>
            <a:r>
              <a:rPr lang="ru-RU" dirty="0" smtClean="0">
                <a:solidFill>
                  <a:srgbClr val="00B050"/>
                </a:solidFill>
              </a:rPr>
              <a:t>: расширить представления дошкольников о диких животных; познакомить с животными, занесенными в Красную книгу</a:t>
            </a:r>
            <a:r>
              <a:rPr lang="ru-RU" dirty="0" smtClean="0">
                <a:solidFill>
                  <a:srgbClr val="00B050"/>
                </a:solidFill>
              </a:rPr>
              <a:t>.</a:t>
            </a:r>
          </a:p>
          <a:p>
            <a:r>
              <a:rPr lang="ru-RU" dirty="0" smtClean="0">
                <a:solidFill>
                  <a:srgbClr val="FF3300"/>
                </a:solidFill>
              </a:rPr>
              <a:t>3. Выучим песню Земля - наш </a:t>
            </a:r>
            <a:r>
              <a:rPr lang="ru-RU" dirty="0" smtClean="0">
                <a:solidFill>
                  <a:srgbClr val="FF3300"/>
                </a:solidFill>
              </a:rPr>
              <a:t>общий дом» музыка Н. Б. Караваевой</a:t>
            </a:r>
            <a:r>
              <a:rPr lang="ru-RU" dirty="0" smtClean="0">
                <a:solidFill>
                  <a:srgbClr val="FF3300"/>
                </a:solidFill>
              </a:rPr>
              <a:t>.</a:t>
            </a:r>
          </a:p>
          <a:p>
            <a:r>
              <a:rPr lang="ru-RU" dirty="0" smtClean="0">
                <a:solidFill>
                  <a:srgbClr val="FF3300"/>
                </a:solidFill>
              </a:rPr>
              <a:t>Цель: воспитание бережного отношения к природе родного края.</a:t>
            </a:r>
          </a:p>
          <a:p>
            <a:r>
              <a:rPr lang="ru-RU" dirty="0" smtClean="0">
                <a:solidFill>
                  <a:srgbClr val="0000FF"/>
                </a:solidFill>
              </a:rPr>
              <a:t>4.</a:t>
            </a:r>
            <a:r>
              <a:rPr lang="ru-RU" dirty="0" smtClean="0">
                <a:solidFill>
                  <a:srgbClr val="0000FF"/>
                </a:solidFill>
              </a:rPr>
              <a:t> </a:t>
            </a:r>
            <a:r>
              <a:rPr lang="ru-RU" dirty="0" smtClean="0">
                <a:solidFill>
                  <a:srgbClr val="0000FF"/>
                </a:solidFill>
              </a:rPr>
              <a:t>Попробуем  </a:t>
            </a:r>
            <a:r>
              <a:rPr lang="ru-RU" dirty="0" smtClean="0">
                <a:solidFill>
                  <a:srgbClr val="0000FF"/>
                </a:solidFill>
              </a:rPr>
              <a:t>изготовить краску из растений и </a:t>
            </a:r>
            <a:r>
              <a:rPr lang="ru-RU" dirty="0" smtClean="0">
                <a:solidFill>
                  <a:srgbClr val="0000FF"/>
                </a:solidFill>
              </a:rPr>
              <a:t>ягод и нарисовать ею что-нибудь.</a:t>
            </a:r>
          </a:p>
          <a:p>
            <a:r>
              <a:rPr lang="ru-RU" dirty="0" smtClean="0">
                <a:solidFill>
                  <a:srgbClr val="0000FF"/>
                </a:solidFill>
              </a:rPr>
              <a:t> Цель: познакомить детей с опытно-экспериментальной деятельностью.</a:t>
            </a:r>
            <a:endParaRPr lang="ru-RU" dirty="0" smtClean="0">
              <a:solidFill>
                <a:srgbClr val="0000FF"/>
              </a:solidFill>
            </a:endParaRPr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19140000">
            <a:off x="920723" y="465422"/>
            <a:ext cx="3163392" cy="954418"/>
          </a:xfrm>
        </p:spPr>
        <p:txBody>
          <a:bodyPr/>
          <a:lstStyle/>
          <a:p>
            <a:r>
              <a:rPr lang="ru-RU" dirty="0">
                <a:solidFill>
                  <a:srgbClr val="7030A0"/>
                </a:solidFill>
              </a:rPr>
              <a:t>Итог проекта</a:t>
            </a:r>
            <a:r>
              <a:rPr lang="ru-RU" dirty="0"/>
              <a:t>.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932040" y="332657"/>
            <a:ext cx="3744416" cy="3600400"/>
          </a:xfrm>
        </p:spPr>
        <p:txBody>
          <a:bodyPr>
            <a:normAutofit fontScale="77500" lnSpcReduction="20000"/>
          </a:bodyPr>
          <a:lstStyle/>
          <a:p>
            <a:pPr lvl="0" algn="ctr"/>
            <a:r>
              <a:rPr lang="ru-RU" dirty="0" smtClean="0">
                <a:solidFill>
                  <a:srgbClr val="0000FF"/>
                </a:solidFill>
              </a:rPr>
              <a:t>Выступление  детей с </a:t>
            </a:r>
            <a:r>
              <a:rPr lang="ru-RU" dirty="0" smtClean="0">
                <a:solidFill>
                  <a:srgbClr val="0000FF"/>
                </a:solidFill>
              </a:rPr>
              <a:t>докладами о животных и растениях, занесенных в Красную книгу Самарской области, подготовленными совместно с родителями.</a:t>
            </a:r>
            <a:endParaRPr lang="ru-RU" dirty="0" smtClean="0">
              <a:solidFill>
                <a:srgbClr val="0000FF"/>
              </a:solidFill>
            </a:endParaRPr>
          </a:p>
          <a:p>
            <a:pPr lvl="0"/>
            <a:endParaRPr lang="ru-RU" dirty="0" smtClean="0"/>
          </a:p>
          <a:p>
            <a:endParaRPr lang="ru-RU" dirty="0"/>
          </a:p>
        </p:txBody>
      </p:sp>
      <p:pic>
        <p:nvPicPr>
          <p:cNvPr id="31746" name="Picture 2" descr="ÐÐ°ÑÑÐ¸Ð½ÐºÐ¸ Ð¿Ð¾ Ð·Ð°Ð¿ÑÐ¾ÑÑ Ð´ÐµÑÐ¸ ÑÐ¸ÑÐ°ÑÑ ÐºÐ½Ð¸Ð³Ð¸ ÐºÐ°ÑÑÐ¸Ð½ÐºÐ¸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645024"/>
            <a:ext cx="9144000" cy="3212976"/>
          </a:xfrm>
          <a:prstGeom prst="rect">
            <a:avLst/>
          </a:prstGeom>
          <a:noFill/>
        </p:spPr>
      </p:pic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 rot="19140000">
            <a:off x="1877048" y="1343924"/>
            <a:ext cx="3588567" cy="805590"/>
          </a:xfrm>
        </p:spPr>
        <p:txBody>
          <a:bodyPr>
            <a:normAutofit/>
          </a:bodyPr>
          <a:lstStyle/>
          <a:p>
            <a:r>
              <a:rPr lang="ru-RU" sz="2000" dirty="0" smtClean="0">
                <a:solidFill>
                  <a:srgbClr val="7030A0"/>
                </a:solidFill>
              </a:rPr>
              <a:t>Заключительный этап.</a:t>
            </a:r>
            <a:endParaRPr lang="ru-RU" sz="2000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Углы">
  <a:themeElements>
    <a:clrScheme name="Углы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Углы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Углы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Angles</Template>
  <TotalTime>208</TotalTime>
  <Words>380</Words>
  <Application>Microsoft Office PowerPoint</Application>
  <PresentationFormat>Экран (4:3)</PresentationFormat>
  <Paragraphs>62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Углы</vt:lpstr>
      <vt:lpstr>Слайд 1</vt:lpstr>
      <vt:lpstr>Д о р о г и е   р о д и т е л и ! </vt:lpstr>
      <vt:lpstr>Мы расскажем Вам как правильно организовать совместную творческо-исследовательскую  работу с детьми.</vt:lpstr>
      <vt:lpstr>  1 этап -  «Мы исследователи»   узнать какие представители животного и растительного мира  занесены в Красную книгу есть в Самарской области и чем они интересны?  </vt:lpstr>
      <vt:lpstr>2 этап - Рисование  «Животное или растение из Красной книги» </vt:lpstr>
      <vt:lpstr>3 этап- «Описание изображенного ребенком животного или растения»</vt:lpstr>
      <vt:lpstr>4 этап- «Создание «Красной книги Самарской области»</vt:lpstr>
      <vt:lpstr> Это интересно!   </vt:lpstr>
      <vt:lpstr>Итог проекта.</vt:lpstr>
      <vt:lpstr>Полезная информация!!!</vt:lpstr>
      <vt:lpstr>Спасибо за сотрудничество!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«Использование театрализованной деятельности для формирования выразительности речи.</dc:title>
  <dc:creator>Надежда</dc:creator>
  <cp:lastModifiedBy>Алексей</cp:lastModifiedBy>
  <cp:revision>34</cp:revision>
  <dcterms:created xsi:type="dcterms:W3CDTF">2017-11-06T06:29:42Z</dcterms:created>
  <dcterms:modified xsi:type="dcterms:W3CDTF">2019-05-08T11:56:46Z</dcterms:modified>
</cp:coreProperties>
</file>