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79" r:id="rId4"/>
    <p:sldId id="278" r:id="rId5"/>
    <p:sldId id="308" r:id="rId6"/>
    <p:sldId id="281" r:id="rId7"/>
    <p:sldId id="277" r:id="rId8"/>
    <p:sldId id="310" r:id="rId9"/>
    <p:sldId id="298" r:id="rId10"/>
    <p:sldId id="297" r:id="rId11"/>
    <p:sldId id="305" r:id="rId12"/>
    <p:sldId id="269" r:id="rId13"/>
    <p:sldId id="307" r:id="rId14"/>
    <p:sldId id="272" r:id="rId15"/>
    <p:sldId id="273" r:id="rId16"/>
    <p:sldId id="274" r:id="rId17"/>
    <p:sldId id="312" r:id="rId18"/>
    <p:sldId id="313" r:id="rId19"/>
    <p:sldId id="311" r:id="rId20"/>
    <p:sldId id="265" r:id="rId21"/>
    <p:sldId id="284" r:id="rId22"/>
    <p:sldId id="286" r:id="rId23"/>
    <p:sldId id="285" r:id="rId24"/>
    <p:sldId id="288" r:id="rId25"/>
    <p:sldId id="289" r:id="rId26"/>
    <p:sldId id="290" r:id="rId27"/>
    <p:sldId id="283" r:id="rId28"/>
    <p:sldId id="291" r:id="rId29"/>
    <p:sldId id="292" r:id="rId30"/>
    <p:sldId id="293" r:id="rId31"/>
    <p:sldId id="294" r:id="rId32"/>
    <p:sldId id="295" r:id="rId33"/>
    <p:sldId id="300" r:id="rId34"/>
    <p:sldId id="302" r:id="rId35"/>
    <p:sldId id="271" r:id="rId36"/>
    <p:sldId id="287" r:id="rId37"/>
  </p:sldIdLst>
  <p:sldSz cx="9144000" cy="6858000" type="screen4x3"/>
  <p:notesSz cx="6858000" cy="9144000"/>
  <p:custDataLst>
    <p:tags r:id="rId38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EABE"/>
    <a:srgbClr val="F9F5B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702" autoAdjust="0"/>
    <p:restoredTop sz="94660"/>
  </p:normalViewPr>
  <p:slideViewPr>
    <p:cSldViewPr>
      <p:cViewPr varScale="1">
        <p:scale>
          <a:sx n="69" d="100"/>
          <a:sy n="69" d="100"/>
        </p:scale>
        <p:origin x="-141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93A12-E3BB-4B89-9C32-267B4A656BF5}" type="datetimeFigureOut">
              <a:rPr lang="ru-RU" smtClean="0"/>
              <a:pPr/>
              <a:t>08.05.2019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01A61-3692-4A45-9EFA-051A189876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93A12-E3BB-4B89-9C32-267B4A656BF5}" type="datetimeFigureOut">
              <a:rPr lang="ru-RU" smtClean="0"/>
              <a:pPr/>
              <a:t>08.05.2019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01A61-3692-4A45-9EFA-051A189876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93A12-E3BB-4B89-9C32-267B4A656BF5}" type="datetimeFigureOut">
              <a:rPr lang="ru-RU" smtClean="0"/>
              <a:pPr/>
              <a:t>08.05.2019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01A61-3692-4A45-9EFA-051A189876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93A12-E3BB-4B89-9C32-267B4A656BF5}" type="datetimeFigureOut">
              <a:rPr lang="ru-RU" smtClean="0"/>
              <a:pPr/>
              <a:t>08.05.2019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01A61-3692-4A45-9EFA-051A189876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93A12-E3BB-4B89-9C32-267B4A656BF5}" type="datetimeFigureOut">
              <a:rPr lang="ru-RU" smtClean="0"/>
              <a:pPr/>
              <a:t>08.05.2019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01A61-3692-4A45-9EFA-051A189876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93A12-E3BB-4B89-9C32-267B4A656BF5}" type="datetimeFigureOut">
              <a:rPr lang="ru-RU" smtClean="0"/>
              <a:pPr/>
              <a:t>08.05.2019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01A61-3692-4A45-9EFA-051A189876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93A12-E3BB-4B89-9C32-267B4A656BF5}" type="datetimeFigureOut">
              <a:rPr lang="ru-RU" smtClean="0"/>
              <a:pPr/>
              <a:t>08.05.2019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01A61-3692-4A45-9EFA-051A189876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93A12-E3BB-4B89-9C32-267B4A656BF5}" type="datetimeFigureOut">
              <a:rPr lang="ru-RU" smtClean="0"/>
              <a:pPr/>
              <a:t>08.05.2019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01A61-3692-4A45-9EFA-051A189876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93A12-E3BB-4B89-9C32-267B4A656BF5}" type="datetimeFigureOut">
              <a:rPr lang="ru-RU" smtClean="0"/>
              <a:pPr/>
              <a:t>08.05.2019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01A61-3692-4A45-9EFA-051A189876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93A12-E3BB-4B89-9C32-267B4A656BF5}" type="datetimeFigureOut">
              <a:rPr lang="ru-RU" smtClean="0"/>
              <a:pPr/>
              <a:t>08.05.2019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01A61-3692-4A45-9EFA-051A189876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93A12-E3BB-4B89-9C32-267B4A656BF5}" type="datetimeFigureOut">
              <a:rPr lang="ru-RU" smtClean="0"/>
              <a:pPr/>
              <a:t>08.05.2019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01A61-3692-4A45-9EFA-051A189876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66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A93A12-E3BB-4B89-9C32-267B4A656BF5}" type="datetimeFigureOut">
              <a:rPr lang="ru-RU" smtClean="0"/>
              <a:pPr/>
              <a:t>08.05.2019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801A61-3692-4A45-9EFA-051A1898760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12" Type="http://schemas.openxmlformats.org/officeDocument/2006/relationships/image" Target="../media/image3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6.png"/><Relationship Id="rId11" Type="http://schemas.openxmlformats.org/officeDocument/2006/relationships/image" Target="../media/image31.png"/><Relationship Id="rId5" Type="http://schemas.openxmlformats.org/officeDocument/2006/relationships/image" Target="../media/image25.png"/><Relationship Id="rId10" Type="http://schemas.openxmlformats.org/officeDocument/2006/relationships/image" Target="../media/image30.png"/><Relationship Id="rId4" Type="http://schemas.openxmlformats.org/officeDocument/2006/relationships/image" Target="../media/image24.png"/><Relationship Id="rId9" Type="http://schemas.openxmlformats.org/officeDocument/2006/relationships/image" Target="../media/image2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13" Type="http://schemas.openxmlformats.org/officeDocument/2006/relationships/image" Target="../media/image43.png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12" Type="http://schemas.openxmlformats.org/officeDocument/2006/relationships/image" Target="../media/image4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6.png"/><Relationship Id="rId11" Type="http://schemas.openxmlformats.org/officeDocument/2006/relationships/image" Target="../media/image41.png"/><Relationship Id="rId5" Type="http://schemas.openxmlformats.org/officeDocument/2006/relationships/image" Target="../media/image35.png"/><Relationship Id="rId10" Type="http://schemas.openxmlformats.org/officeDocument/2006/relationships/image" Target="../media/image40.png"/><Relationship Id="rId4" Type="http://schemas.openxmlformats.org/officeDocument/2006/relationships/image" Target="../media/image34.png"/><Relationship Id="rId9" Type="http://schemas.openxmlformats.org/officeDocument/2006/relationships/image" Target="../media/image39.png"/><Relationship Id="rId14" Type="http://schemas.openxmlformats.org/officeDocument/2006/relationships/image" Target="../media/image4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://galerey-room.ru/?p=16081" TargetMode="External"/><Relationship Id="rId2" Type="http://schemas.openxmlformats.org/officeDocument/2006/relationships/hyperlink" Target="https://qetevan.livejournal.com/902628.html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://baby-scool.narod.ru/media/book/img/foto/" TargetMode="External"/><Relationship Id="rId4" Type="http://schemas.openxmlformats.org/officeDocument/2006/relationships/hyperlink" Target="http://tapenik.ru/dizain_alfavit.html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611560" y="980728"/>
            <a:ext cx="7772400" cy="1470025"/>
          </a:xfrm>
          <a:ln>
            <a:solidFill>
              <a:schemeClr val="accent6">
                <a:lumMod val="50000"/>
              </a:schemeClr>
            </a:solidFill>
          </a:ln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ПРОЩАЙ,</a:t>
            </a: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  «АЗБУКА»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403648" y="2708920"/>
            <a:ext cx="6400800" cy="1752600"/>
          </a:xfrm>
          <a:ln>
            <a:solidFill>
              <a:schemeClr val="accent6">
                <a:lumMod val="50000"/>
              </a:schemeClr>
            </a:solidFill>
          </a:ln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Подготовила учитель начальных классов ГБОУ СОШ с.Новодевичье </a:t>
            </a:r>
            <a:r>
              <a:rPr lang="ru-RU" b="1" dirty="0" err="1" smtClean="0">
                <a:solidFill>
                  <a:schemeClr val="accent6">
                    <a:lumMod val="50000"/>
                  </a:schemeClr>
                </a:solidFill>
              </a:rPr>
              <a:t>Шайкина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 Н.В.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7" name="Рисунок 6" descr="полка с книгами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668445"/>
            <a:ext cx="9144000" cy="2189555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8f58e_793aa84f_ori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224382"/>
            <a:ext cx="3563888" cy="1633618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ЗАГАДКА  О  БУКВЕ</a:t>
            </a:r>
            <a:endParaRPr lang="ru-RU" sz="48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85787" y="1785926"/>
            <a:ext cx="3357586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Эта буква широка и похожа на жука. 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Рисунок 9" descr="ÐÑÐºÐ²Ð° Ð"/>
          <p:cNvPicPr/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7620" y="2071678"/>
            <a:ext cx="4857784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ÐÐ»Ð¸Ð¿Ð°ÑÑ Ð°Ð»ÑÐ°Ð²Ð¸Ñ Ð"/>
          <p:cNvPicPr/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58082" y="428604"/>
            <a:ext cx="1357322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8f58e_793aa84f_ori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224382"/>
            <a:ext cx="3563888" cy="1633618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ЗАГАДКА  О  БУКВЕ</a:t>
            </a:r>
            <a:endParaRPr lang="ru-RU" sz="4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357686" y="1500174"/>
            <a:ext cx="464347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Палочка и палочка, между ними галочка.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И понятно сразу всем: получилась буква ... </a:t>
            </a:r>
            <a:endParaRPr lang="ru-RU" sz="4000" b="1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 descr="ÐÐ»ÑÐ°Ð²Ð¸Ñ Ð"/>
          <p:cNvPicPr/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857364"/>
            <a:ext cx="4643438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ÐÐ»Ð¸Ð¿Ð°ÑÑ Ð°Ð»ÑÐ°Ð²Ð¸Ñ Ð"/>
          <p:cNvPicPr/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58082" y="428604"/>
            <a:ext cx="1357322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8f58e_793aa84f_ori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224382"/>
            <a:ext cx="3563888" cy="1633618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ЗАГАДКА  О  БУКВЕ</a:t>
            </a:r>
            <a:endParaRPr lang="ru-RU" sz="4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286248" y="1643050"/>
            <a:ext cx="457203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 этой букве нет угла - до того она кругла.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До того она кругла - укатиться бы могла. </a:t>
            </a:r>
            <a:endParaRPr lang="ru-RU" sz="4000" b="1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 descr="ÐÑÐºÐ²Ð° Ð"/>
          <p:cNvPicPr/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643050"/>
            <a:ext cx="4500562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ÐÐ»Ð¸Ð¿Ð°ÑÑ Ð°Ð»ÑÐ°Ð²Ð¸Ñ Ð"/>
          <p:cNvPicPr/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58082" y="428604"/>
            <a:ext cx="1357322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8f58e_793aa84f_ori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224382"/>
            <a:ext cx="3563888" cy="1633618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ЗАГАДКА  О  БУКВЕ</a:t>
            </a:r>
            <a:endParaRPr lang="ru-RU" sz="4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357818" y="2071678"/>
            <a:ext cx="342902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 этой буквой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на носу филин прячется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 лесу. </a:t>
            </a:r>
          </a:p>
        </p:txBody>
      </p:sp>
      <p:pic>
        <p:nvPicPr>
          <p:cNvPr id="9" name="Рисунок 8" descr="ÐÐ°ÑÑÐ¸Ð½ÐºÐ¸ Ð°Ð»ÑÐ°Ð²Ð¸Ñ Ð¤"/>
          <p:cNvPicPr/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000240"/>
            <a:ext cx="5214942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ÐÐ»Ð¸Ð¿Ð°ÑÑ Ð°Ð»ÑÐ°Ð²Ð¸Ñ Ð"/>
          <p:cNvPicPr/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58082" y="428604"/>
            <a:ext cx="1357322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8f58e_793aa84f_ori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224382"/>
            <a:ext cx="3563888" cy="1633618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25668"/>
          </a:xfrm>
        </p:spPr>
        <p:txBody>
          <a:bodyPr>
            <a:normAutofit fontScale="90000"/>
          </a:bodyPr>
          <a:lstStyle/>
          <a:p>
            <a:r>
              <a:rPr lang="ru-RU" sz="5300" b="1" dirty="0" smtClean="0">
                <a:solidFill>
                  <a:schemeClr val="accent3">
                    <a:lumMod val="50000"/>
                  </a:schemeClr>
                </a:solidFill>
              </a:rPr>
              <a:t>Задание от буквы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6000" b="1" dirty="0" smtClean="0">
                <a:solidFill>
                  <a:schemeClr val="accent2">
                    <a:lumMod val="75000"/>
                  </a:schemeClr>
                </a:solidFill>
              </a:rPr>
              <a:t>Собери волшебное слово из слогов</a:t>
            </a:r>
            <a:endParaRPr lang="ru-RU" sz="6000" dirty="0"/>
          </a:p>
        </p:txBody>
      </p:sp>
      <p:sp>
        <p:nvSpPr>
          <p:cNvPr id="6" name="TextBox 5"/>
          <p:cNvSpPr txBox="1"/>
          <p:nvPr/>
        </p:nvSpPr>
        <p:spPr>
          <a:xfrm>
            <a:off x="1428728" y="2928934"/>
            <a:ext cx="700092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СИ</a:t>
            </a:r>
            <a:r>
              <a:rPr lang="ru-RU" sz="6000" b="1" dirty="0" smtClean="0">
                <a:latin typeface="Arial" pitchFamily="34" charset="0"/>
                <a:cs typeface="Arial" pitchFamily="34" charset="0"/>
              </a:rPr>
              <a:t>     </a:t>
            </a:r>
            <a:r>
              <a:rPr lang="ru-RU" sz="60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СПА </a:t>
            </a:r>
            <a:r>
              <a:rPr lang="ru-RU" sz="6000" b="1" dirty="0" smtClean="0">
                <a:latin typeface="Arial" pitchFamily="34" charset="0"/>
                <a:cs typeface="Arial" pitchFamily="34" charset="0"/>
              </a:rPr>
              <a:t>    </a:t>
            </a:r>
            <a:r>
              <a:rPr lang="ru-RU" sz="60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БО</a:t>
            </a:r>
          </a:p>
          <a:p>
            <a:r>
              <a:rPr lang="ru-RU" sz="4400" b="1" dirty="0" smtClean="0"/>
              <a:t>          </a:t>
            </a:r>
            <a:r>
              <a:rPr lang="ru-RU" sz="7200" b="1" dirty="0" smtClean="0">
                <a:solidFill>
                  <a:srgbClr val="00B050"/>
                </a:solidFill>
              </a:rPr>
              <a:t>СПАСИБО </a:t>
            </a:r>
            <a:r>
              <a:rPr lang="ru-RU" sz="7200" b="1" dirty="0" smtClean="0"/>
              <a:t> </a:t>
            </a:r>
            <a:endParaRPr lang="ru-RU" sz="7200" b="1" dirty="0"/>
          </a:p>
        </p:txBody>
      </p:sp>
      <p:pic>
        <p:nvPicPr>
          <p:cNvPr id="7" name="Рисунок 6" descr="ÐÑÐºÐ²Ð° Ð"/>
          <p:cNvPicPr/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768" y="0"/>
            <a:ext cx="1143008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8f58e_793aa84f_ori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224382"/>
            <a:ext cx="3563888" cy="1633618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58204" cy="2225668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Задание от буквы  </a:t>
            </a: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b="1" dirty="0" smtClean="0">
                <a:solidFill>
                  <a:schemeClr val="accent2">
                    <a:lumMod val="75000"/>
                  </a:schemeClr>
                </a:solidFill>
              </a:rPr>
              <a:t>Собери волшебное слово из слогов</a:t>
            </a:r>
            <a:endParaRPr lang="ru-RU" sz="5400" dirty="0"/>
          </a:p>
        </p:txBody>
      </p:sp>
      <p:sp>
        <p:nvSpPr>
          <p:cNvPr id="6" name="TextBox 5"/>
          <p:cNvSpPr txBox="1"/>
          <p:nvPr/>
        </p:nvSpPr>
        <p:spPr>
          <a:xfrm>
            <a:off x="857224" y="2714620"/>
            <a:ext cx="757242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СТА   ПО   ЛУЙ   ЖА</a:t>
            </a:r>
          </a:p>
          <a:p>
            <a:r>
              <a:rPr lang="ru-RU" sz="4400" b="1" dirty="0" smtClean="0">
                <a:solidFill>
                  <a:srgbClr val="00B050"/>
                </a:solidFill>
              </a:rPr>
              <a:t>      </a:t>
            </a:r>
            <a:r>
              <a:rPr lang="ru-RU" sz="7200" b="1" dirty="0" smtClean="0">
                <a:solidFill>
                  <a:srgbClr val="00B050"/>
                </a:solidFill>
              </a:rPr>
              <a:t>ПОЖАЛУЙСТА  </a:t>
            </a:r>
            <a:endParaRPr lang="ru-RU" sz="7200" b="1" dirty="0">
              <a:solidFill>
                <a:srgbClr val="00B050"/>
              </a:solidFill>
            </a:endParaRPr>
          </a:p>
        </p:txBody>
      </p:sp>
      <p:pic>
        <p:nvPicPr>
          <p:cNvPr id="8" name="Рисунок 7" descr="ÐÑÐºÐ²Ð° Ð"/>
          <p:cNvPicPr/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15206" y="0"/>
            <a:ext cx="1143008" cy="1285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8f58e_793aa84f_ori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224382"/>
            <a:ext cx="3563888" cy="1633618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86808" cy="2439982"/>
          </a:xfrm>
        </p:spPr>
        <p:txBody>
          <a:bodyPr>
            <a:normAutofit fontScale="90000"/>
          </a:bodyPr>
          <a:lstStyle/>
          <a:p>
            <a:r>
              <a:rPr lang="ru-RU" sz="5300" b="1" dirty="0" smtClean="0">
                <a:solidFill>
                  <a:schemeClr val="accent3">
                    <a:lumMod val="50000"/>
                  </a:schemeClr>
                </a:solidFill>
              </a:rPr>
              <a:t>Задание от буквы 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6000" b="1" dirty="0" smtClean="0">
                <a:solidFill>
                  <a:schemeClr val="accent2">
                    <a:lumMod val="75000"/>
                  </a:schemeClr>
                </a:solidFill>
              </a:rPr>
              <a:t>Собери волшебное слово из слогов</a:t>
            </a:r>
            <a:endParaRPr lang="ru-RU" sz="6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14348" y="2786058"/>
            <a:ext cx="792961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ТЕ    СТВУЙ   ЗДРАВ</a:t>
            </a:r>
          </a:p>
          <a:p>
            <a:r>
              <a:rPr lang="ru-RU" sz="4400" b="1" dirty="0" smtClean="0"/>
              <a:t>     </a:t>
            </a:r>
            <a:r>
              <a:rPr lang="ru-RU" sz="7200" b="1" dirty="0" smtClean="0">
                <a:solidFill>
                  <a:srgbClr val="00B050"/>
                </a:solidFill>
              </a:rPr>
              <a:t>ЗДРАВСТВУЙТЕ</a:t>
            </a:r>
            <a:r>
              <a:rPr lang="ru-RU" sz="7200" b="1" dirty="0" smtClean="0"/>
              <a:t>  </a:t>
            </a:r>
            <a:endParaRPr lang="ru-RU" sz="7200" b="1" dirty="0"/>
          </a:p>
        </p:txBody>
      </p:sp>
      <p:pic>
        <p:nvPicPr>
          <p:cNvPr id="7" name="Рисунок 6" descr="ÐÑÐºÐ²Ð° Ð"/>
          <p:cNvPicPr/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15206" y="214290"/>
            <a:ext cx="1143008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8f58e_793aa84f_ori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224382"/>
            <a:ext cx="3563888" cy="1633618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Задание от буквы</a:t>
            </a:r>
            <a:endParaRPr lang="ru-RU" dirty="0"/>
          </a:p>
        </p:txBody>
      </p:sp>
      <p:pic>
        <p:nvPicPr>
          <p:cNvPr id="7" name="Рисунок 6" descr="PNG Ð±ÑÐºÐ²Ð° Ð£"/>
          <p:cNvPicPr/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29454" y="357166"/>
            <a:ext cx="1428760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714348" y="1357298"/>
            <a:ext cx="650085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</a:rPr>
              <a:t>Укатился он из дома</a:t>
            </a:r>
          </a:p>
          <a:p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</a:rPr>
              <a:t>По дороге незнакомой</a:t>
            </a:r>
          </a:p>
          <a:p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</a:rPr>
              <a:t>Ты узнал его, дружок?</a:t>
            </a:r>
          </a:p>
          <a:p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</a:rPr>
              <a:t>Это самый непослушный,</a:t>
            </a:r>
          </a:p>
          <a:p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</a:rPr>
              <a:t>говорливый, простодушный</a:t>
            </a:r>
          </a:p>
          <a:p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</a:rPr>
              <a:t>И румяный …</a:t>
            </a:r>
            <a:endParaRPr lang="ru-RU" sz="4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6" name="Рисунок 5" descr="10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15140" y="4357694"/>
            <a:ext cx="2143140" cy="222127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714744" y="5500702"/>
            <a:ext cx="250033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</a:rPr>
              <a:t>Колобок</a:t>
            </a:r>
            <a:endParaRPr lang="ru-RU" sz="4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8f58e_793aa84f_ori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224382"/>
            <a:ext cx="3563888" cy="1633618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Задание от буквы</a:t>
            </a:r>
            <a:endParaRPr lang="ru-RU" dirty="0"/>
          </a:p>
        </p:txBody>
      </p:sp>
      <p:pic>
        <p:nvPicPr>
          <p:cNvPr id="7" name="Рисунок 6" descr="PNG Ð±ÑÐºÐ²Ð° Ð£"/>
          <p:cNvPicPr/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29454" y="357166"/>
            <a:ext cx="1428760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714348" y="1357298"/>
            <a:ext cx="6500858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</a:rPr>
              <a:t>Звери жили в доме том,</a:t>
            </a:r>
          </a:p>
          <a:p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</a:rPr>
              <a:t>Но медведь сломал их дом,</a:t>
            </a:r>
          </a:p>
          <a:p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</a:rPr>
              <a:t>Он залезть в него не смог… </a:t>
            </a:r>
          </a:p>
          <a:p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</a:rPr>
              <a:t>Это сказка ... </a:t>
            </a:r>
          </a:p>
          <a:p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 smtClean="0"/>
          </a:p>
          <a:p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714744" y="5500702"/>
            <a:ext cx="25003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Теремок</a:t>
            </a:r>
            <a:endParaRPr lang="ru-RU" sz="36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2290" name="Picture 2" descr="C:\Users\User\Desktop\1_c58c53945249d1b1a25333a2ba8e67a8_145769067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57884" y="3143248"/>
            <a:ext cx="3092675" cy="25336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8f58e_793aa84f_ori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224382"/>
            <a:ext cx="3563888" cy="1633618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Задание от буквы</a:t>
            </a:r>
            <a:endParaRPr lang="ru-RU" dirty="0"/>
          </a:p>
        </p:txBody>
      </p:sp>
      <p:pic>
        <p:nvPicPr>
          <p:cNvPr id="7" name="Рисунок 6" descr="PNG Ð±ÑÐºÐ²Ð° Ð£"/>
          <p:cNvPicPr/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00892" y="357166"/>
            <a:ext cx="1428760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28596" y="1428736"/>
            <a:ext cx="800105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Удивляется народ: </a:t>
            </a:r>
          </a:p>
          <a:p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едет печка, дым  идёт,</a:t>
            </a:r>
          </a:p>
          <a:p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А Емеля на печи ест большие калачи!</a:t>
            </a:r>
          </a:p>
          <a:p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Чай сам наливается по его хотению,</a:t>
            </a:r>
          </a:p>
          <a:p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А сказка называется…</a:t>
            </a:r>
            <a:r>
              <a:rPr lang="ru-RU" sz="3600" b="1" dirty="0" smtClean="0"/>
              <a:t> </a:t>
            </a:r>
            <a:endParaRPr lang="ru-RU" sz="3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285984" y="3714752"/>
            <a:ext cx="214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929058" y="5929330"/>
            <a:ext cx="50935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По щучьему веленью</a:t>
            </a:r>
            <a:endParaRPr lang="ru-RU" sz="36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Users\User\Desktop\01labrh57134560031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3504" y="3714752"/>
            <a:ext cx="3368462" cy="2169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8f58e_793aa84f_ori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224382"/>
            <a:ext cx="3563888" cy="1633618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000100" y="785794"/>
            <a:ext cx="785818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Если хочешь много знать, </a:t>
            </a:r>
            <a:b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Многого добиться, </a:t>
            </a:r>
            <a:b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Обязательно читать </a:t>
            </a:r>
            <a:b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Должен научиться!</a:t>
            </a:r>
            <a:endParaRPr lang="ru-RU" sz="4400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8f58e_793aa84f_ori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224382"/>
            <a:ext cx="3563888" cy="1633618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Задание от буквы</a:t>
            </a:r>
            <a:endParaRPr lang="ru-RU" sz="4800" dirty="0"/>
          </a:p>
        </p:txBody>
      </p:sp>
      <p:sp>
        <p:nvSpPr>
          <p:cNvPr id="1026" name="AutoShape 2" descr="C:\Users\User\Desktop\s1200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C:\Users\User\Desktop\s1200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928794" y="1928802"/>
            <a:ext cx="600079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Сколько всего букв в русской азбуке?</a:t>
            </a:r>
            <a:endParaRPr lang="ru-RU" sz="4800" b="1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86314" y="5072074"/>
            <a:ext cx="32547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33 буквы</a:t>
            </a:r>
            <a:endParaRPr lang="ru-RU" sz="48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Рисунок 11" descr="ÐÑÐºÐ²Ð° Ð"/>
          <p:cNvPicPr/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29454" y="214290"/>
            <a:ext cx="1643074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8f58e_793aa84f_ori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224382"/>
            <a:ext cx="3563888" cy="1633618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Задание от буквы</a:t>
            </a:r>
            <a:endParaRPr lang="ru-RU" sz="4800" dirty="0"/>
          </a:p>
        </p:txBody>
      </p:sp>
      <p:sp>
        <p:nvSpPr>
          <p:cNvPr id="1026" name="AutoShape 2" descr="C:\Users\User\Desktop\s1200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C:\Users\User\Desktop\s1200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857224" y="1857364"/>
            <a:ext cx="750099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Сколько в русской азбуке гласных букв?     </a:t>
            </a:r>
            <a:endParaRPr lang="ru-RU" sz="4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571736" y="3929066"/>
            <a:ext cx="517378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10 гласных букв</a:t>
            </a:r>
            <a:endParaRPr lang="ru-RU" sz="48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Рисунок 9" descr="ÐÑÐºÐ²Ð° Ð"/>
          <p:cNvPicPr/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29454" y="0"/>
            <a:ext cx="1857388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8f58e_793aa84f_ori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224382"/>
            <a:ext cx="3563888" cy="1633618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Гласные  буквы</a:t>
            </a:r>
            <a:endParaRPr lang="ru-RU" sz="4800" dirty="0"/>
          </a:p>
        </p:txBody>
      </p:sp>
      <p:sp>
        <p:nvSpPr>
          <p:cNvPr id="1026" name="AutoShape 2" descr="C:\Users\User\Desktop\s1200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C:\Users\User\Desktop\s1200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" name="Рисунок 19" descr="141049022_0_de442_33d160d3_XL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472" y="1235379"/>
            <a:ext cx="1428760" cy="1470845"/>
          </a:xfrm>
          <a:prstGeom prst="rect">
            <a:avLst/>
          </a:prstGeom>
        </p:spPr>
      </p:pic>
      <p:pic>
        <p:nvPicPr>
          <p:cNvPr id="21" name="Рисунок 20" descr="141049027_0_de44a_b44c7d2d_XL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910" y="3474963"/>
            <a:ext cx="1571636" cy="1771571"/>
          </a:xfrm>
          <a:prstGeom prst="rect">
            <a:avLst/>
          </a:prstGeom>
        </p:spPr>
      </p:pic>
      <p:pic>
        <p:nvPicPr>
          <p:cNvPr id="22" name="Рисунок 21" descr="141049028_0_de44b_b5ad41ce_XL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8992" y="3309169"/>
            <a:ext cx="1143008" cy="1843561"/>
          </a:xfrm>
          <a:prstGeom prst="rect">
            <a:avLst/>
          </a:prstGeom>
        </p:spPr>
      </p:pic>
      <p:pic>
        <p:nvPicPr>
          <p:cNvPr id="23" name="Рисунок 22" descr="141049031_0_de44e_83ea43a6_XL.pn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5342" y="4929198"/>
            <a:ext cx="1218228" cy="1428760"/>
          </a:xfrm>
          <a:prstGeom prst="rect">
            <a:avLst/>
          </a:prstGeom>
        </p:spPr>
      </p:pic>
      <p:pic>
        <p:nvPicPr>
          <p:cNvPr id="24" name="Рисунок 23" descr="141049037_0_de438_f3c6007f_XL.pn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0232" y="2303443"/>
            <a:ext cx="1285884" cy="1333580"/>
          </a:xfrm>
          <a:prstGeom prst="rect">
            <a:avLst/>
          </a:prstGeom>
        </p:spPr>
      </p:pic>
      <p:pic>
        <p:nvPicPr>
          <p:cNvPr id="25" name="Рисунок 24" descr="141049042_0_de440_30977ccf_XL.pn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9058" y="1457680"/>
            <a:ext cx="1214446" cy="1395050"/>
          </a:xfrm>
          <a:prstGeom prst="rect">
            <a:avLst/>
          </a:prstGeom>
        </p:spPr>
      </p:pic>
      <p:pic>
        <p:nvPicPr>
          <p:cNvPr id="26" name="Рисунок 25" descr="141049050_0_de448_7f6fff53_XL.png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7752" y="2129116"/>
            <a:ext cx="1500198" cy="1756512"/>
          </a:xfrm>
          <a:prstGeom prst="rect">
            <a:avLst/>
          </a:prstGeom>
        </p:spPr>
      </p:pic>
      <p:pic>
        <p:nvPicPr>
          <p:cNvPr id="27" name="Рисунок 26" descr="141049053_0_de454_82e7ec1c_XL.png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89491" y="1428736"/>
            <a:ext cx="1511599" cy="1565344"/>
          </a:xfrm>
          <a:prstGeom prst="rect">
            <a:avLst/>
          </a:prstGeom>
        </p:spPr>
      </p:pic>
      <p:pic>
        <p:nvPicPr>
          <p:cNvPr id="28" name="Рисунок 27" descr="141049054_0_de455_d66c9d90_XL.png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6512" y="3512970"/>
            <a:ext cx="1285884" cy="1471085"/>
          </a:xfrm>
          <a:prstGeom prst="rect">
            <a:avLst/>
          </a:prstGeom>
        </p:spPr>
      </p:pic>
      <p:pic>
        <p:nvPicPr>
          <p:cNvPr id="29" name="Рисунок 28" descr="141049055_0_de456_e2940c89_XL.png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58082" y="5017286"/>
            <a:ext cx="1285884" cy="13516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8f58e_793aa84f_ori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224382"/>
            <a:ext cx="3563888" cy="1633618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Задание от буквы</a:t>
            </a:r>
            <a:endParaRPr lang="ru-RU" sz="4800" dirty="0"/>
          </a:p>
        </p:txBody>
      </p:sp>
      <p:sp>
        <p:nvSpPr>
          <p:cNvPr id="1026" name="AutoShape 2" descr="C:\Users\User\Desktop\s1200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C:\Users\User\Desktop\s1200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714348" y="2071678"/>
            <a:ext cx="785818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Сколько в русской азбуке </a:t>
            </a:r>
          </a:p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согласных букв?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43372" y="4786322"/>
            <a:ext cx="3979359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21 согласная </a:t>
            </a:r>
          </a:p>
          <a:p>
            <a:r>
              <a:rPr lang="ru-RU" sz="4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буква</a:t>
            </a:r>
            <a:endParaRPr lang="ru-RU" sz="4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Рисунок 10" descr="ÐÑÐºÐ²Ð° Ð"/>
          <p:cNvPicPr/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29454" y="214290"/>
            <a:ext cx="1857388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8f58e_793aa84f_ori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224382"/>
            <a:ext cx="3563888" cy="1633618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Какие это согласные буквы?</a:t>
            </a:r>
            <a:endParaRPr lang="ru-RU" dirty="0"/>
          </a:p>
        </p:txBody>
      </p:sp>
      <p:sp>
        <p:nvSpPr>
          <p:cNvPr id="1026" name="AutoShape 2" descr="C:\Users\User\Desktop\s1200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C:\Users\User\Desktop\s1200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" name="Рисунок 9" descr="0_de443_f7af66c7_XL (664x700, 141Kb)"/>
          <p:cNvPicPr/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071546"/>
            <a:ext cx="1743783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0_de444_c9676908_XL (616x700, 142Kb)"/>
          <p:cNvPicPr/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43042" y="1214422"/>
            <a:ext cx="1533525" cy="1740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0_de445_54342e6e_XL (510x700, 99Kb)"/>
          <p:cNvPicPr/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3240" y="1285860"/>
            <a:ext cx="1162050" cy="15949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 descr="0_de449_899539d2_XL (584x700, 130Kb)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1285860"/>
            <a:ext cx="1285884" cy="1539097"/>
          </a:xfrm>
          <a:prstGeom prst="rect">
            <a:avLst/>
          </a:prstGeom>
          <a:noFill/>
        </p:spPr>
      </p:pic>
      <p:pic>
        <p:nvPicPr>
          <p:cNvPr id="13" name="Рисунок 12" descr="0_de44c_4ebdd330_XL (613x700, 168Kb)"/>
          <p:cNvPicPr/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0760" y="1000108"/>
            <a:ext cx="1543118" cy="176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0_de44d_b3958307_XL (599x700, 134Kb)"/>
          <p:cNvPicPr/>
          <p:nvPr/>
        </p:nvPicPr>
        <p:blipFill>
          <a:blip r:embed="rId8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72396" y="1285860"/>
            <a:ext cx="1571604" cy="14915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0_de450_556f4696_XL (630x700, 144Kb)"/>
          <p:cNvPicPr/>
          <p:nvPr/>
        </p:nvPicPr>
        <p:blipFill>
          <a:blip r:embed="rId9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3240" y="3286124"/>
            <a:ext cx="1491615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0_de43c_c47cdd40_XL (608x700, 134Kb)"/>
          <p:cNvPicPr/>
          <p:nvPr/>
        </p:nvPicPr>
        <p:blipFill>
          <a:blip r:embed="rId10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3429000"/>
            <a:ext cx="1428760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0_de43e_e0d5a378_XL (599x700, 127Kb)"/>
          <p:cNvPicPr/>
          <p:nvPr/>
        </p:nvPicPr>
        <p:blipFill>
          <a:blip r:embed="rId11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15240" y="3357562"/>
            <a:ext cx="1428760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 descr="0_de43f_e382109b_XL (557x700, 124Kb)"/>
          <p:cNvPicPr/>
          <p:nvPr/>
        </p:nvPicPr>
        <p:blipFill>
          <a:blip r:embed="rId1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6" y="3500438"/>
            <a:ext cx="1171575" cy="1472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18" descr="0_de441_8162b73e_XL (665x700, 146Kb)"/>
          <p:cNvPicPr/>
          <p:nvPr/>
        </p:nvPicPr>
        <p:blipFill>
          <a:blip r:embed="rId1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14480" y="3500438"/>
            <a:ext cx="1500198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Рисунок 19" descr="0_de43a_242fbf90_XL (700x697, 137Kb)"/>
          <p:cNvPicPr/>
          <p:nvPr/>
        </p:nvPicPr>
        <p:blipFill>
          <a:blip r:embed="rId1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2198" y="3429000"/>
            <a:ext cx="1476375" cy="1470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TextBox 20"/>
          <p:cNvSpPr txBox="1"/>
          <p:nvPr/>
        </p:nvSpPr>
        <p:spPr>
          <a:xfrm>
            <a:off x="3000364" y="5214950"/>
            <a:ext cx="600079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ru-RU" sz="3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Парные по звонкости –     </a:t>
            </a:r>
          </a:p>
          <a:p>
            <a:r>
              <a:rPr lang="ru-RU" sz="3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     глухости согласные</a:t>
            </a:r>
            <a:endParaRPr lang="ru-RU" sz="36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8f58e_793aa84f_ori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224382"/>
            <a:ext cx="3563888" cy="1633618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Какие это согласные буквы?</a:t>
            </a:r>
            <a:endParaRPr lang="ru-RU" dirty="0"/>
          </a:p>
        </p:txBody>
      </p:sp>
      <p:sp>
        <p:nvSpPr>
          <p:cNvPr id="1026" name="AutoShape 2" descr="C:\Users\User\Desktop\s1200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C:\Users\User\Desktop\s1200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" name="Рисунок 9" descr="0_de44f_5434f520_XL (649x700, 142Kb)"/>
          <p:cNvPicPr/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785926"/>
            <a:ext cx="1785950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0_de437_5d8948ee_XL (700x613, 124Kb)"/>
          <p:cNvPicPr/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0430" y="2000240"/>
            <a:ext cx="1928826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0_de436_9592e584_XL (683x700, 160Kb)"/>
          <p:cNvPicPr/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29256" y="2143116"/>
            <a:ext cx="1714512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0_de43d_28c6b46_XL (584x700, 126Kb)"/>
          <p:cNvPicPr/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86644" y="2143116"/>
            <a:ext cx="1500198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3143240" y="4786322"/>
            <a:ext cx="564360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Непарные звонкие   </a:t>
            </a:r>
          </a:p>
          <a:p>
            <a:r>
              <a:rPr lang="ru-RU" sz="4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       согласные </a:t>
            </a:r>
            <a:endParaRPr lang="ru-RU" sz="4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5" name="Рисунок 14" descr="https://2.bp.blogspot.com/-eSAh58kcvZY/WlOhb8nI08I/AAAAAAAAGGg/yMUkFeI3HdQks_8C7pcNSCX1jMn5VBHTgCEwYBhgL/s200/%25D0%25BB.png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071670" y="1857364"/>
            <a:ext cx="1571636" cy="1975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8f58e_793aa84f_ori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224382"/>
            <a:ext cx="3563888" cy="1633618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Какие это согласные буквы?</a:t>
            </a:r>
            <a:endParaRPr lang="ru-RU" sz="4800" dirty="0"/>
          </a:p>
        </p:txBody>
      </p:sp>
      <p:sp>
        <p:nvSpPr>
          <p:cNvPr id="1026" name="AutoShape 2" descr="C:\Users\User\Desktop\s1200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C:\Users\User\Desktop\s1200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" name="Рисунок 9" descr="0_de451_2c761549_XL (634x700, 146Kb)"/>
          <p:cNvPicPr/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24" y="1928802"/>
            <a:ext cx="1643074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0_de452_c83d8e28_XL (626x700, 122Kb)"/>
          <p:cNvPicPr/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86050" y="2000240"/>
            <a:ext cx="1357322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0_de439_69d99233_XL (565x700, 104Kb)"/>
          <p:cNvPicPr/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562" y="2071678"/>
            <a:ext cx="1557345" cy="1869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0_de43b_a59a9253_XL (640x700, 139Kb)"/>
          <p:cNvPicPr/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72264" y="2214554"/>
            <a:ext cx="1285884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3143240" y="4500570"/>
            <a:ext cx="521497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Непарные глухие </a:t>
            </a:r>
          </a:p>
          <a:p>
            <a:r>
              <a:rPr lang="ru-RU" sz="4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     согласные</a:t>
            </a:r>
            <a:endParaRPr lang="ru-RU" sz="4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8f58e_793aa84f_ori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224382"/>
            <a:ext cx="3563888" cy="1633618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Почему эти буквы особенные?</a:t>
            </a:r>
            <a:endParaRPr lang="ru-RU" sz="4800" dirty="0"/>
          </a:p>
        </p:txBody>
      </p:sp>
      <p:sp>
        <p:nvSpPr>
          <p:cNvPr id="1026" name="AutoShape 2" descr="C:\Users\User\Desktop\s1200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C:\Users\User\Desktop\s1200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" name="Рисунок 8" descr="141049049_0_de447_a4e50374_XL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538" y="1285860"/>
            <a:ext cx="3286148" cy="3933227"/>
          </a:xfrm>
          <a:prstGeom prst="rect">
            <a:avLst/>
          </a:prstGeom>
        </p:spPr>
      </p:pic>
      <p:pic>
        <p:nvPicPr>
          <p:cNvPr id="10" name="Рисунок 9" descr="141049051_0_de453_19eb7684_XL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1500174"/>
            <a:ext cx="3429024" cy="400309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357555" y="5357826"/>
            <a:ext cx="521497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4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Эти буквы не </a:t>
            </a:r>
          </a:p>
          <a:p>
            <a:r>
              <a:rPr lang="ru-RU" sz="4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обозначают звуков </a:t>
            </a:r>
            <a:endParaRPr lang="ru-RU" sz="4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8f58e_793aa84f_ori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224382"/>
            <a:ext cx="3563888" cy="1633618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Задание от буквы</a:t>
            </a:r>
            <a:endParaRPr lang="ru-RU" sz="4800" dirty="0"/>
          </a:p>
        </p:txBody>
      </p:sp>
      <p:sp>
        <p:nvSpPr>
          <p:cNvPr id="1026" name="AutoShape 2" descr="C:\Users\User\Desktop\s1200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C:\Users\User\Desktop\s1200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714348" y="1428736"/>
            <a:ext cx="657229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Этот русский писатель написал  «Сказку о </a:t>
            </a:r>
          </a:p>
          <a:p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рыбаке и рыбке», </a:t>
            </a:r>
          </a:p>
          <a:p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«Сказку о царе </a:t>
            </a:r>
            <a:r>
              <a:rPr lang="ru-RU" sz="3600" b="1" dirty="0" err="1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Салтане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», «Сказку о мертвой </a:t>
            </a:r>
          </a:p>
          <a:p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царевне и семи </a:t>
            </a:r>
          </a:p>
          <a:p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богатырях».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857487" y="5286388"/>
            <a:ext cx="592935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Александр Сергеевич </a:t>
            </a:r>
          </a:p>
          <a:p>
            <a:r>
              <a:rPr lang="ru-RU" sz="4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               Пушкин </a:t>
            </a:r>
            <a:endParaRPr lang="ru-RU" sz="40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 descr="C:\Users\User\Desktop\Рисунок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00826" y="2285992"/>
            <a:ext cx="2378077" cy="2953839"/>
          </a:xfrm>
          <a:prstGeom prst="rect">
            <a:avLst/>
          </a:prstGeom>
          <a:noFill/>
        </p:spPr>
      </p:pic>
      <p:pic>
        <p:nvPicPr>
          <p:cNvPr id="13" name="Рисунок 12" descr="ÐÐ°ÑÑÐ¸Ð½ÐºÐ¸ Ð±ÑÐºÐ²Ð° Ð"/>
          <p:cNvPicPr/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58082" y="428604"/>
            <a:ext cx="1370537" cy="1357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8f58e_793aa84f_ori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224382"/>
            <a:ext cx="3563888" cy="1633618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Задание от буквы</a:t>
            </a:r>
            <a:endParaRPr lang="ru-RU" sz="4800" dirty="0"/>
          </a:p>
        </p:txBody>
      </p:sp>
      <p:sp>
        <p:nvSpPr>
          <p:cNvPr id="1026" name="AutoShape 2" descr="C:\Users\User\Desktop\s1200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C:\Users\User\Desktop\s1200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857225" y="1428736"/>
            <a:ext cx="7929618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Этот писатель</a:t>
            </a:r>
          </a:p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написал для </a:t>
            </a:r>
          </a:p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крестьянских</a:t>
            </a:r>
          </a:p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детей книгу  </a:t>
            </a:r>
          </a:p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«Азбука».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714744" y="4929198"/>
            <a:ext cx="442915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</a:rPr>
              <a:t>Лев Николаевич </a:t>
            </a:r>
          </a:p>
          <a:p>
            <a:r>
              <a:rPr lang="ru-RU" sz="4400" b="1" dirty="0" smtClean="0">
                <a:solidFill>
                  <a:srgbClr val="C00000"/>
                </a:solidFill>
              </a:rPr>
              <a:t>        Толстой </a:t>
            </a:r>
            <a:endParaRPr lang="ru-RU" sz="4400" b="1" dirty="0">
              <a:solidFill>
                <a:srgbClr val="C00000"/>
              </a:solidFill>
            </a:endParaRPr>
          </a:p>
        </p:txBody>
      </p:sp>
      <p:pic>
        <p:nvPicPr>
          <p:cNvPr id="4098" name="Picture 2" descr="C:\Users\User\Desktop\Рисунок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2198" y="1785926"/>
            <a:ext cx="2486027" cy="3167622"/>
          </a:xfrm>
          <a:prstGeom prst="rect">
            <a:avLst/>
          </a:prstGeom>
          <a:noFill/>
        </p:spPr>
      </p:pic>
      <p:pic>
        <p:nvPicPr>
          <p:cNvPr id="13" name="Рисунок 12" descr="ÐÐ°ÑÑÐ¸Ð½ÐºÐ¸ Ð±ÑÐºÐ²Ð° Ð"/>
          <p:cNvPicPr/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29520" y="285728"/>
            <a:ext cx="1370537" cy="1357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8f58e_793aa84f_ori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224382"/>
            <a:ext cx="3563888" cy="1633618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66" cy="108266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accent3">
                    <a:lumMod val="50000"/>
                  </a:schemeClr>
                </a:solidFill>
              </a:rPr>
              <a:t>Загадка</a:t>
            </a:r>
            <a:endParaRPr lang="ru-RU" sz="5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14348" y="1500175"/>
            <a:ext cx="435771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Эта книга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не простая, </a:t>
            </a:r>
            <a:endParaRPr lang="ru-RU" sz="4800" b="1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По ней буквы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изучают. </a:t>
            </a:r>
            <a:endParaRPr lang="ru-RU" sz="4800" b="1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 descr="771661-800x800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6380" y="1571612"/>
            <a:ext cx="3500462" cy="350046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143504" y="5429264"/>
            <a:ext cx="35004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</a:rPr>
              <a:t>   </a:t>
            </a:r>
            <a:r>
              <a:rPr lang="ru-RU" sz="6000" b="1" dirty="0" smtClean="0">
                <a:solidFill>
                  <a:srgbClr val="C00000"/>
                </a:solidFill>
              </a:rPr>
              <a:t>АЗБУКА</a:t>
            </a:r>
            <a:r>
              <a:rPr lang="ru-RU" sz="4800" b="1" dirty="0" smtClean="0">
                <a:solidFill>
                  <a:srgbClr val="C00000"/>
                </a:solidFill>
              </a:rPr>
              <a:t>   </a:t>
            </a:r>
            <a:endParaRPr lang="ru-RU" sz="4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8f58e_793aa84f_ori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224382"/>
            <a:ext cx="3563888" cy="1633618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Задание от буквы</a:t>
            </a:r>
            <a:endParaRPr lang="ru-RU" sz="4800" dirty="0"/>
          </a:p>
        </p:txBody>
      </p:sp>
      <p:sp>
        <p:nvSpPr>
          <p:cNvPr id="1026" name="AutoShape 2" descr="C:\Users\User\Desktop\s1200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C:\Users\User\Desktop\s1200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357158" y="1357298"/>
            <a:ext cx="8501122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Этот русский писатель </a:t>
            </a:r>
          </a:p>
          <a:p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считал, что дети должны </a:t>
            </a:r>
          </a:p>
          <a:p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хорошо освоить родной</a:t>
            </a:r>
          </a:p>
          <a:p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язык. Он составил для </a:t>
            </a:r>
          </a:p>
          <a:p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детей книги: «Детский </a:t>
            </a:r>
          </a:p>
          <a:p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мир» и «Родное слово».</a:t>
            </a:r>
          </a:p>
          <a:p>
            <a:r>
              <a:rPr lang="ru-RU" sz="4000" dirty="0" smtClean="0">
                <a:cs typeface="Arial" pitchFamily="34" charset="0"/>
              </a:rPr>
              <a:t>                             </a:t>
            </a:r>
            <a:endParaRPr lang="ru-RU" sz="4000" dirty="0"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57489" y="5143512"/>
            <a:ext cx="57150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Константин Дмитриевич </a:t>
            </a:r>
          </a:p>
          <a:p>
            <a:r>
              <a:rPr lang="ru-RU" sz="4000" b="1" dirty="0" smtClean="0">
                <a:solidFill>
                  <a:srgbClr val="C00000"/>
                </a:solidFill>
              </a:rPr>
              <a:t>                 Ушинский</a:t>
            </a:r>
            <a:endParaRPr lang="ru-RU" sz="4000" b="1" dirty="0">
              <a:solidFill>
                <a:srgbClr val="C00000"/>
              </a:solidFill>
            </a:endParaRPr>
          </a:p>
        </p:txBody>
      </p:sp>
      <p:pic>
        <p:nvPicPr>
          <p:cNvPr id="5122" name="Picture 2" descr="C:\Users\User\Desktop\Рисунок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3636" y="1785925"/>
            <a:ext cx="2661815" cy="3246071"/>
          </a:xfrm>
          <a:prstGeom prst="rect">
            <a:avLst/>
          </a:prstGeom>
          <a:noFill/>
        </p:spPr>
      </p:pic>
      <p:pic>
        <p:nvPicPr>
          <p:cNvPr id="11" name="Рисунок 10" descr="ÐÐ°ÑÑÐ¸Ð½ÐºÐ¸ Ð±ÑÐºÐ²Ð° Ð"/>
          <p:cNvPicPr/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72330" y="214290"/>
            <a:ext cx="1370537" cy="1357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8f58e_793aa84f_ori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224382"/>
            <a:ext cx="3563888" cy="1633618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Задание от буквы</a:t>
            </a:r>
            <a:endParaRPr lang="ru-RU" sz="4800" dirty="0"/>
          </a:p>
        </p:txBody>
      </p:sp>
      <p:sp>
        <p:nvSpPr>
          <p:cNvPr id="1026" name="AutoShape 2" descr="C:\Users\User\Desktop\s1200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C:\Users\User\Desktop\s1200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642910" y="2357430"/>
            <a:ext cx="464347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Эта поэтесса придумала для нас стихи о бычке и о зайке.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29058" y="5429264"/>
            <a:ext cx="47149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       Агния  Львовна </a:t>
            </a:r>
          </a:p>
          <a:p>
            <a:r>
              <a:rPr lang="ru-RU" sz="3600" b="1" dirty="0" smtClean="0">
                <a:solidFill>
                  <a:srgbClr val="C00000"/>
                </a:solidFill>
              </a:rPr>
              <a:t>              </a:t>
            </a:r>
            <a:r>
              <a:rPr lang="ru-RU" sz="3600" b="1" dirty="0" err="1" smtClean="0">
                <a:solidFill>
                  <a:srgbClr val="C00000"/>
                </a:solidFill>
              </a:rPr>
              <a:t>Барто</a:t>
            </a:r>
            <a:endParaRPr lang="ru-RU" sz="3600" b="1" dirty="0">
              <a:solidFill>
                <a:srgbClr val="C00000"/>
              </a:solidFill>
            </a:endParaRPr>
          </a:p>
        </p:txBody>
      </p:sp>
      <p:pic>
        <p:nvPicPr>
          <p:cNvPr id="2050" name="Picture 2" descr="C:\Users\User\Desktop\Рисунок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3636" y="1785926"/>
            <a:ext cx="2601915" cy="3293857"/>
          </a:xfrm>
          <a:prstGeom prst="rect">
            <a:avLst/>
          </a:prstGeom>
          <a:noFill/>
        </p:spPr>
      </p:pic>
      <p:pic>
        <p:nvPicPr>
          <p:cNvPr id="11" name="Рисунок 10" descr="ÐÐ°ÑÑÐ¸Ð½ÐºÐ¸ Ð±ÑÐºÐ²Ð° Ð"/>
          <p:cNvPicPr/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86644" y="214290"/>
            <a:ext cx="1370537" cy="1357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8f58e_793aa84f_ori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224382"/>
            <a:ext cx="3563888" cy="1633618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Задание от буквы</a:t>
            </a:r>
            <a:endParaRPr lang="ru-RU" sz="4800" dirty="0"/>
          </a:p>
        </p:txBody>
      </p:sp>
      <p:sp>
        <p:nvSpPr>
          <p:cNvPr id="1026" name="AutoShape 2" descr="C:\Users\User\Desktop\s1200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C:\Users\User\Desktop\s1200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" name="Picture 2" descr="C:\Users\User\Desktop\Рисунок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0760" y="2087619"/>
            <a:ext cx="2571768" cy="3270207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785786" y="1785926"/>
            <a:ext cx="485778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Этот писатель называл свои рассказы «сказки - </a:t>
            </a:r>
            <a:r>
              <a:rPr lang="ru-RU" sz="3600" b="1" dirty="0" err="1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несказки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». Он автор рассказа «Первая   </a:t>
            </a:r>
          </a:p>
          <a:p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охота»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714744" y="5500702"/>
            <a:ext cx="50006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Виталий   Валентинович  </a:t>
            </a:r>
          </a:p>
          <a:p>
            <a:r>
              <a:rPr lang="ru-RU" sz="3600" b="1" dirty="0" smtClean="0">
                <a:solidFill>
                  <a:srgbClr val="C00000"/>
                </a:solidFill>
              </a:rPr>
              <a:t>               Бианки </a:t>
            </a:r>
            <a:endParaRPr lang="ru-RU" sz="3600" b="1" dirty="0">
              <a:solidFill>
                <a:srgbClr val="C00000"/>
              </a:solidFill>
            </a:endParaRPr>
          </a:p>
        </p:txBody>
      </p:sp>
      <p:pic>
        <p:nvPicPr>
          <p:cNvPr id="11" name="Рисунок 10" descr="ÐÐ°ÑÑÐ¸Ð½ÐºÐ¸ Ð±ÑÐºÐ²Ð° Ð"/>
          <p:cNvPicPr/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768" y="500042"/>
            <a:ext cx="1370537" cy="1357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8f58e_793aa84f_ori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224382"/>
            <a:ext cx="3563888" cy="1633618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Задание от буквы</a:t>
            </a:r>
            <a:endParaRPr lang="ru-RU" sz="4800" dirty="0"/>
          </a:p>
        </p:txBody>
      </p:sp>
      <p:sp>
        <p:nvSpPr>
          <p:cNvPr id="1026" name="AutoShape 2" descr="C:\Users\User\Desktop\s1200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C:\Users\User\Desktop\s1200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194" name="Picture 2" descr="C:\Users\User\Desktop\Рисунок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29322" y="1928802"/>
            <a:ext cx="2681289" cy="3303193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571869" y="5500702"/>
            <a:ext cx="464346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     Самуил Яковлевич      </a:t>
            </a:r>
          </a:p>
          <a:p>
            <a:r>
              <a:rPr lang="ru-RU" sz="3600" b="1" dirty="0" smtClean="0">
                <a:solidFill>
                  <a:srgbClr val="C00000"/>
                </a:solidFill>
              </a:rPr>
              <a:t>            Маршак</a:t>
            </a:r>
            <a:endParaRPr lang="ru-RU" sz="3600" b="1" dirty="0">
              <a:solidFill>
                <a:srgbClr val="C00000"/>
              </a:solidFill>
            </a:endParaRPr>
          </a:p>
        </p:txBody>
      </p:sp>
      <p:pic>
        <p:nvPicPr>
          <p:cNvPr id="10" name="Рисунок 9" descr="ÐÐ°ÑÑÐ¸Ð½ÐºÐ¸ Ð±ÑÐºÐ²Ð° Ð"/>
          <p:cNvPicPr/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29520" y="357166"/>
            <a:ext cx="1370537" cy="1357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1000100" y="2214554"/>
            <a:ext cx="457203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Этот писатель написал «Сказку  об умном мышонке». 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8f58e_793aa84f_ori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224382"/>
            <a:ext cx="3563888" cy="1633618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Задание от буквы</a:t>
            </a:r>
            <a:endParaRPr lang="ru-RU" sz="4800" dirty="0"/>
          </a:p>
        </p:txBody>
      </p:sp>
      <p:sp>
        <p:nvSpPr>
          <p:cNvPr id="1026" name="AutoShape 2" descr="C:\Users\User\Desktop\s1200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C:\Users\User\Desktop\s1200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857225" y="2428868"/>
            <a:ext cx="471490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Это автор стихотворений «</a:t>
            </a:r>
            <a:r>
              <a:rPr lang="ru-RU" sz="3600" b="1" dirty="0" err="1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Мойдодыр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» и «Телефон».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43438" y="5500702"/>
            <a:ext cx="42862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Корней Иванович </a:t>
            </a:r>
          </a:p>
          <a:p>
            <a:r>
              <a:rPr lang="ru-RU" sz="3600" b="1" dirty="0" smtClean="0">
                <a:solidFill>
                  <a:srgbClr val="C00000"/>
                </a:solidFill>
              </a:rPr>
              <a:t>        Чуковский</a:t>
            </a:r>
            <a:endParaRPr lang="ru-RU" sz="3600" b="1" dirty="0">
              <a:solidFill>
                <a:srgbClr val="C00000"/>
              </a:solidFill>
            </a:endParaRPr>
          </a:p>
        </p:txBody>
      </p:sp>
      <p:pic>
        <p:nvPicPr>
          <p:cNvPr id="7170" name="Picture 2" descr="C:\Users\User\Desktop\Рисунок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8964" y="2000241"/>
            <a:ext cx="2848457" cy="3429024"/>
          </a:xfrm>
          <a:prstGeom prst="rect">
            <a:avLst/>
          </a:prstGeom>
          <a:noFill/>
        </p:spPr>
      </p:pic>
      <p:pic>
        <p:nvPicPr>
          <p:cNvPr id="11" name="Рисунок 10" descr="ÐÐ°ÑÑÐ¸Ð½ÐºÐ¸ Ð±ÑÐºÐ²Ð° Ð"/>
          <p:cNvPicPr/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86644" y="357166"/>
            <a:ext cx="1370537" cy="1357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26" name="AutoShape 2" descr="C:\Users\User\Desktop\s1200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C:\Users\User\Desktop\s1200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0" y="0"/>
            <a:ext cx="60785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           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0034" y="1785926"/>
            <a:ext cx="792961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54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За всё, чему ты нас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54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учила,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54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спасибо, Азбука, тебе!</a:t>
            </a:r>
            <a:endParaRPr lang="ru-RU" sz="5400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 descr="0_8f58e_793aa84f_ori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224382"/>
            <a:ext cx="3563888" cy="1633618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pic>
        <p:nvPicPr>
          <p:cNvPr id="9" name="Рисунок 8" descr="43-09dd8c2662b96ce14928333f055c5580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0694" y="4500570"/>
            <a:ext cx="2487609" cy="19288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928662" y="928670"/>
            <a:ext cx="607223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</a:p>
          <a:p>
            <a:endParaRPr lang="ru-RU" dirty="0" smtClean="0">
              <a:hlinkClick r:id="rId2"/>
            </a:endParaRPr>
          </a:p>
          <a:p>
            <a:endParaRPr lang="ru-RU" dirty="0" smtClean="0">
              <a:hlinkClick r:id="rId2"/>
            </a:endParaRPr>
          </a:p>
          <a:p>
            <a:r>
              <a:rPr lang="en-US" dirty="0" smtClean="0">
                <a:hlinkClick r:id="rId2"/>
              </a:rPr>
              <a:t>https://qetevan.livejournal.com/902628.html</a:t>
            </a:r>
            <a:r>
              <a:rPr lang="ru-RU" dirty="0" smtClean="0"/>
              <a:t> - буквы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28662" y="1785926"/>
            <a:ext cx="531732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hlinkClick r:id="rId3"/>
            </a:endParaRPr>
          </a:p>
          <a:p>
            <a:r>
              <a:rPr lang="en-US" dirty="0" smtClean="0">
                <a:hlinkClick r:id="rId3"/>
              </a:rPr>
              <a:t>http://galerey-room.ru/?p=16081</a:t>
            </a:r>
            <a:r>
              <a:rPr lang="ru-RU" dirty="0" smtClean="0"/>
              <a:t> - буквы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28662" y="2143116"/>
            <a:ext cx="73581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</a:p>
          <a:p>
            <a:r>
              <a:rPr lang="en-US" dirty="0" smtClean="0">
                <a:hlinkClick r:id="rId4"/>
              </a:rPr>
              <a:t>http://tapenik.ru/dizain_alfavit.html</a:t>
            </a:r>
            <a:r>
              <a:rPr lang="ru-RU" dirty="0" smtClean="0"/>
              <a:t>  - веселые буквы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28662" y="2571745"/>
            <a:ext cx="74295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ru-RU" dirty="0" smtClean="0">
              <a:solidFill>
                <a:prstClr val="black"/>
              </a:solidFill>
              <a:hlinkClick r:id="rId5"/>
            </a:endParaRPr>
          </a:p>
          <a:p>
            <a:pPr lvl="0"/>
            <a:r>
              <a:rPr lang="en-US" dirty="0" smtClean="0">
                <a:solidFill>
                  <a:prstClr val="black"/>
                </a:solidFill>
                <a:hlinkClick r:id="rId5"/>
              </a:rPr>
              <a:t>http://baby-scool.narod.ru/media/book/img/foto/</a:t>
            </a:r>
            <a:r>
              <a:rPr lang="ru-RU" dirty="0" smtClean="0">
                <a:solidFill>
                  <a:prstClr val="black"/>
                </a:solidFill>
              </a:rPr>
              <a:t> - портреты писателей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57356" y="1500174"/>
            <a:ext cx="12913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Источники: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8f58e_793aa84f_ori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224382"/>
            <a:ext cx="3563888" cy="1633618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200" b="1" dirty="0" smtClean="0">
                <a:solidFill>
                  <a:schemeClr val="accent3">
                    <a:lumMod val="50000"/>
                  </a:schemeClr>
                </a:solidFill>
                <a:cs typeface="Arial" pitchFamily="34" charset="0"/>
              </a:rPr>
              <a:t>ПОЧЕМУ АЗБУКУ ТАК НАЗЫВАЮТ?</a:t>
            </a:r>
            <a:endParaRPr lang="ru-RU" sz="4200" b="1" dirty="0">
              <a:solidFill>
                <a:schemeClr val="accent3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1500174"/>
            <a:ext cx="764386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Раньше букву А называли Аз, Б – Буки, В – Веди. Так и получилось название от двух первых букв алфавита Аз и Буки –  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АЗБУКА.</a:t>
            </a:r>
            <a:endParaRPr lang="ru-RU" sz="4400" b="1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8f58e_793aa84f_ori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224382"/>
            <a:ext cx="3563888" cy="1633618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Задание от буквы А</a:t>
            </a:r>
            <a:endParaRPr lang="ru-RU" sz="4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00496" y="2143116"/>
            <a:ext cx="421484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Кто создал славянскую азбуку? </a:t>
            </a:r>
            <a:endParaRPr lang="ru-RU" sz="4800" b="1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143240" y="5143512"/>
            <a:ext cx="578647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Кирилл и </a:t>
            </a:r>
            <a:r>
              <a:rPr lang="ru-RU" sz="4400" b="1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Мефодий</a:t>
            </a:r>
            <a:r>
              <a:rPr lang="ru-RU" sz="4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4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 descr="ÐÐ°ÑÑÐ¸Ð½ÐºÐ¸ Ð±ÑÐºÐ²Ð° Ð"/>
          <p:cNvPicPr/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643050"/>
            <a:ext cx="3500462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8f58e_793aa84f_ori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224382"/>
            <a:ext cx="3563888" cy="1633618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Задание от буквы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928662" y="1928802"/>
            <a:ext cx="750099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Сколько букв было в первой славянской азбуке? </a:t>
            </a:r>
            <a:endParaRPr lang="ru-RU" sz="4800" b="1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14744" y="4786322"/>
            <a:ext cx="314047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44 буквы </a:t>
            </a:r>
            <a:endParaRPr lang="ru-RU" sz="48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 descr="ÐÐ°ÑÑÐ¸Ð½ÐºÐ¸ Ð±ÑÐºÐ²Ð° Ð"/>
          <p:cNvPicPr/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00892" y="214290"/>
            <a:ext cx="1370537" cy="1357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8f58e_793aa84f_ori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224382"/>
            <a:ext cx="3563888" cy="1633618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Задание от буквы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000100" y="1928802"/>
            <a:ext cx="65722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Как называется теперь эта азбука?</a:t>
            </a:r>
            <a:endParaRPr lang="ru-RU" sz="4800" b="1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71868" y="4572008"/>
            <a:ext cx="400827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Кириллица</a:t>
            </a:r>
            <a:endParaRPr lang="ru-RU" sz="48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 descr="ÐÐ°ÑÑÐ¸Ð½ÐºÐ¸ Ð±ÑÐºÐ²Ð° Ð"/>
          <p:cNvPicPr/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00892" y="214290"/>
            <a:ext cx="1370537" cy="1357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8f58e_793aa84f_ori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224382"/>
            <a:ext cx="3563888" cy="1633618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Задание от буквы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000100" y="1928802"/>
            <a:ext cx="521497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А кто написал и напечатал первый букварь?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 descr="ÐÐ°ÑÑÐ¸Ð½ÐºÐ¸ Ð±ÑÐºÐ²Ð° Ð"/>
          <p:cNvPicPr/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00892" y="214290"/>
            <a:ext cx="1370537" cy="1357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514" name="Picture 2" descr="ÐÐ°ÑÑÐ¸Ð½ÐºÐ¸ Ð¿Ð¾ Ð·Ð°Ð¿ÑÐ¾ÑÑ Ð¸Ð²Ð°Ð½ ÑÐµÐ´Ð¾ÑÐ¾Ð² ÐºÐ½Ð¸Ð³Ð¾Ð¿ÐµÑÐ°ÑÐ½Ð¸Ðº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3636" y="1643049"/>
            <a:ext cx="2428892" cy="3879645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857621" y="5572140"/>
            <a:ext cx="44291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Первопечатник </a:t>
            </a:r>
          </a:p>
          <a:p>
            <a:r>
              <a:rPr lang="ru-RU" sz="3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Иван Федоров</a:t>
            </a:r>
            <a:endParaRPr lang="ru-RU" sz="36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45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4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8f58e_793aa84f_ori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224382"/>
            <a:ext cx="3563888" cy="1633618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ЗАГАДКА  О  БУКВЕ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357686" y="1857365"/>
            <a:ext cx="4429156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На эту букву посмотри - она совсем как цифра 3.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Рисунок 9" descr="ÐÐ»Ð¸Ð¿Ð°ÑÑ Ð°Ð»ÑÐ°Ð²Ð¸Ñ Ð"/>
          <p:cNvPicPr/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00174"/>
            <a:ext cx="3826302" cy="3987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a3329b22f14b6ee5c2e1386925ee72932e7bf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1455</TotalTime>
  <Words>597</Words>
  <Application>Microsoft Office PowerPoint</Application>
  <PresentationFormat>Экран (4:3)</PresentationFormat>
  <Paragraphs>153</Paragraphs>
  <Slides>36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37" baseType="lpstr">
      <vt:lpstr>Тема Office</vt:lpstr>
      <vt:lpstr>ПРОЩАЙ,   «АЗБУКА»</vt:lpstr>
      <vt:lpstr>Слайд 2</vt:lpstr>
      <vt:lpstr>Загадка</vt:lpstr>
      <vt:lpstr>ПОЧЕМУ АЗБУКУ ТАК НАЗЫВАЮТ?</vt:lpstr>
      <vt:lpstr>Задание от буквы А</vt:lpstr>
      <vt:lpstr>Задание от буквы </vt:lpstr>
      <vt:lpstr>Задание от буквы </vt:lpstr>
      <vt:lpstr>Задание от буквы </vt:lpstr>
      <vt:lpstr>ЗАГАДКА  О  БУКВЕ</vt:lpstr>
      <vt:lpstr>ЗАГАДКА  О  БУКВЕ</vt:lpstr>
      <vt:lpstr>ЗАГАДКА  О  БУКВЕ</vt:lpstr>
      <vt:lpstr>ЗАГАДКА  О  БУКВЕ</vt:lpstr>
      <vt:lpstr>ЗАГАДКА  О  БУКВЕ</vt:lpstr>
      <vt:lpstr>Задание от буквы  Собери волшебное слово из слогов</vt:lpstr>
      <vt:lpstr>Задание от буквы   Собери волшебное слово из слогов</vt:lpstr>
      <vt:lpstr>Задание от буквы   Собери волшебное слово из слогов</vt:lpstr>
      <vt:lpstr>Задание от буквы</vt:lpstr>
      <vt:lpstr>Задание от буквы</vt:lpstr>
      <vt:lpstr>Задание от буквы</vt:lpstr>
      <vt:lpstr>Задание от буквы</vt:lpstr>
      <vt:lpstr>Задание от буквы</vt:lpstr>
      <vt:lpstr>Гласные  буквы</vt:lpstr>
      <vt:lpstr>Задание от буквы</vt:lpstr>
      <vt:lpstr>Какие это согласные буквы?</vt:lpstr>
      <vt:lpstr>Какие это согласные буквы?</vt:lpstr>
      <vt:lpstr>Какие это согласные буквы?</vt:lpstr>
      <vt:lpstr>Почему эти буквы особенные?</vt:lpstr>
      <vt:lpstr>Задание от буквы</vt:lpstr>
      <vt:lpstr>Задание от буквы</vt:lpstr>
      <vt:lpstr>Задание от буквы</vt:lpstr>
      <vt:lpstr>Задание от буквы</vt:lpstr>
      <vt:lpstr>Задание от буквы</vt:lpstr>
      <vt:lpstr>Задание от буквы</vt:lpstr>
      <vt:lpstr>Задание от буквы</vt:lpstr>
      <vt:lpstr>Слайд 35</vt:lpstr>
      <vt:lpstr>Слайд 36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Заголовок слайда</dc:title>
  <dc:creator>PC</dc:creator>
  <cp:lastModifiedBy>Пользователь</cp:lastModifiedBy>
  <cp:revision>146</cp:revision>
  <dcterms:created xsi:type="dcterms:W3CDTF">2014-04-08T13:52:26Z</dcterms:created>
  <dcterms:modified xsi:type="dcterms:W3CDTF">2019-05-08T16:07:04Z</dcterms:modified>
</cp:coreProperties>
</file>