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80" r:id="rId7"/>
    <p:sldId id="281" r:id="rId8"/>
    <p:sldId id="285" r:id="rId9"/>
    <p:sldId id="283" r:id="rId10"/>
    <p:sldId id="286" r:id="rId11"/>
    <p:sldId id="289" r:id="rId12"/>
    <p:sldId id="266" r:id="rId13"/>
    <p:sldId id="287" r:id="rId14"/>
    <p:sldId id="276" r:id="rId15"/>
    <p:sldId id="290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7D235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91AB6-5CF5-4BD2-BFD6-A20324630F1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67068-E939-4C75-BDA3-A91A4CB6D3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7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67068-E939-4C75-BDA3-A91A4CB6D37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50;&#1086;&#1088;-&#1088;&#1072;&#1079;&#1074;.%20&#1085;&#1072;&#1087;&#1088;&#1072;&#1074;&#1083;&#1077;&#1085;&#1080;&#1077;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44;.%20&#1085;&#1072;&#1087;&#1088;&#1072;&#1074;&#1083;&#1077;&#1085;&#1080;&#1077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8;-&#1088;&#1072;&#1079;&#1074;.%20&#1085;&#1072;&#1087;&#1088;&#1072;&#1074;&#1083;&#1077;&#1085;&#1080;&#1077;.doc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5;&#1089;&#1091;&#1083;&#1100;&#1090;.%20&#1085;&#1072;&#1087;&#1088;&#1072;&#1074;&#1083;&#1077;&#1085;&#1080;&#1077;.docx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48;&#1085;&#1092;&#1086;&#1088;&#1084;.%20&#1088;&#1072;&#1073;&#1086;&#1090;&#1072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8143932" cy="147002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Психологическое сопровождение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сопровождение детей-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инвалидов в МБОУ «Гимназия №3»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8143932" cy="2786082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Педагог-психолог </a:t>
            </a:r>
          </a:p>
          <a:p>
            <a: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МБОУ «Гимназия №3»</a:t>
            </a:r>
            <a:endParaRPr lang="ru-RU" sz="27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Тучина Т.В.</a:t>
            </a:r>
            <a:endParaRPr lang="ru-RU" sz="27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98\Desktop\ФГОС\d-knigi-02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86190"/>
            <a:ext cx="3422754" cy="2567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file"/>
          </p:cNvPr>
          <p:cNvSpPr/>
          <p:nvPr/>
        </p:nvSpPr>
        <p:spPr>
          <a:xfrm>
            <a:off x="357158" y="357166"/>
            <a:ext cx="5214974" cy="9286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357166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Коррекционно-развивающее направление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255318" cy="4714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Снятие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нервно-психического напряжения 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ребёнка в период его адаптации к образовательной среде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- Формирование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коммуникативных навыков, преодоление отчужденности.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- Развитие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личностных компонентов познавательной деятельности: познавательной активности, самостоятельности, ответственности. Преодоление пассивности.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-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Формирование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навыков социального поведения, обеспечивающих адаптацию к школьным условиям : осознание социальной роли ученика, соблюдение правил поведения на уроке, правил общения и т.д.</a:t>
            </a:r>
          </a:p>
          <a:p>
            <a:pPr marL="457200" indent="-457200">
              <a:buFont typeface="+mj-lt"/>
              <a:buAutoNum type="arabicPeriod"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6" name="Picture 2" descr="C:\Users\98\Desktop\ФГОС\korr006.jpg"/>
          <p:cNvPicPr>
            <a:picLocks noChangeAspect="1" noChangeArrowheads="1"/>
          </p:cNvPicPr>
          <p:nvPr/>
        </p:nvPicPr>
        <p:blipFill>
          <a:blip r:embed="rId3" cstate="print"/>
          <a:srcRect l="13044" t="8696" r="2173" b="13043"/>
          <a:stretch>
            <a:fillRect/>
          </a:stretch>
        </p:blipFill>
        <p:spPr bwMode="auto">
          <a:xfrm>
            <a:off x="6357918" y="214290"/>
            <a:ext cx="278608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500042"/>
            <a:ext cx="3857652" cy="142876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00364" y="714356"/>
            <a:ext cx="33575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и методы работы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2000240"/>
            <a:ext cx="792961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психологической реабилитации: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Беседы, индивидуальные психологические консультации,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Коррекционно-развивающие занятия,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Ролевые игры,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тренинговые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упражнения,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психологической взаимопомощи и взаимной поддержки, как для детей-инвалидов, так и для членов их семей.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родителями: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Классные и общешкольные собрания,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Индивидуальные консультации,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Лекции, родительские тренинги,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Посещение семьи.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98\Desktop\ФГОС\f5d42d6156482c0a3b5d0e444f71c3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05638">
            <a:off x="171825" y="2052652"/>
            <a:ext cx="2793978" cy="2078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98\Desktop\ФГОС\1336371155_foto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4138">
            <a:off x="5977227" y="2052188"/>
            <a:ext cx="2831119" cy="211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2643174" y="1928802"/>
            <a:ext cx="3500462" cy="21431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43174" y="2357430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 сопровождения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642918"/>
            <a:ext cx="2428892" cy="11430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4429132"/>
            <a:ext cx="2714644" cy="10715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8" y="4286256"/>
            <a:ext cx="2786082" cy="10001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86380" y="714356"/>
            <a:ext cx="2428892" cy="11430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14" y="928670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Медицинское</a:t>
            </a:r>
          </a:p>
          <a:p>
            <a:pPr algn="ctr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100010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Психологическое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464344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Социальное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442913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Педагогическое</a:t>
            </a:r>
          </a:p>
          <a:p>
            <a:pPr algn="ctr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3157191">
            <a:off x="5208093" y="3932298"/>
            <a:ext cx="706213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7663377">
            <a:off x="3259415" y="3957280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3288841">
            <a:off x="3347440" y="1659352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9273982">
            <a:off x="4992564" y="1725689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488" y="5143512"/>
            <a:ext cx="3500462" cy="135732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Досугово-реабилитационное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(привлечение таких детей к мероприятиям в школе)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4036215" y="4250537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/>
          <p:cNvSpPr>
            <a:spLocks noChangeArrowheads="1"/>
          </p:cNvSpPr>
          <p:nvPr/>
        </p:nvSpPr>
        <p:spPr bwMode="gray">
          <a:xfrm>
            <a:off x="1633538" y="2081213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BDBFB9"/>
              </a:gs>
              <a:gs pos="100000">
                <a:srgbClr val="F7F9F2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6740" name="AutoShape 4"/>
          <p:cNvSpPr>
            <a:spLocks noChangeArrowheads="1"/>
          </p:cNvSpPr>
          <p:nvPr/>
        </p:nvSpPr>
        <p:spPr bwMode="gray">
          <a:xfrm>
            <a:off x="966785" y="1124744"/>
            <a:ext cx="6871897" cy="718691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Участники сопровождения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4459284" y="4683125"/>
            <a:ext cx="1544636" cy="1766888"/>
            <a:chOff x="4272" y="2823"/>
            <a:chExt cx="973" cy="1113"/>
          </a:xfrm>
        </p:grpSpPr>
        <p:sp>
          <p:nvSpPr>
            <p:cNvPr id="19500" name="Oval 45"/>
            <p:cNvSpPr>
              <a:spLocks noChangeArrowheads="1"/>
            </p:cNvSpPr>
            <p:nvPr/>
          </p:nvSpPr>
          <p:spPr bwMode="gray">
            <a:xfrm>
              <a:off x="4368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6765" name="Oval 29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66" name="Oval 3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67" name="Oval 3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504" name="Picture 32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5" name="Text Box 33"/>
            <p:cNvSpPr txBox="1">
              <a:spLocks noChangeArrowheads="1"/>
            </p:cNvSpPr>
            <p:nvPr/>
          </p:nvSpPr>
          <p:spPr bwMode="gray">
            <a:xfrm>
              <a:off x="4308" y="3096"/>
              <a:ext cx="902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  <a:latin typeface="Verdana" pitchFamily="34" charset="0"/>
                </a:rPr>
                <a:t>Мед.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  <a:latin typeface="Verdana" pitchFamily="34" charset="0"/>
                </a:rPr>
                <a:t>работник</a:t>
              </a:r>
              <a:endParaRPr lang="ru-RU" b="1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2895604" y="4695825"/>
            <a:ext cx="1668464" cy="1766888"/>
            <a:chOff x="3024" y="2823"/>
            <a:chExt cx="1051" cy="1113"/>
          </a:xfrm>
        </p:grpSpPr>
        <p:sp>
          <p:nvSpPr>
            <p:cNvPr id="19494" name="Oval 50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6758" name="Oval 2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9" name="Oval 2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498" name="Picture 2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9" name="Text Box 26"/>
            <p:cNvSpPr txBox="1">
              <a:spLocks noChangeArrowheads="1"/>
            </p:cNvSpPr>
            <p:nvPr/>
          </p:nvSpPr>
          <p:spPr bwMode="gray">
            <a:xfrm>
              <a:off x="3127" y="2887"/>
              <a:ext cx="948" cy="7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  <a:latin typeface="Verdana" pitchFamily="34" charset="0"/>
                </a:rPr>
                <a:t>Классный</a:t>
              </a:r>
              <a:endParaRPr lang="ru-RU" b="1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  <a:latin typeface="Verdana" pitchFamily="34" charset="0"/>
                </a:rPr>
                <a:t>руководи</a:t>
              </a:r>
              <a:endParaRPr lang="ru-RU" b="1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/>
              <a:r>
                <a:rPr lang="ru-RU" b="1" dirty="0" err="1" smtClean="0">
                  <a:solidFill>
                    <a:srgbClr val="000000"/>
                  </a:solidFill>
                  <a:latin typeface="Verdana" pitchFamily="34" charset="0"/>
                </a:rPr>
                <a:t>тель</a:t>
              </a:r>
              <a:r>
                <a:rPr lang="ru-RU" b="1" dirty="0" smtClean="0">
                  <a:solidFill>
                    <a:srgbClr val="000000"/>
                  </a:solidFill>
                  <a:latin typeface="Verdana" pitchFamily="34" charset="0"/>
                </a:rPr>
                <a:t>.</a:t>
              </a:r>
            </a:p>
            <a:p>
              <a:pPr algn="ctr"/>
              <a:r>
                <a:rPr lang="ru-RU" b="1" dirty="0" err="1" smtClean="0">
                  <a:solidFill>
                    <a:srgbClr val="000000"/>
                  </a:solidFill>
                  <a:latin typeface="Verdana" pitchFamily="34" charset="0"/>
                </a:rPr>
                <a:t>Тьютор</a:t>
              </a:r>
              <a:endParaRPr lang="ru-RU" b="1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1749425" y="3495675"/>
            <a:ext cx="1544638" cy="1766888"/>
            <a:chOff x="1776" y="2823"/>
            <a:chExt cx="973" cy="1113"/>
          </a:xfrm>
        </p:grpSpPr>
        <p:sp>
          <p:nvSpPr>
            <p:cNvPr id="19487" name="Oval 51"/>
            <p:cNvSpPr>
              <a:spLocks noChangeArrowheads="1"/>
            </p:cNvSpPr>
            <p:nvPr/>
          </p:nvSpPr>
          <p:spPr bwMode="gray">
            <a:xfrm>
              <a:off x="1872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6751" name="Oval 1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2" name="Oval 1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53" name="Oval 1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491" name="Picture 1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2" name="Text Box 19"/>
            <p:cNvSpPr txBox="1">
              <a:spLocks noChangeArrowheads="1"/>
            </p:cNvSpPr>
            <p:nvPr/>
          </p:nvSpPr>
          <p:spPr bwMode="gray">
            <a:xfrm>
              <a:off x="1800" y="3213"/>
              <a:ext cx="891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Педагог-</a:t>
              </a:r>
            </a:p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психолог</a:t>
              </a: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19493" name="Picture 1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893" y="2976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323528" y="2924944"/>
            <a:ext cx="1544638" cy="1766887"/>
            <a:chOff x="555" y="2823"/>
            <a:chExt cx="973" cy="1113"/>
          </a:xfrm>
        </p:grpSpPr>
        <p:sp>
          <p:nvSpPr>
            <p:cNvPr id="19482" name="Oval 52"/>
            <p:cNvSpPr>
              <a:spLocks noChangeArrowheads="1"/>
            </p:cNvSpPr>
            <p:nvPr/>
          </p:nvSpPr>
          <p:spPr bwMode="gray">
            <a:xfrm>
              <a:off x="624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8FAF4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6744" name="Oval 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5" name="Oval 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5001"/>
                  </a:schemeClr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46" name="Oval 1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486" name="Picture 1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6" name="Прямоугольник 2"/>
          <p:cNvSpPr>
            <a:spLocks noChangeArrowheads="1"/>
          </p:cNvSpPr>
          <p:nvPr/>
        </p:nvSpPr>
        <p:spPr bwMode="auto">
          <a:xfrm>
            <a:off x="251520" y="3212976"/>
            <a:ext cx="16319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   </a:t>
            </a:r>
            <a:r>
              <a:rPr lang="ru-RU" b="1" dirty="0" smtClean="0">
                <a:solidFill>
                  <a:srgbClr val="000000"/>
                </a:solidFill>
              </a:rPr>
              <a:t>Зам.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директора по УВР</a:t>
            </a:r>
            <a:endParaRPr lang="ru-RU" b="1" dirty="0">
              <a:solidFill>
                <a:srgbClr val="000000"/>
              </a:solidFill>
            </a:endParaRPr>
          </a:p>
        </p:txBody>
      </p:sp>
      <p:grpSp>
        <p:nvGrpSpPr>
          <p:cNvPr id="6" name="Group 59"/>
          <p:cNvGrpSpPr>
            <a:grpSpLocks/>
          </p:cNvGrpSpPr>
          <p:nvPr/>
        </p:nvGrpSpPr>
        <p:grpSpPr bwMode="auto">
          <a:xfrm>
            <a:off x="5370513" y="3465513"/>
            <a:ext cx="1952625" cy="1766887"/>
            <a:chOff x="2876" y="2823"/>
            <a:chExt cx="1230" cy="1113"/>
          </a:xfrm>
        </p:grpSpPr>
        <p:sp>
          <p:nvSpPr>
            <p:cNvPr id="19476" name="Oval 50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9" name="Oval 2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2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2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480" name="Picture 2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289" y="2887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1" name="Text Box 26"/>
            <p:cNvSpPr txBox="1">
              <a:spLocks noChangeArrowheads="1"/>
            </p:cNvSpPr>
            <p:nvPr/>
          </p:nvSpPr>
          <p:spPr bwMode="gray">
            <a:xfrm>
              <a:off x="2876" y="3124"/>
              <a:ext cx="123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Учителя-</a:t>
              </a:r>
            </a:p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предметники</a:t>
              </a:r>
            </a:p>
          </p:txBody>
        </p:sp>
      </p:grp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6869113" y="2460625"/>
            <a:ext cx="1941512" cy="1766888"/>
            <a:chOff x="1749" y="2823"/>
            <a:chExt cx="1223" cy="1113"/>
          </a:xfrm>
        </p:grpSpPr>
        <p:sp>
          <p:nvSpPr>
            <p:cNvPr id="19469" name="Oval 51"/>
            <p:cNvSpPr>
              <a:spLocks noChangeArrowheads="1"/>
            </p:cNvSpPr>
            <p:nvPr/>
          </p:nvSpPr>
          <p:spPr bwMode="gray">
            <a:xfrm>
              <a:off x="1872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9" name="Oval 1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1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1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9473" name="Picture 1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4" name="Text Box 19"/>
            <p:cNvSpPr txBox="1">
              <a:spLocks noChangeArrowheads="1"/>
            </p:cNvSpPr>
            <p:nvPr/>
          </p:nvSpPr>
          <p:spPr bwMode="gray">
            <a:xfrm>
              <a:off x="1749" y="3096"/>
              <a:ext cx="1223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Социальный </a:t>
              </a:r>
            </a:p>
            <a:p>
              <a:pPr algn="ctr"/>
              <a:r>
                <a:rPr lang="ru-RU" b="1">
                  <a:solidFill>
                    <a:srgbClr val="000000"/>
                  </a:solidFill>
                  <a:latin typeface="Verdana" pitchFamily="34" charset="0"/>
                </a:rPr>
                <a:t>педагог</a:t>
              </a:r>
            </a:p>
          </p:txBody>
        </p:sp>
        <p:pic>
          <p:nvPicPr>
            <p:cNvPr id="19475" name="Picture 1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972" y="2846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8" name="Picture 3" descr="C:\Users\98\Desktop\ФГОС\94824.jpg"/>
          <p:cNvPicPr>
            <a:picLocks noChangeAspect="1" noChangeArrowheads="1"/>
          </p:cNvPicPr>
          <p:nvPr/>
        </p:nvPicPr>
        <p:blipFill>
          <a:blip r:embed="rId3" cstate="print"/>
          <a:srcRect l="12500" t="29839" r="16250" b="19086"/>
          <a:stretch>
            <a:fillRect/>
          </a:stretch>
        </p:blipFill>
        <p:spPr bwMode="auto">
          <a:xfrm>
            <a:off x="3286116" y="1928802"/>
            <a:ext cx="23574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Планируемые результаты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сопровождения детей-инвалидов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6072230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овладения детьми-инвалидами образовательной программой.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пропусков без уважительной причины.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Положительная динамика психосоматического здоровья, снижение заболеваемости.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Наличие друзей у детей-инвалидов среди детей группы или одноклассников.</a:t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Участие данных учащихся в коллективных видах деятельности.</a:t>
            </a:r>
          </a:p>
          <a:p>
            <a:pPr>
              <a:buNone/>
            </a:pP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Улучшение у здоровых детей учебных возможностей, развитие толерантности, активности, самостоятельности.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98\Desktop\ФГОС\185434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736"/>
            <a:ext cx="2500330" cy="3704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психолог\сенсор\P4130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967030" cy="297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психолог\сенсор\Новая папка\P41300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953" y="2276872"/>
            <a:ext cx="5526047" cy="41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535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психолог\сенсор\Новая папка\P41300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140868" cy="41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психолог\сенсор\Новая папка\P4130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80928"/>
            <a:ext cx="4710412" cy="353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05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928670"/>
            <a:ext cx="571504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сопровождения: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4714908" cy="41879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Создание условий для социальной адаптации ребёнка-инвалида в образовательном учреждении.	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  Оказание помощи в освоении основной образовательной программы.</a:t>
            </a:r>
          </a:p>
          <a:p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050" name="Picture 2" descr="C:\Users\98\Desktop\ФГОС\superstock_1042r-9776b_ls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84325">
            <a:off x="4843533" y="2044269"/>
            <a:ext cx="3589483" cy="2392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Задачи сопровождения: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183880" cy="547041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Calibri" pitchFamily="34" charset="0"/>
              </a:rPr>
              <a:t>Оказание помощи в преодолении социально-эмоциональных проблем, формирование и развитие социальных и коммуникативных навыков.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Calibri" pitchFamily="34" charset="0"/>
              </a:rPr>
              <a:t>Организация и осуществление коррекционно-развивающей работы с ребёнком-инвалидом.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Calibri" pitchFamily="34" charset="0"/>
              </a:rPr>
              <a:t>Прогноз и профилактика трудностей в обучении.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Calibri" pitchFamily="34" charset="0"/>
              </a:rPr>
              <a:t>Мониторинг динамики развития ребёнка.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Calibri" pitchFamily="34" charset="0"/>
              </a:rPr>
              <a:t>Помощь в выборе образовательного маршрута, профессиональное самоопределение.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4357718" cy="10515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183880" cy="3714776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Рекомендательный характер советов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сопровождающего.</a:t>
            </a:r>
          </a:p>
          <a:p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Приоритет интересов сопровождаемого,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«на стороне ребёнка».</a:t>
            </a:r>
          </a:p>
          <a:p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Непрерывность сопровождения.</a:t>
            </a:r>
          </a:p>
          <a:p>
            <a:endParaRPr lang="ru-RU" sz="26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ru-RU" sz="2600" b="1" dirty="0" err="1" smtClean="0">
                <a:solidFill>
                  <a:srgbClr val="0000FF"/>
                </a:solidFill>
                <a:latin typeface="Calibri" pitchFamily="34" charset="0"/>
              </a:rPr>
              <a:t>Мультидисциплинарность</a:t>
            </a: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 (комплексный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подход) сопровождения: согласованная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работа «команды» специалистов,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Calibri" pitchFamily="34" charset="0"/>
              </a:rPr>
              <a:t>владеющих единой системой методов.</a:t>
            </a:r>
          </a:p>
          <a:p>
            <a:endParaRPr lang="ru-RU" sz="26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endParaRPr lang="ru-RU" sz="26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28673" name="Picture 1" descr="C:\Users\98\Desktop\ФГОС\det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571876"/>
            <a:ext cx="1935882" cy="285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C:\Users\98\Desktop\ФГОС\p7_clip_image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142984"/>
            <a:ext cx="1857388" cy="247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4786314" y="3000372"/>
            <a:ext cx="3643338" cy="1051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lvl="0" algn="just">
              <a:spcBef>
                <a:spcPct val="0"/>
              </a:spcBef>
            </a:pPr>
            <a:r>
              <a:rPr lang="ru-RU" sz="2800" b="1" dirty="0" smtClean="0">
                <a:solidFill>
                  <a:srgbClr val="0000FF"/>
                </a:solidFill>
              </a:rPr>
              <a:t>Консультативное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" name="Заголовок 1">
            <a:hlinkClick r:id="rId3" action="ppaction://hlinksldjump"/>
          </p:cNvPr>
          <p:cNvSpPr txBox="1">
            <a:spLocks/>
          </p:cNvSpPr>
          <p:nvPr/>
        </p:nvSpPr>
        <p:spPr>
          <a:xfrm>
            <a:off x="4714876" y="4286256"/>
            <a:ext cx="3643338" cy="1051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8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solidFill>
                  <a:srgbClr val="0000FF"/>
                </a:solidFill>
              </a:rPr>
              <a:t>Информационно-просветительское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>
            <a:hlinkClick r:id="rId4" action="ppaction://hlinksldjump"/>
          </p:cNvPr>
          <p:cNvSpPr txBox="1">
            <a:spLocks/>
          </p:cNvSpPr>
          <p:nvPr/>
        </p:nvSpPr>
        <p:spPr>
          <a:xfrm>
            <a:off x="714348" y="4286256"/>
            <a:ext cx="3643338" cy="1051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Диагностическое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>
            <a:hlinkClick r:id="rId5" action="ppaction://hlinksldjump"/>
          </p:cNvPr>
          <p:cNvSpPr txBox="1">
            <a:spLocks/>
          </p:cNvSpPr>
          <p:nvPr/>
        </p:nvSpPr>
        <p:spPr>
          <a:xfrm>
            <a:off x="642910" y="3000372"/>
            <a:ext cx="3857652" cy="1051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0000FF"/>
                </a:solidFill>
              </a:rPr>
              <a:t>Организационно-методическое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7488" y="428604"/>
            <a:ext cx="3500462" cy="214314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000364" y="1000108"/>
            <a:ext cx="3214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работы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2143108" y="1571612"/>
            <a:ext cx="714380" cy="12858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 flipH="1">
            <a:off x="6286512" y="1643050"/>
            <a:ext cx="642942" cy="12858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Заголовок 1">
            <a:hlinkClick r:id="rId4" action="ppaction://hlinksldjump"/>
          </p:cNvPr>
          <p:cNvSpPr txBox="1">
            <a:spLocks/>
          </p:cNvSpPr>
          <p:nvPr/>
        </p:nvSpPr>
        <p:spPr>
          <a:xfrm>
            <a:off x="2428860" y="5500702"/>
            <a:ext cx="3643338" cy="1051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Коррекционно-развивающее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74878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Система комплексного </a:t>
            </a:r>
            <a:r>
              <a:rPr lang="ru-RU" sz="2400" dirty="0" err="1" smtClean="0">
                <a:solidFill>
                  <a:srgbClr val="FF0000"/>
                </a:solidFill>
              </a:rPr>
              <a:t>психолого</a:t>
            </a:r>
            <a:r>
              <a:rPr lang="ru-RU" sz="2400" dirty="0" smtClean="0">
                <a:solidFill>
                  <a:srgbClr val="FF0000"/>
                </a:solidFill>
              </a:rPr>
              <a:t> - педагогического сопровождения детей-инвалидов.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183880" cy="321471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             </a:t>
            </a:r>
          </a:p>
          <a:p>
            <a:endParaRPr lang="ru-RU" sz="2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ru-RU" sz="3800" b="1" dirty="0" smtClean="0">
                <a:solidFill>
                  <a:srgbClr val="0000FF"/>
                </a:solidFill>
                <a:latin typeface="Calibri" pitchFamily="34" charset="0"/>
              </a:rPr>
              <a:t>Создание условий для реальной индивидуализации процесса обучения:</a:t>
            </a:r>
          </a:p>
          <a:p>
            <a:pPr>
              <a:buFontTx/>
              <a:buChar char="-"/>
            </a:pPr>
            <a:r>
              <a:rPr lang="ru-RU" sz="3800" b="1" dirty="0" smtClean="0">
                <a:solidFill>
                  <a:srgbClr val="0000FF"/>
                </a:solidFill>
                <a:latin typeface="Calibri" pitchFamily="34" charset="0"/>
              </a:rPr>
              <a:t>составление индивидуальных учебных планов,</a:t>
            </a:r>
          </a:p>
          <a:p>
            <a:pPr>
              <a:buFontTx/>
              <a:buChar char="-"/>
            </a:pPr>
            <a:r>
              <a:rPr lang="ru-RU" sz="3800" b="1" dirty="0" smtClean="0">
                <a:solidFill>
                  <a:srgbClr val="0000FF"/>
                </a:solidFill>
                <a:latin typeface="Calibri" pitchFamily="34" charset="0"/>
              </a:rPr>
              <a:t>планирование индивидуальных образовательных траекторий.</a:t>
            </a:r>
          </a:p>
          <a:p>
            <a:pPr>
              <a:buNone/>
            </a:pPr>
            <a:endParaRPr lang="ru-RU" sz="38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ru-RU" sz="3800" b="1" dirty="0" smtClean="0">
                <a:solidFill>
                  <a:srgbClr val="0000FF"/>
                </a:solidFill>
                <a:latin typeface="Calibri" pitchFamily="34" charset="0"/>
              </a:rPr>
              <a:t>Программно-методическое обеспечение</a:t>
            </a:r>
            <a:endParaRPr lang="ru-RU" sz="38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" name="Прямоугольник 3">
            <a:hlinkClick r:id="rId2" action="ppaction://hlinkfile"/>
          </p:cNvPr>
          <p:cNvSpPr/>
          <p:nvPr/>
        </p:nvSpPr>
        <p:spPr>
          <a:xfrm>
            <a:off x="755576" y="2132856"/>
            <a:ext cx="7715304" cy="7858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2132856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Организационно-методическое направление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 action="ppaction://hlinkfile"/>
          </p:cNvPr>
          <p:cNvSpPr/>
          <p:nvPr/>
        </p:nvSpPr>
        <p:spPr>
          <a:xfrm>
            <a:off x="683568" y="476672"/>
            <a:ext cx="7715304" cy="9286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620688"/>
            <a:ext cx="714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Диагностическое направление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255318" cy="4786346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Оценка уровня и особенностей развития ребёнка, его поведения (коммуникативная, эмоционально-волевая сферы).</a:t>
            </a:r>
          </a:p>
          <a:p>
            <a:pPr marL="457200" indent="-457200"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Оценка ресурсных возможностей ребёнка, в том числе особенностей его работоспособности и темпа деятельности.</a:t>
            </a:r>
          </a:p>
          <a:p>
            <a:pPr marL="457200" indent="-457200"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Оценка возможностей социальной адаптации в детском обществе и в ОУ в целом.</a:t>
            </a:r>
          </a:p>
          <a:p>
            <a:pPr marL="457200" indent="-457200"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Стартовая и текущая </a:t>
            </a:r>
            <a:r>
              <a:rPr lang="ru-RU" b="1" dirty="0" err="1" smtClean="0">
                <a:solidFill>
                  <a:srgbClr val="002060"/>
                </a:solidFill>
                <a:latin typeface="Calibri" pitchFamily="34" charset="0"/>
              </a:rPr>
              <a:t>психолого-медико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-</a:t>
            </a:r>
          </a:p>
          <a:p>
            <a:pPr marL="457200" indent="-457200">
              <a:buNone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педагогическая диагностика состояния ребёнка</a:t>
            </a:r>
          </a:p>
          <a:p>
            <a:pPr marL="457200" indent="-457200">
              <a:buNone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и успешности прохождения им программ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ы.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    </a:t>
            </a:r>
          </a:p>
          <a:p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6" name="Picture 2" descr="C:\Users\98\Desktop\ФГОС\shutterstock_4143754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9769" y="4143380"/>
            <a:ext cx="2719949" cy="2531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98\Desktop\ФГОС\school_frie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500043"/>
            <a:ext cx="2928958" cy="2343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hlinkClick r:id="rId3" action="ppaction://hlinkfile"/>
          </p:cNvPr>
          <p:cNvSpPr/>
          <p:nvPr/>
        </p:nvSpPr>
        <p:spPr>
          <a:xfrm>
            <a:off x="714348" y="1285860"/>
            <a:ext cx="4357718" cy="107157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1428736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Консультативное направление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215370" cy="450059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        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Выработка совместных рекомендаций по основным направлениям работы с детьми-инвалидами, единых для всех участников образовательного процесса;</a:t>
            </a:r>
          </a:p>
          <a:p>
            <a:pPr>
              <a:buNone/>
            </a:pPr>
            <a:endParaRPr lang="ru-RU" sz="2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Консультирование специалистами педагогов по выбору индивидуально-ориентированных методов и приёмов работы с детьми-инвалидами;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Консультирование учащихся по выявленным проблемам;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ru-RU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Консультативная помощь семье в вопросах выбора стратегии воспитания и социально-правовым вопросам.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file"/>
          </p:cNvPr>
          <p:cNvSpPr/>
          <p:nvPr/>
        </p:nvSpPr>
        <p:spPr>
          <a:xfrm>
            <a:off x="2857488" y="1428736"/>
            <a:ext cx="5786478" cy="107157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43174" y="1500174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Информационно – просветительская работа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Содержимое 2"/>
          <p:cNvSpPr>
            <a:spLocks noGrp="1"/>
          </p:cNvSpPr>
          <p:nvPr>
            <p:ph idx="1"/>
          </p:nvPr>
        </p:nvSpPr>
        <p:spPr>
          <a:xfrm>
            <a:off x="1071538" y="2643182"/>
            <a:ext cx="7469500" cy="3143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         </a:t>
            </a:r>
          </a:p>
          <a:p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Цель: 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организация информационно-просветительской деятельности по вопросам инклюзивного образования со всеми участниками образовательного процесса.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       </a:t>
            </a:r>
          </a:p>
          <a:p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7" name="Picture 1" descr="C:\Users\98\Desktop\ФГОС\bwdIMG_4ea01b87c1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264320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680</TotalTime>
  <Words>474</Words>
  <Application>Microsoft Office PowerPoint</Application>
  <PresentationFormat>Экран (4:3)</PresentationFormat>
  <Paragraphs>113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Психологическое сопровождение сопровождение детей- инвалидов в МБОУ «Гимназия №3»</vt:lpstr>
      <vt:lpstr>Цель сопровождения: </vt:lpstr>
      <vt:lpstr>Задачи сопровождения: </vt:lpstr>
      <vt:lpstr>Принципы:</vt:lpstr>
      <vt:lpstr>Презентация PowerPoint</vt:lpstr>
      <vt:lpstr>Система комплексного психолого - педагогического сопровождения детей-инвалидов.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Планируемые результаты   сопровождения детей-инвалидов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коррекционной работы в рамках ФГОС 2 поколения  МОУ СОШ №34</dc:title>
  <dc:creator>Olja</dc:creator>
  <cp:lastModifiedBy>Пользователь</cp:lastModifiedBy>
  <cp:revision>84</cp:revision>
  <dcterms:created xsi:type="dcterms:W3CDTF">2012-11-15T18:20:20Z</dcterms:created>
  <dcterms:modified xsi:type="dcterms:W3CDTF">2017-12-15T02:13:43Z</dcterms:modified>
</cp:coreProperties>
</file>