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2362200" y="4038600"/>
            <a:ext cx="6477000" cy="1828800"/>
          </a:xfrm>
        </p:spPr>
        <p:txBody>
          <a:bodyPr anchor="b"/>
          <a:lstStyle>
            <a:lvl1pPr>
              <a:defRPr cap="all" baseline="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2B6DF108-DDDC-4F46-BD3B-42E06CB16B41}" type="datetimeFigureOut">
              <a:rPr lang="ru-RU" smtClean="0"/>
              <a:t>16.01.2016</a:t>
            </a:fld>
            <a:endParaRPr lang="ru-RU"/>
          </a:p>
        </p:txBody>
      </p:sp>
      <p:sp>
        <p:nvSpPr>
          <p:cNvPr id="17" name="Нижний колонтитул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ru-RU"/>
          </a:p>
        </p:txBody>
      </p:sp>
      <p:sp>
        <p:nvSpPr>
          <p:cNvPr id="29" name="Номер слайда 28"/>
          <p:cNvSpPr>
            <a:spLocks noGrp="1"/>
          </p:cNvSpPr>
          <p:nvPr>
            <p:ph type="sldNum" sz="quarter" idx="12"/>
          </p:nvPr>
        </p:nvSpPr>
        <p:spPr>
          <a:xfrm>
            <a:off x="8001000" y="228600"/>
            <a:ext cx="838200" cy="381000"/>
          </a:xfrm>
        </p:spPr>
        <p:txBody>
          <a:bodyPr/>
          <a:lstStyle>
            <a:lvl1pPr>
              <a:defRPr>
                <a:solidFill>
                  <a:schemeClr val="tx2"/>
                </a:solidFill>
              </a:defRPr>
            </a:lvl1pPr>
          </a:lstStyle>
          <a:p>
            <a:fld id="{D0CC1EF0-FFB8-4FA4-8937-D1011286DAE8}"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B6DF108-DDDC-4F46-BD3B-42E06CB16B41}" type="datetimeFigureOut">
              <a:rPr lang="ru-RU" smtClean="0"/>
              <a:t>16.01.2016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0CC1EF0-FFB8-4FA4-8937-D1011286DAE8}"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1"/>
      </p:bgRef>
    </p:bg>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609600"/>
            <a:ext cx="2057400" cy="55165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609600"/>
            <a:ext cx="5562600" cy="5516564"/>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6553200" y="6248402"/>
            <a:ext cx="2209800" cy="365125"/>
          </a:xfrm>
        </p:spPr>
        <p:txBody>
          <a:bodyPr/>
          <a:lstStyle/>
          <a:p>
            <a:fld id="{2B6DF108-DDDC-4F46-BD3B-42E06CB16B41}" type="datetimeFigureOut">
              <a:rPr lang="ru-RU" smtClean="0"/>
              <a:t>16.01.2016</a:t>
            </a:fld>
            <a:endParaRPr lang="ru-RU"/>
          </a:p>
        </p:txBody>
      </p:sp>
      <p:sp>
        <p:nvSpPr>
          <p:cNvPr id="5" name="Нижний колонтитул 4"/>
          <p:cNvSpPr>
            <a:spLocks noGrp="1"/>
          </p:cNvSpPr>
          <p:nvPr>
            <p:ph type="ftr" sz="quarter" idx="11"/>
          </p:nvPr>
        </p:nvSpPr>
        <p:spPr>
          <a:xfrm>
            <a:off x="457201" y="6248207"/>
            <a:ext cx="5573483" cy="365125"/>
          </a:xfrm>
        </p:spPr>
        <p:txBody>
          <a:bodyPr/>
          <a:lstStyle/>
          <a:p>
            <a:endParaRPr lang="ru-RU"/>
          </a:p>
        </p:txBody>
      </p:sp>
      <p:sp>
        <p:nvSpPr>
          <p:cNvPr id="7" name="Прямоугольник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Прямоугольник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Номер слайда 5"/>
          <p:cNvSpPr>
            <a:spLocks noGrp="1"/>
          </p:cNvSpPr>
          <p:nvPr>
            <p:ph type="sldNum" sz="quarter" idx="12"/>
          </p:nvPr>
        </p:nvSpPr>
        <p:spPr>
          <a:xfrm rot="5400000">
            <a:off x="5989638" y="144462"/>
            <a:ext cx="533400" cy="244476"/>
          </a:xfrm>
        </p:spPr>
        <p:txBody>
          <a:bodyPr/>
          <a:lstStyle/>
          <a:p>
            <a:fld id="{D0CC1EF0-FFB8-4FA4-8937-D1011286DAE8}"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28600"/>
            <a:ext cx="8153400" cy="990600"/>
          </a:xfrm>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2B6DF108-DDDC-4F46-BD3B-42E06CB16B41}" type="datetimeFigureOut">
              <a:rPr lang="ru-RU" smtClean="0"/>
              <a:t>16.01.2016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lvl1pPr>
              <a:defRPr>
                <a:solidFill>
                  <a:srgbClr val="FFFFFF"/>
                </a:solidFill>
              </a:defRPr>
            </a:lvl1pPr>
          </a:lstStyle>
          <a:p>
            <a:fld id="{D0CC1EF0-FFB8-4FA4-8937-D1011286DAE8}" type="slidenum">
              <a:rPr lang="ru-RU" smtClean="0"/>
              <a:t>‹#›</a:t>
            </a:fld>
            <a:endParaRPr lang="ru-RU"/>
          </a:p>
        </p:txBody>
      </p:sp>
      <p:sp>
        <p:nvSpPr>
          <p:cNvPr id="8" name="Содержимое 7"/>
          <p:cNvSpPr>
            <a:spLocks noGrp="1"/>
          </p:cNvSpPr>
          <p:nvPr>
            <p:ph sz="quarter" idx="1"/>
          </p:nvPr>
        </p:nvSpPr>
        <p:spPr>
          <a:xfrm>
            <a:off x="612648" y="1600200"/>
            <a:ext cx="8153400" cy="44958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3" name="Текст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7" name="Прямоугольник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2B6DF108-DDDC-4F46-BD3B-42E06CB16B41}" type="datetimeFigureOut">
              <a:rPr lang="ru-RU" smtClean="0"/>
              <a:t>16.01.2016</a:t>
            </a:fld>
            <a:endParaRPr lang="ru-RU"/>
          </a:p>
        </p:txBody>
      </p:sp>
      <p:sp>
        <p:nvSpPr>
          <p:cNvPr id="13" name="Номер слайда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D0CC1EF0-FFB8-4FA4-8937-D1011286DAE8}" type="slidenum">
              <a:rPr lang="ru-RU" smtClean="0"/>
              <a:t>‹#›</a:t>
            </a:fld>
            <a:endParaRPr lang="ru-RU"/>
          </a:p>
        </p:txBody>
      </p:sp>
      <p:sp>
        <p:nvSpPr>
          <p:cNvPr id="14" name="Нижний колонтитул 13"/>
          <p:cNvSpPr>
            <a:spLocks noGrp="1"/>
          </p:cNvSpPr>
          <p:nvPr>
            <p:ph type="ftr" sz="quarter" idx="12"/>
          </p:nvPr>
        </p:nvSpPr>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9" name="Содержимое 8"/>
          <p:cNvSpPr>
            <a:spLocks noGrp="1"/>
          </p:cNvSpPr>
          <p:nvPr>
            <p:ph sz="quarter" idx="1"/>
          </p:nvPr>
        </p:nvSpPr>
        <p:spPr>
          <a:xfrm>
            <a:off x="609600"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844901"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8" name="Дата 7"/>
          <p:cNvSpPr>
            <a:spLocks noGrp="1"/>
          </p:cNvSpPr>
          <p:nvPr>
            <p:ph type="dt" sz="half" idx="15"/>
          </p:nvPr>
        </p:nvSpPr>
        <p:spPr/>
        <p:txBody>
          <a:bodyPr rtlCol="0"/>
          <a:lstStyle/>
          <a:p>
            <a:fld id="{2B6DF108-DDDC-4F46-BD3B-42E06CB16B41}" type="datetimeFigureOut">
              <a:rPr lang="ru-RU" smtClean="0"/>
              <a:t>16.01.2016</a:t>
            </a:fld>
            <a:endParaRPr lang="ru-RU"/>
          </a:p>
        </p:txBody>
      </p:sp>
      <p:sp>
        <p:nvSpPr>
          <p:cNvPr id="10" name="Номер слайда 9"/>
          <p:cNvSpPr>
            <a:spLocks noGrp="1"/>
          </p:cNvSpPr>
          <p:nvPr>
            <p:ph type="sldNum" sz="quarter" idx="16"/>
          </p:nvPr>
        </p:nvSpPr>
        <p:spPr/>
        <p:txBody>
          <a:bodyPr rtlCol="0"/>
          <a:lstStyle/>
          <a:p>
            <a:fld id="{D0CC1EF0-FFB8-4FA4-8937-D1011286DAE8}" type="slidenum">
              <a:rPr lang="ru-RU" smtClean="0"/>
              <a:t>‹#›</a:t>
            </a:fld>
            <a:endParaRPr lang="ru-RU"/>
          </a:p>
        </p:txBody>
      </p:sp>
      <p:sp>
        <p:nvSpPr>
          <p:cNvPr id="12" name="Нижний колонтитул 11"/>
          <p:cNvSpPr>
            <a:spLocks noGrp="1"/>
          </p:cNvSpPr>
          <p:nvPr>
            <p:ph type="ftr" sz="quarter" idx="17"/>
          </p:nvPr>
        </p:nvSpPr>
        <p:spPr/>
        <p:txBody>
          <a:bodyPr rtlCol="0"/>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273050"/>
            <a:ext cx="8153400" cy="869950"/>
          </a:xfrm>
        </p:spPr>
        <p:txBody>
          <a:bodyPr anchor="ctr"/>
          <a:lstStyle>
            <a:lvl1pPr>
              <a:defRPr/>
            </a:lvl1pPr>
          </a:lstStyle>
          <a:p>
            <a:r>
              <a:rPr kumimoji="0" lang="ru-RU" smtClean="0"/>
              <a:t>Образец заголовка</a:t>
            </a:r>
            <a:endParaRPr kumimoji="0" lang="en-US"/>
          </a:p>
        </p:txBody>
      </p:sp>
      <p:sp>
        <p:nvSpPr>
          <p:cNvPr id="11" name="Содержимое 10"/>
          <p:cNvSpPr>
            <a:spLocks noGrp="1"/>
          </p:cNvSpPr>
          <p:nvPr>
            <p:ph sz="quarter" idx="2"/>
          </p:nvPr>
        </p:nvSpPr>
        <p:spPr>
          <a:xfrm>
            <a:off x="609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800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5"/>
          </p:nvPr>
        </p:nvSpPr>
        <p:spPr/>
        <p:txBody>
          <a:bodyPr rtlCol="0"/>
          <a:lstStyle/>
          <a:p>
            <a:fld id="{2B6DF108-DDDC-4F46-BD3B-42E06CB16B41}" type="datetimeFigureOut">
              <a:rPr lang="ru-RU" smtClean="0"/>
              <a:t>16.01.2016</a:t>
            </a:fld>
            <a:endParaRPr lang="ru-RU"/>
          </a:p>
        </p:txBody>
      </p:sp>
      <p:sp>
        <p:nvSpPr>
          <p:cNvPr id="12" name="Номер слайда 11"/>
          <p:cNvSpPr>
            <a:spLocks noGrp="1"/>
          </p:cNvSpPr>
          <p:nvPr>
            <p:ph type="sldNum" sz="quarter" idx="16"/>
          </p:nvPr>
        </p:nvSpPr>
        <p:spPr/>
        <p:txBody>
          <a:bodyPr rtlCol="0"/>
          <a:lstStyle/>
          <a:p>
            <a:fld id="{D0CC1EF0-FFB8-4FA4-8937-D1011286DAE8}" type="slidenum">
              <a:rPr lang="ru-RU" smtClean="0"/>
              <a:t>‹#›</a:t>
            </a:fld>
            <a:endParaRPr lang="ru-RU"/>
          </a:p>
        </p:txBody>
      </p:sp>
      <p:sp>
        <p:nvSpPr>
          <p:cNvPr id="14" name="Нижний колонтитул 13"/>
          <p:cNvSpPr>
            <a:spLocks noGrp="1"/>
          </p:cNvSpPr>
          <p:nvPr>
            <p:ph type="ftr" sz="quarter" idx="17"/>
          </p:nvPr>
        </p:nvSpPr>
        <p:spPr/>
        <p:txBody>
          <a:bodyPr rtlCol="0"/>
          <a:lstStyle/>
          <a:p>
            <a:endParaRPr lang="ru-RU"/>
          </a:p>
        </p:txBody>
      </p:sp>
      <p:sp>
        <p:nvSpPr>
          <p:cNvPr id="16" name="Текст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5" name="Текст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2B6DF108-DDDC-4F46-BD3B-42E06CB16B41}" type="datetimeFigureOut">
              <a:rPr lang="ru-RU" smtClean="0"/>
              <a:t>16.01.2016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lvl1pPr>
              <a:defRPr>
                <a:solidFill>
                  <a:srgbClr val="FFFFFF"/>
                </a:solidFill>
              </a:defRPr>
            </a:lvl1pPr>
          </a:lstStyle>
          <a:p>
            <a:fld id="{D0CC1EF0-FFB8-4FA4-8937-D1011286DAE8}"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B6DF108-DDDC-4F46-BD3B-42E06CB16B41}" type="datetimeFigureOut">
              <a:rPr lang="ru-RU" smtClean="0"/>
              <a:t>16.01.2016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0" y="6248400"/>
            <a:ext cx="533400" cy="381000"/>
          </a:xfrm>
        </p:spPr>
        <p:txBody>
          <a:bodyPr/>
          <a:lstStyle>
            <a:lvl1pPr>
              <a:defRPr>
                <a:solidFill>
                  <a:schemeClr val="tx2"/>
                </a:solidFill>
              </a:defRPr>
            </a:lvl1pPr>
          </a:lstStyle>
          <a:p>
            <a:fld id="{D0CC1EF0-FFB8-4FA4-8937-D1011286DAE8}"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8077200" cy="869950"/>
          </a:xfrm>
        </p:spPr>
        <p:txBody>
          <a:bodyPr anchor="ctr"/>
          <a:lstStyle>
            <a:lvl1pPr algn="l">
              <a:buNone/>
              <a:defRPr sz="4400" b="0"/>
            </a:lvl1p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2B6DF108-DDDC-4F46-BD3B-42E06CB16B41}" type="datetimeFigureOut">
              <a:rPr lang="ru-RU" smtClean="0"/>
              <a:t>16.01.2016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lvl1pPr>
              <a:defRPr>
                <a:solidFill>
                  <a:srgbClr val="FFFFFF"/>
                </a:solidFill>
              </a:defRPr>
            </a:lvl1pPr>
          </a:lstStyle>
          <a:p>
            <a:fld id="{D0CC1EF0-FFB8-4FA4-8937-D1011286DAE8}" type="slidenum">
              <a:rPr lang="ru-RU" smtClean="0"/>
              <a:t>‹#›</a:t>
            </a:fld>
            <a:endParaRPr lang="ru-RU"/>
          </a:p>
        </p:txBody>
      </p:sp>
      <p:sp>
        <p:nvSpPr>
          <p:cNvPr id="3" name="Текст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9" name="Содержимое 8"/>
          <p:cNvSpPr>
            <a:spLocks noGrp="1"/>
          </p:cNvSpPr>
          <p:nvPr>
            <p:ph sz="quarter" idx="1"/>
          </p:nvPr>
        </p:nvSpPr>
        <p:spPr>
          <a:xfrm>
            <a:off x="2362200" y="1752600"/>
            <a:ext cx="6400800" cy="4419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3">
        <a:schemeClr val="bg2"/>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8" name="Прямоугольник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ru-RU" smtClean="0"/>
              <a:t>Образец заголовка</a:t>
            </a:r>
            <a:endParaRPr kumimoji="0" lang="en-US"/>
          </a:p>
        </p:txBody>
      </p:sp>
      <p:sp>
        <p:nvSpPr>
          <p:cNvPr id="11" name="Прямоугольник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Дата 11"/>
          <p:cNvSpPr>
            <a:spLocks noGrp="1"/>
          </p:cNvSpPr>
          <p:nvPr>
            <p:ph type="dt" sz="half" idx="10"/>
          </p:nvPr>
        </p:nvSpPr>
        <p:spPr>
          <a:xfrm>
            <a:off x="6248400" y="6248400"/>
            <a:ext cx="2667000" cy="365125"/>
          </a:xfrm>
        </p:spPr>
        <p:txBody>
          <a:bodyPr rtlCol="0"/>
          <a:lstStyle/>
          <a:p>
            <a:fld id="{2B6DF108-DDDC-4F46-BD3B-42E06CB16B41}" type="datetimeFigureOut">
              <a:rPr lang="ru-RU" smtClean="0"/>
              <a:t>16.01.2016</a:t>
            </a:fld>
            <a:endParaRPr lang="ru-RU"/>
          </a:p>
        </p:txBody>
      </p:sp>
      <p:sp>
        <p:nvSpPr>
          <p:cNvPr id="13" name="Номер слайда 12"/>
          <p:cNvSpPr>
            <a:spLocks noGrp="1"/>
          </p:cNvSpPr>
          <p:nvPr>
            <p:ph type="sldNum" sz="quarter" idx="11"/>
          </p:nvPr>
        </p:nvSpPr>
        <p:spPr>
          <a:xfrm>
            <a:off x="0" y="4667249"/>
            <a:ext cx="1447800" cy="663578"/>
          </a:xfrm>
        </p:spPr>
        <p:txBody>
          <a:bodyPr rtlCol="0"/>
          <a:lstStyle>
            <a:lvl1pPr>
              <a:defRPr sz="2800"/>
            </a:lvl1pPr>
          </a:lstStyle>
          <a:p>
            <a:fld id="{D0CC1EF0-FFB8-4FA4-8937-D1011286DAE8}" type="slidenum">
              <a:rPr lang="ru-RU" smtClean="0"/>
              <a:t>‹#›</a:t>
            </a:fld>
            <a:endParaRPr lang="ru-RU"/>
          </a:p>
        </p:txBody>
      </p:sp>
      <p:sp>
        <p:nvSpPr>
          <p:cNvPr id="14" name="Нижний колонтитул 13"/>
          <p:cNvSpPr>
            <a:spLocks noGrp="1"/>
          </p:cNvSpPr>
          <p:nvPr>
            <p:ph type="ftr" sz="quarter" idx="12"/>
          </p:nvPr>
        </p:nvSpPr>
        <p:spPr>
          <a:xfrm>
            <a:off x="1600200" y="6248206"/>
            <a:ext cx="4572000" cy="365125"/>
          </a:xfrm>
        </p:spPr>
        <p:txBody>
          <a:bodyPr rtlCol="0"/>
          <a:lstStyle/>
          <a:p>
            <a:endParaRPr lang="ru-RU"/>
          </a:p>
        </p:txBody>
      </p:sp>
      <p:sp>
        <p:nvSpPr>
          <p:cNvPr id="3" name="Рисунок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ru-RU" smtClean="0"/>
              <a:t>Вставка рисунка</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609600" y="228600"/>
            <a:ext cx="8153400" cy="9906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2B6DF108-DDDC-4F46-BD3B-42E06CB16B41}" type="datetimeFigureOut">
              <a:rPr lang="ru-RU" smtClean="0"/>
              <a:t>16.01.2016</a:t>
            </a:fld>
            <a:endParaRPr lang="ru-RU"/>
          </a:p>
        </p:txBody>
      </p:sp>
      <p:sp>
        <p:nvSpPr>
          <p:cNvPr id="3" name="Нижний колонтитул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ru-RU"/>
          </a:p>
        </p:txBody>
      </p:sp>
      <p:sp>
        <p:nvSpPr>
          <p:cNvPr id="7" name="Прямоугольник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D0CC1EF0-FFB8-4FA4-8937-D1011286DAE8}"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071546"/>
            <a:ext cx="7772400" cy="3929089"/>
          </a:xfrm>
        </p:spPr>
        <p:txBody>
          <a:bodyPr>
            <a:normAutofit/>
          </a:bodyPr>
          <a:lstStyle/>
          <a:p>
            <a:r>
              <a:rPr lang="ru-RU" sz="5400" b="1" dirty="0"/>
              <a:t>Тайм-менеджмент при подготовке к ЕГЭ</a:t>
            </a:r>
            <a:endParaRPr lang="ru-RU" sz="5400" dirty="0"/>
          </a:p>
        </p:txBody>
      </p:sp>
      <p:sp>
        <p:nvSpPr>
          <p:cNvPr id="3" name="Подзаголовок 2"/>
          <p:cNvSpPr>
            <a:spLocks noGrp="1"/>
          </p:cNvSpPr>
          <p:nvPr>
            <p:ph type="subTitle" idx="1"/>
          </p:nvPr>
        </p:nvSpPr>
        <p:spPr/>
        <p:txBody>
          <a:bodyPr/>
          <a:lstStyle/>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571612"/>
          </a:xfrm>
        </p:spPr>
        <p:txBody>
          <a:bodyPr>
            <a:normAutofit fontScale="90000"/>
          </a:bodyPr>
          <a:lstStyle/>
          <a:p>
            <a:r>
              <a:rPr lang="ru-RU" dirty="0" smtClean="0"/>
              <a:t/>
            </a:r>
            <a:br>
              <a:rPr lang="ru-RU" dirty="0" smtClean="0"/>
            </a:br>
            <a:r>
              <a:rPr lang="ru-RU" dirty="0" smtClean="0"/>
              <a:t>Жизнь </a:t>
            </a:r>
            <a:r>
              <a:rPr lang="ru-RU" dirty="0"/>
              <a:t>современного школьника </a:t>
            </a:r>
            <a:r>
              <a:rPr lang="ru-RU" dirty="0" smtClean="0"/>
              <a:t>характеризуют проблемы:</a:t>
            </a:r>
            <a:r>
              <a:rPr lang="ru-RU" dirty="0"/>
              <a:t/>
            </a:r>
            <a:br>
              <a:rPr lang="ru-RU" dirty="0"/>
            </a:br>
            <a:endParaRPr lang="ru-RU" dirty="0"/>
          </a:p>
        </p:txBody>
      </p:sp>
      <p:sp>
        <p:nvSpPr>
          <p:cNvPr id="3" name="Содержимое 2"/>
          <p:cNvSpPr>
            <a:spLocks noGrp="1"/>
          </p:cNvSpPr>
          <p:nvPr>
            <p:ph sz="quarter" idx="1"/>
          </p:nvPr>
        </p:nvSpPr>
        <p:spPr/>
        <p:txBody>
          <a:bodyPr>
            <a:normAutofit fontScale="92500"/>
          </a:bodyPr>
          <a:lstStyle/>
          <a:p>
            <a:pPr>
              <a:buNone/>
            </a:pPr>
            <a:r>
              <a:rPr lang="ru-RU" dirty="0"/>
              <a:t>1. Непонимание своих жизненных целей и неумение организовать работу по их достижению.</a:t>
            </a:r>
          </a:p>
          <a:p>
            <a:pPr>
              <a:buNone/>
            </a:pPr>
            <a:r>
              <a:rPr lang="ru-RU" dirty="0"/>
              <a:t>2. Неумение грамотно спланировать время на выполнение огром­ного количества задач, поставленных в школе, и неспособность разобраться с их приоритетами.</a:t>
            </a:r>
          </a:p>
          <a:p>
            <a:pPr>
              <a:buNone/>
            </a:pPr>
            <a:r>
              <a:rPr lang="ru-RU" dirty="0"/>
              <a:t>3. Незнание ребенком способов борьбы с тем, что мешает ему все успевать, будь то внешние отвлечения, потерянная из-за беспо­рядка тетрадки, или собственная лень.</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8229600" cy="1428760"/>
          </a:xfrm>
        </p:spPr>
        <p:txBody>
          <a:bodyPr>
            <a:normAutofit fontScale="90000"/>
          </a:bodyPr>
          <a:lstStyle/>
          <a:p>
            <a:r>
              <a:rPr lang="ru-RU" sz="3100" dirty="0" smtClean="0"/>
              <a:t/>
            </a:r>
            <a:br>
              <a:rPr lang="ru-RU" sz="3100" dirty="0" smtClean="0"/>
            </a:br>
            <a:r>
              <a:rPr lang="ru-RU" sz="3100" dirty="0" smtClean="0"/>
              <a:t>Работа </a:t>
            </a:r>
            <a:r>
              <a:rPr lang="ru-RU" sz="3100" dirty="0"/>
              <a:t>по</a:t>
            </a:r>
            <a:br>
              <a:rPr lang="ru-RU" sz="3100" dirty="0"/>
            </a:br>
            <a:r>
              <a:rPr lang="ru-RU" sz="3100" dirty="0"/>
              <a:t>формированию навыков </a:t>
            </a:r>
            <a:r>
              <a:rPr lang="ru-RU" sz="3100" dirty="0" err="1"/>
              <a:t>тайм-менеджмента</a:t>
            </a:r>
            <a:r>
              <a:rPr lang="ru-RU" sz="3100" dirty="0"/>
              <a:t> </a:t>
            </a:r>
            <a:r>
              <a:rPr lang="ru-RU" sz="3100" dirty="0" smtClean="0"/>
              <a:t> строится </a:t>
            </a:r>
            <a:r>
              <a:rPr lang="ru-RU" sz="3100" dirty="0"/>
              <a:t>в трех направлениях</a:t>
            </a:r>
            <a:r>
              <a:rPr lang="ru-RU" sz="3600" dirty="0"/>
              <a:t>:</a:t>
            </a:r>
            <a:r>
              <a:rPr lang="ru-RU" dirty="0"/>
              <a:t/>
            </a:r>
            <a:br>
              <a:rPr lang="ru-RU" dirty="0"/>
            </a:br>
            <a:endParaRPr lang="ru-RU" dirty="0"/>
          </a:p>
        </p:txBody>
      </p:sp>
      <p:sp>
        <p:nvSpPr>
          <p:cNvPr id="3" name="Содержимое 2"/>
          <p:cNvSpPr>
            <a:spLocks noGrp="1"/>
          </p:cNvSpPr>
          <p:nvPr>
            <p:ph sz="quarter" idx="1"/>
          </p:nvPr>
        </p:nvSpPr>
        <p:spPr/>
        <p:txBody>
          <a:bodyPr>
            <a:normAutofit fontScale="92500" lnSpcReduction="10000"/>
          </a:bodyPr>
          <a:lstStyle/>
          <a:p>
            <a:pPr>
              <a:buNone/>
            </a:pPr>
            <a:r>
              <a:rPr lang="ru-RU" sz="2800" b="1" dirty="0" smtClean="0"/>
              <a:t>«Цель» </a:t>
            </a:r>
            <a:r>
              <a:rPr lang="ru-RU" sz="2800" dirty="0" smtClean="0"/>
              <a:t>- </a:t>
            </a:r>
            <a:r>
              <a:rPr lang="ru-RU" sz="2800" dirty="0"/>
              <a:t>может транслироваться взрослым, но ребенок должен принять эту цель, соотнести с собственными потребностями.</a:t>
            </a:r>
            <a:endParaRPr lang="ru-RU" sz="2800" dirty="0" smtClean="0"/>
          </a:p>
          <a:p>
            <a:pPr>
              <a:buNone/>
            </a:pPr>
            <a:r>
              <a:rPr lang="ru-RU" sz="2800" b="1" dirty="0" smtClean="0"/>
              <a:t>«Время»- </a:t>
            </a:r>
            <a:r>
              <a:rPr lang="ru-RU" sz="2800" dirty="0"/>
              <a:t>Планирование возможно лишь </a:t>
            </a:r>
            <a:r>
              <a:rPr lang="ru-RU" sz="2800" dirty="0" smtClean="0"/>
              <a:t>при правильном </a:t>
            </a:r>
            <a:r>
              <a:rPr lang="ru-RU" sz="2800" dirty="0"/>
              <a:t>понимании «ценности» каждой временной единицы. Мы знаем, что время для ребенка и взрослого «течет» неодинаково</a:t>
            </a:r>
            <a:r>
              <a:rPr lang="ru-RU" sz="2800" dirty="0" smtClean="0"/>
              <a:t>.</a:t>
            </a:r>
          </a:p>
          <a:p>
            <a:pPr>
              <a:buNone/>
            </a:pPr>
            <a:r>
              <a:rPr lang="ru-RU" sz="2800" dirty="0" smtClean="0"/>
              <a:t> </a:t>
            </a:r>
            <a:r>
              <a:rPr lang="ru-RU" sz="2800" b="1" dirty="0" smtClean="0"/>
              <a:t>«Управление</a:t>
            </a:r>
            <a:r>
              <a:rPr lang="ru-RU" sz="2800" dirty="0" smtClean="0"/>
              <a:t>» -</a:t>
            </a:r>
            <a:r>
              <a:rPr lang="ru-RU" sz="2800" dirty="0"/>
              <a:t>это практическое умение, которое</a:t>
            </a:r>
          </a:p>
          <a:p>
            <a:pPr>
              <a:buNone/>
            </a:pPr>
            <a:r>
              <a:rPr lang="ru-RU" sz="2800" dirty="0"/>
              <a:t>невозможно освоить теоретически: для этих </a:t>
            </a:r>
            <a:r>
              <a:rPr lang="ru-RU" sz="2800" dirty="0" smtClean="0"/>
              <a:t>целей необходима </a:t>
            </a:r>
            <a:r>
              <a:rPr lang="ru-RU" sz="2800" dirty="0"/>
              <a:t>особая система развивающих занятий под </a:t>
            </a:r>
            <a:r>
              <a:rPr lang="ru-RU" sz="2800" dirty="0" smtClean="0"/>
              <a:t>руководством </a:t>
            </a:r>
            <a:r>
              <a:rPr lang="ru-RU" sz="2800" dirty="0"/>
              <a:t>педагога.</a:t>
            </a:r>
          </a:p>
          <a:p>
            <a:pPr>
              <a:buNone/>
            </a:pPr>
            <a:endParaRPr lang="ru-RU"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Психологическая </a:t>
            </a:r>
            <a:r>
              <a:rPr lang="ru-RU" b="1" dirty="0"/>
              <a:t>готовность</a:t>
            </a:r>
            <a:r>
              <a:rPr lang="ru-RU" dirty="0"/>
              <a:t> </a:t>
            </a:r>
          </a:p>
        </p:txBody>
      </p:sp>
      <p:sp>
        <p:nvSpPr>
          <p:cNvPr id="3" name="Содержимое 2"/>
          <p:cNvSpPr>
            <a:spLocks noGrp="1"/>
          </p:cNvSpPr>
          <p:nvPr>
            <p:ph sz="quarter" idx="1"/>
          </p:nvPr>
        </p:nvSpPr>
        <p:spPr>
          <a:xfrm>
            <a:off x="457200" y="1142984"/>
            <a:ext cx="8229600" cy="4983179"/>
          </a:xfrm>
        </p:spPr>
        <p:txBody>
          <a:bodyPr>
            <a:normAutofit/>
          </a:bodyPr>
          <a:lstStyle/>
          <a:p>
            <a:pPr>
              <a:buFontTx/>
              <a:buChar char="-"/>
            </a:pPr>
            <a:r>
              <a:rPr lang="ru-RU" b="1" dirty="0" smtClean="0"/>
              <a:t>сформировать положительное отношение к ЕГЭ;</a:t>
            </a:r>
          </a:p>
          <a:p>
            <a:pPr>
              <a:buFontTx/>
              <a:buChar char="-"/>
            </a:pPr>
            <a:r>
              <a:rPr lang="ru-RU" b="1" dirty="0" smtClean="0"/>
              <a:t>сформировать положительное отношение к ЕГЭ;</a:t>
            </a:r>
          </a:p>
          <a:p>
            <a:pPr>
              <a:buFontTx/>
              <a:buChar char="-"/>
            </a:pPr>
            <a:r>
              <a:rPr lang="ru-RU" b="1" dirty="0" smtClean="0"/>
              <a:t>помочь оценить, что больше всего  пугает учащегося в процедуре ЕГЭ;</a:t>
            </a:r>
            <a:r>
              <a:rPr lang="ru-RU" dirty="0" smtClean="0"/>
              <a:t> </a:t>
            </a:r>
          </a:p>
          <a:p>
            <a:pPr>
              <a:buFontTx/>
              <a:buChar char="-"/>
            </a:pPr>
            <a:r>
              <a:rPr lang="ru-RU" b="1" dirty="0" smtClean="0"/>
              <a:t>организации комфортной домашней обстановки;</a:t>
            </a:r>
          </a:p>
          <a:p>
            <a:pPr>
              <a:buNone/>
            </a:pPr>
            <a:r>
              <a:rPr lang="ru-RU" b="1" dirty="0"/>
              <a:t>- научиться использовать </a:t>
            </a:r>
            <a:r>
              <a:rPr lang="ru-RU" b="1" dirty="0" smtClean="0"/>
              <a:t> </a:t>
            </a:r>
            <a:r>
              <a:rPr lang="ru-RU" b="1" dirty="0"/>
              <a:t>формулы </a:t>
            </a:r>
            <a:r>
              <a:rPr lang="ru-RU" b="1" dirty="0" smtClean="0"/>
              <a:t>самовнушений.</a:t>
            </a:r>
            <a:endParaRPr lang="ru-RU" dirty="0" smtClean="0"/>
          </a:p>
          <a:p>
            <a:pPr>
              <a:buFontTx/>
              <a:buChar char="-"/>
            </a:pPr>
            <a:endParaRPr lang="ru-RU" dirty="0" smtClean="0"/>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8229600" cy="785818"/>
          </a:xfrm>
        </p:spPr>
        <p:txBody>
          <a:bodyPr>
            <a:normAutofit fontScale="90000"/>
          </a:bodyPr>
          <a:lstStyle/>
          <a:p>
            <a:r>
              <a:rPr lang="ru-RU" sz="3600" b="1" dirty="0" smtClean="0"/>
              <a:t/>
            </a:r>
            <a:br>
              <a:rPr lang="ru-RU" sz="3600" b="1" dirty="0" smtClean="0"/>
            </a:br>
            <a:r>
              <a:rPr lang="ru-RU" sz="3600" b="1" dirty="0" smtClean="0"/>
              <a:t>Как </a:t>
            </a:r>
            <a:r>
              <a:rPr lang="ru-RU" sz="3600" b="1" dirty="0"/>
              <a:t>научиться планировать свое время:</a:t>
            </a:r>
            <a:r>
              <a:rPr lang="ru-RU" dirty="0"/>
              <a:t/>
            </a:r>
            <a:br>
              <a:rPr lang="ru-RU" dirty="0"/>
            </a:br>
            <a:endParaRPr lang="ru-RU" dirty="0"/>
          </a:p>
        </p:txBody>
      </p:sp>
      <p:sp>
        <p:nvSpPr>
          <p:cNvPr id="3" name="Содержимое 2"/>
          <p:cNvSpPr>
            <a:spLocks noGrp="1"/>
          </p:cNvSpPr>
          <p:nvPr>
            <p:ph sz="quarter" idx="1"/>
          </p:nvPr>
        </p:nvSpPr>
        <p:spPr/>
        <p:txBody>
          <a:bodyPr/>
          <a:lstStyle/>
          <a:p>
            <a:pPr lvl="0"/>
            <a:r>
              <a:rPr lang="ru-RU" dirty="0"/>
              <a:t>Сделать анализ потерь времени – что и кто съедает наше время, которое мы могли бы использовать более разумно</a:t>
            </a:r>
          </a:p>
          <a:p>
            <a:pPr lvl="0"/>
            <a:r>
              <a:rPr lang="ru-RU" dirty="0"/>
              <a:t>Анализ использования времени. Сколько занимает времени каждый вид деятельности: учеба, отдых, общение и т.д.</a:t>
            </a:r>
          </a:p>
          <a:p>
            <a:pPr lvl="0"/>
            <a:r>
              <a:rPr lang="ru-RU" dirty="0"/>
              <a:t>Изучить и наметить для себя, способы помогающие планировать время.</a:t>
            </a:r>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fontScale="90000"/>
          </a:bodyPr>
          <a:lstStyle/>
          <a:p>
            <a:r>
              <a:rPr lang="ru-RU" b="1" dirty="0" smtClean="0"/>
              <a:t/>
            </a:r>
            <a:br>
              <a:rPr lang="ru-RU" b="1" dirty="0" smtClean="0"/>
            </a:br>
            <a:r>
              <a:rPr lang="ru-RU" b="1" dirty="0" smtClean="0"/>
              <a:t>Как </a:t>
            </a:r>
            <a:r>
              <a:rPr lang="ru-RU" b="1" dirty="0"/>
              <a:t>лучше к ним готовиться?</a:t>
            </a:r>
            <a:r>
              <a:rPr lang="ru-RU" dirty="0"/>
              <a:t/>
            </a:r>
            <a:br>
              <a:rPr lang="ru-RU" dirty="0"/>
            </a:br>
            <a:endParaRPr lang="ru-RU" dirty="0"/>
          </a:p>
        </p:txBody>
      </p:sp>
      <p:sp>
        <p:nvSpPr>
          <p:cNvPr id="3" name="Содержимое 2"/>
          <p:cNvSpPr>
            <a:spLocks noGrp="1"/>
          </p:cNvSpPr>
          <p:nvPr>
            <p:ph sz="quarter" idx="1"/>
          </p:nvPr>
        </p:nvSpPr>
        <p:spPr>
          <a:xfrm>
            <a:off x="457200" y="1142984"/>
            <a:ext cx="8229600" cy="4983179"/>
          </a:xfrm>
        </p:spPr>
        <p:txBody>
          <a:bodyPr/>
          <a:lstStyle/>
          <a:p>
            <a:r>
              <a:rPr lang="ru-RU" dirty="0" smtClean="0"/>
              <a:t>Определить </a:t>
            </a:r>
            <a:r>
              <a:rPr lang="ru-RU" dirty="0"/>
              <a:t>дни для каждого </a:t>
            </a:r>
            <a:r>
              <a:rPr lang="ru-RU" dirty="0" smtClean="0"/>
              <a:t>предмета;</a:t>
            </a:r>
          </a:p>
          <a:p>
            <a:r>
              <a:rPr lang="ru-RU" dirty="0"/>
              <a:t>Если  все же удобнее заниматься несколькими предметами день, то не чередовать совершенно разные </a:t>
            </a:r>
            <a:r>
              <a:rPr lang="ru-RU" dirty="0" smtClean="0"/>
              <a:t>предметы;</a:t>
            </a:r>
          </a:p>
          <a:p>
            <a:r>
              <a:rPr lang="ru-RU" dirty="0" smtClean="0"/>
              <a:t> </a:t>
            </a:r>
            <a:r>
              <a:rPr lang="ru-RU" dirty="0"/>
              <a:t>чередовать  выполнение задач: во вторник вы учите новый материал и решаете новые задачи, а в среду занимаетесь </a:t>
            </a:r>
            <a:r>
              <a:rPr lang="ru-RU" dirty="0" smtClean="0"/>
              <a:t>повторением</a:t>
            </a:r>
            <a:r>
              <a:rPr lang="ru-RU" dirty="0"/>
              <a:t>;</a:t>
            </a:r>
          </a:p>
          <a:p>
            <a:r>
              <a:rPr lang="ru-RU" dirty="0"/>
              <a:t>чередовать время отдыха и работы </a:t>
            </a:r>
            <a:r>
              <a:rPr lang="ru-RU" dirty="0" smtClean="0"/>
              <a: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b="1" dirty="0" smtClean="0"/>
              <a:t/>
            </a:r>
            <a:br>
              <a:rPr lang="ru-RU" sz="3600" b="1" dirty="0" smtClean="0"/>
            </a:br>
            <a:r>
              <a:rPr lang="ru-RU" sz="3600" b="1" dirty="0" smtClean="0"/>
              <a:t>Что </a:t>
            </a:r>
            <a:r>
              <a:rPr lang="ru-RU" sz="3600" b="1" dirty="0"/>
              <a:t>будет дополнительной помощью в организации подготовки?</a:t>
            </a:r>
            <a:r>
              <a:rPr lang="ru-RU" dirty="0"/>
              <a:t/>
            </a:r>
            <a:br>
              <a:rPr lang="ru-RU" dirty="0"/>
            </a:br>
            <a:endParaRPr lang="ru-RU" dirty="0"/>
          </a:p>
        </p:txBody>
      </p:sp>
      <p:sp>
        <p:nvSpPr>
          <p:cNvPr id="3" name="Содержимое 2"/>
          <p:cNvSpPr>
            <a:spLocks noGrp="1"/>
          </p:cNvSpPr>
          <p:nvPr>
            <p:ph sz="quarter" idx="1"/>
          </p:nvPr>
        </p:nvSpPr>
        <p:spPr/>
        <p:txBody>
          <a:bodyPr>
            <a:normAutofit fontScale="85000" lnSpcReduction="20000"/>
          </a:bodyPr>
          <a:lstStyle/>
          <a:p>
            <a:r>
              <a:rPr lang="ru-RU" dirty="0"/>
              <a:t>1. Убрать отвлекающие  вещи, </a:t>
            </a:r>
            <a:r>
              <a:rPr lang="ru-RU" dirty="0" err="1"/>
              <a:t>гаджеты</a:t>
            </a:r>
            <a:r>
              <a:rPr lang="ru-RU" dirty="0"/>
              <a:t>, яркие </a:t>
            </a:r>
            <a:r>
              <a:rPr lang="ru-RU" dirty="0" err="1"/>
              <a:t>постеры</a:t>
            </a:r>
            <a:r>
              <a:rPr lang="ru-RU" dirty="0"/>
              <a:t> – полностью переключитесь на учебу</a:t>
            </a:r>
          </a:p>
          <a:p>
            <a:r>
              <a:rPr lang="ru-RU" dirty="0"/>
              <a:t>2. Не смешивать материалы разных предметов на рабочем месте – сделать папочки/стопки для разных предметов. Порядок на столе – порядок в голове.</a:t>
            </a:r>
          </a:p>
          <a:p>
            <a:r>
              <a:rPr lang="ru-RU" dirty="0"/>
              <a:t>3. Использовать </a:t>
            </a:r>
            <a:r>
              <a:rPr lang="ru-RU" dirty="0" err="1"/>
              <a:t>стикеры</a:t>
            </a:r>
            <a:r>
              <a:rPr lang="ru-RU" dirty="0"/>
              <a:t>, закладки, отметки для важного материала.</a:t>
            </a:r>
          </a:p>
          <a:p>
            <a:r>
              <a:rPr lang="ru-RU" dirty="0"/>
              <a:t>4. Хорошей помощью в подготовке также будет определение наилучшего для вас типа восприятия (в Интернете множество тестов на определение типа): визуальный (изображения, текст), </a:t>
            </a:r>
            <a:r>
              <a:rPr lang="ru-RU" dirty="0" err="1"/>
              <a:t>аудиальный</a:t>
            </a:r>
            <a:r>
              <a:rPr lang="ru-RU" dirty="0"/>
              <a:t> (аудиозаписи) или кинестетический (использование прикладных материалов).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b="1" dirty="0"/>
              <a:t>Как настроить себя на успех, быть более собранным</a:t>
            </a:r>
            <a:r>
              <a:rPr lang="ru-RU" sz="2400" dirty="0"/>
              <a:t/>
            </a:r>
            <a:br>
              <a:rPr lang="ru-RU" sz="2400" dirty="0"/>
            </a:br>
            <a:r>
              <a:rPr lang="ru-RU" sz="2400" b="1" dirty="0"/>
              <a:t>и внимательным в день сдачи ЕГЭ</a:t>
            </a:r>
            <a:endParaRPr lang="ru-RU" sz="2400" dirty="0"/>
          </a:p>
        </p:txBody>
      </p:sp>
      <p:sp>
        <p:nvSpPr>
          <p:cNvPr id="3" name="Содержимое 2"/>
          <p:cNvSpPr>
            <a:spLocks noGrp="1"/>
          </p:cNvSpPr>
          <p:nvPr>
            <p:ph sz="quarter" idx="1"/>
          </p:nvPr>
        </p:nvSpPr>
        <p:spPr>
          <a:xfrm>
            <a:off x="457200" y="1214422"/>
            <a:ext cx="8229600" cy="4911741"/>
          </a:xfrm>
        </p:spPr>
        <p:txBody>
          <a:bodyPr>
            <a:normAutofit lnSpcReduction="10000"/>
          </a:bodyPr>
          <a:lstStyle/>
          <a:p>
            <a:r>
              <a:rPr lang="ru-RU" sz="1600" dirty="0" smtClean="0"/>
              <a:t> </a:t>
            </a:r>
            <a:r>
              <a:rPr lang="ru-RU" sz="1600" dirty="0"/>
              <a:t>Мобилизуй свое внимание, сконцентрируйся на успешном выполнении всех заданий - это поможет справиться с ситуацией.</a:t>
            </a:r>
          </a:p>
          <a:p>
            <a:r>
              <a:rPr lang="ru-RU" sz="1600" dirty="0" smtClean="0"/>
              <a:t> </a:t>
            </a:r>
            <a:r>
              <a:rPr lang="ru-RU" sz="1600" dirty="0"/>
              <a:t>Постарайся сразу сосредоточиться после того, как ты получил текст заданий. Не отвлекайся на посторонние раздражители (шорохи, звуки, разговоры). Перечитывай каждый вопрос дважды, убеждаясь, что ты правильно понял то, что от тебя требуется.</a:t>
            </a:r>
          </a:p>
          <a:p>
            <a:r>
              <a:rPr lang="ru-RU" sz="1600" dirty="0" smtClean="0"/>
              <a:t> </a:t>
            </a:r>
            <a:r>
              <a:rPr lang="ru-RU" sz="1600" dirty="0"/>
              <a:t>Если тебе не сразу удается сосредоточить внимание, ты отвлекаешься и испытываешь тревожность по поводу ситуации. Успокойся, присмотрись - тебя окружают такие же сверстники и учителя, которые так же, как и ты, заинтересованы в успехе.</a:t>
            </a:r>
          </a:p>
          <a:p>
            <a:r>
              <a:rPr lang="ru-RU" sz="1600" dirty="0" smtClean="0"/>
              <a:t> </a:t>
            </a:r>
            <a:r>
              <a:rPr lang="ru-RU" sz="1600" dirty="0"/>
              <a:t>Сначала пробегись глазами по всем заданиям и начинай с более легких, а сложное оставь на потом. Это поможет тебе быстро включиться в работу и приобрести уверенность в своих возможностях на все время работы.</a:t>
            </a:r>
          </a:p>
          <a:p>
            <a:r>
              <a:rPr lang="ru-RU" sz="1600" dirty="0" smtClean="0"/>
              <a:t> </a:t>
            </a:r>
            <a:r>
              <a:rPr lang="ru-RU" sz="1600" dirty="0"/>
              <a:t>Не спеши сразу вписывать правильный ответ, еще раз перечитай задание до конца, убеждая, тем самым, себя в верном выборе. Это поможет избежать досадной ошибки</a:t>
            </a:r>
            <a:r>
              <a:rPr lang="ru-RU" sz="1600" dirty="0" smtClean="0"/>
              <a:t>.</a:t>
            </a:r>
            <a:r>
              <a:rPr lang="ru-RU" sz="1600" dirty="0"/>
              <a:t> </a:t>
            </a:r>
          </a:p>
          <a:p>
            <a:r>
              <a:rPr lang="ru-RU" sz="1600" dirty="0" smtClean="0"/>
              <a:t> </a:t>
            </a:r>
            <a:r>
              <a:rPr lang="ru-RU" sz="1600" dirty="0"/>
              <a:t>При выполнении следующего задания старайся отвлечься от предыдущих и сосредоточиться только на новом задании, даже если в прошлых заданиях ты, как тебе кажется, испытал неудачу.</a:t>
            </a:r>
          </a:p>
          <a:p>
            <a:r>
              <a:rPr lang="ru-RU" sz="1600" dirty="0" smtClean="0"/>
              <a:t> </a:t>
            </a:r>
            <a:r>
              <a:rPr lang="ru-RU" sz="1600" dirty="0"/>
              <a:t>Обязательно рассчитай приблизительное время на выполнение каждого задания, оставив достаточно времени на проверку всех заданий.</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25602"/>
          </a:xfrm>
        </p:spPr>
        <p:txBody>
          <a:bodyPr>
            <a:noAutofit/>
          </a:bodyPr>
          <a:lstStyle/>
          <a:p>
            <a:r>
              <a:rPr lang="ru-RU" sz="2400" b="1" dirty="0" smtClean="0"/>
              <a:t/>
            </a:r>
            <a:br>
              <a:rPr lang="ru-RU" sz="2400" b="1" dirty="0" smtClean="0"/>
            </a:br>
            <a:r>
              <a:rPr lang="ru-RU" sz="2400" b="1" dirty="0" smtClean="0"/>
              <a:t>В </a:t>
            </a:r>
            <a:r>
              <a:rPr lang="ru-RU" sz="2400" b="1" dirty="0"/>
              <a:t>«Спецификации контрольных измерительных материалов для проведения в 2016 году единого государственного экзамена по обществознанию»  выделена пятая колонка «Примерное время выполнения задания (мин.)»</a:t>
            </a:r>
            <a:endParaRPr lang="ru-RU" sz="2400" dirty="0"/>
          </a:p>
        </p:txBody>
      </p:sp>
      <p:sp>
        <p:nvSpPr>
          <p:cNvPr id="3" name="Содержимое 2"/>
          <p:cNvSpPr>
            <a:spLocks noGrp="1"/>
          </p:cNvSpPr>
          <p:nvPr>
            <p:ph sz="quarter" idx="1"/>
          </p:nvPr>
        </p:nvSpPr>
        <p:spPr>
          <a:xfrm>
            <a:off x="457200" y="1928802"/>
            <a:ext cx="8229600" cy="4429156"/>
          </a:xfrm>
        </p:spPr>
        <p:txBody>
          <a:bodyPr>
            <a:normAutofit fontScale="85000" lnSpcReduction="10000"/>
          </a:bodyPr>
          <a:lstStyle/>
          <a:p>
            <a:endParaRPr lang="ru-RU" b="1" dirty="0" smtClean="0"/>
          </a:p>
          <a:p>
            <a:pPr>
              <a:buNone/>
            </a:pPr>
            <a:r>
              <a:rPr lang="ru-RU" b="1" dirty="0" smtClean="0"/>
              <a:t>ЧАСТЬ </a:t>
            </a:r>
            <a:r>
              <a:rPr lang="ru-RU" b="1" dirty="0"/>
              <a:t>1.</a:t>
            </a:r>
            <a:endParaRPr lang="ru-RU" dirty="0"/>
          </a:p>
          <a:p>
            <a:r>
              <a:rPr lang="ru-RU" dirty="0"/>
              <a:t>1-3 зад. - по 2 мин.</a:t>
            </a:r>
          </a:p>
          <a:p>
            <a:r>
              <a:rPr lang="ru-RU" dirty="0"/>
              <a:t>4-9, 12-14 – по 7 мин.</a:t>
            </a:r>
          </a:p>
          <a:p>
            <a:r>
              <a:rPr lang="ru-RU" dirty="0"/>
              <a:t>10 зад. -  4 мин.</a:t>
            </a:r>
          </a:p>
          <a:p>
            <a:r>
              <a:rPr lang="ru-RU" dirty="0"/>
              <a:t>11 зад. – 5 мин.</a:t>
            </a:r>
          </a:p>
          <a:p>
            <a:r>
              <a:rPr lang="ru-RU" dirty="0"/>
              <a:t>15-20 зад. – по 8 мин</a:t>
            </a:r>
            <a:r>
              <a:rPr lang="ru-RU" dirty="0" smtClean="0"/>
              <a:t>.</a:t>
            </a:r>
            <a:r>
              <a:rPr lang="ru-RU" dirty="0"/>
              <a:t> </a:t>
            </a:r>
          </a:p>
          <a:p>
            <a:pPr>
              <a:buNone/>
            </a:pPr>
            <a:r>
              <a:rPr lang="ru-RU" b="1" dirty="0"/>
              <a:t>ЧАСТЬ 2.</a:t>
            </a:r>
            <a:endParaRPr lang="ru-RU" dirty="0"/>
          </a:p>
          <a:p>
            <a:r>
              <a:rPr lang="ru-RU" dirty="0"/>
              <a:t>21-28 зад. – по 8 мин.</a:t>
            </a:r>
          </a:p>
          <a:p>
            <a:r>
              <a:rPr lang="ru-RU" dirty="0"/>
              <a:t>29 зад. написать эссе  - 45 мин</a:t>
            </a:r>
            <a:r>
              <a:rPr lang="ru-RU" b="1" dirty="0"/>
              <a:t>.                 </a:t>
            </a:r>
            <a:r>
              <a:rPr lang="ru-RU" b="1" dirty="0" smtClean="0"/>
              <a:t>  </a:t>
            </a:r>
            <a:r>
              <a:rPr lang="ru-RU" b="1" dirty="0"/>
              <a:t>Всего: 235 мин.</a:t>
            </a:r>
            <a:endParaRPr lang="ru-RU" dirty="0"/>
          </a:p>
          <a:p>
            <a:endParaRPr lang="ru-RU"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бычная">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Обычная">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Обычная">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49</TotalTime>
  <Words>596</Words>
  <Application>Microsoft Office PowerPoint</Application>
  <PresentationFormat>Экран (4:3)</PresentationFormat>
  <Paragraphs>49</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Обычная</vt:lpstr>
      <vt:lpstr>Тайм-менеджмент при подготовке к ЕГЭ</vt:lpstr>
      <vt:lpstr> Жизнь современного школьника характеризуют проблемы: </vt:lpstr>
      <vt:lpstr> Работа по формированию навыков тайм-менеджмента  строится в трех направлениях: </vt:lpstr>
      <vt:lpstr>Психологическая готовность </vt:lpstr>
      <vt:lpstr> Как научиться планировать свое время: </vt:lpstr>
      <vt:lpstr> Как лучше к ним готовиться? </vt:lpstr>
      <vt:lpstr> Что будет дополнительной помощью в организации подготовки? </vt:lpstr>
      <vt:lpstr>Как настроить себя на успех, быть более собранным и внимательным в день сдачи ЕГЭ</vt:lpstr>
      <vt:lpstr> В «Спецификации контрольных измерительных материалов для проведения в 2016 году единого государственного экзамена по обществознанию»  выделена пятая колонка «Примерное время выполнения задания (мин.)»</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Тайм-менеджмент при подготовке к ЕГЭ</dc:title>
  <dc:creator>Рита</dc:creator>
  <cp:lastModifiedBy>Рита</cp:lastModifiedBy>
  <cp:revision>15</cp:revision>
  <dcterms:created xsi:type="dcterms:W3CDTF">2016-01-15T19:22:06Z</dcterms:created>
  <dcterms:modified xsi:type="dcterms:W3CDTF">2016-01-15T20:11:27Z</dcterms:modified>
</cp:coreProperties>
</file>