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20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1CCD0-BDBE-43F6-AEC4-077ED3A5C5A8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6DC9-8039-4B5A-9311-CD715C80E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1CCD0-BDBE-43F6-AEC4-077ED3A5C5A8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6DC9-8039-4B5A-9311-CD715C80E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1CCD0-BDBE-43F6-AEC4-077ED3A5C5A8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6DC9-8039-4B5A-9311-CD715C80E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1CCD0-BDBE-43F6-AEC4-077ED3A5C5A8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6DC9-8039-4B5A-9311-CD715C80E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1CCD0-BDBE-43F6-AEC4-077ED3A5C5A8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6DC9-8039-4B5A-9311-CD715C80E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1CCD0-BDBE-43F6-AEC4-077ED3A5C5A8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6DC9-8039-4B5A-9311-CD715C80E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1CCD0-BDBE-43F6-AEC4-077ED3A5C5A8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6DC9-8039-4B5A-9311-CD715C80E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1CCD0-BDBE-43F6-AEC4-077ED3A5C5A8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6DC9-8039-4B5A-9311-CD715C80E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1CCD0-BDBE-43F6-AEC4-077ED3A5C5A8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6DC9-8039-4B5A-9311-CD715C80E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1CCD0-BDBE-43F6-AEC4-077ED3A5C5A8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6DC9-8039-4B5A-9311-CD715C80E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1CCD0-BDBE-43F6-AEC4-077ED3A5C5A8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86DC9-8039-4B5A-9311-CD715C80E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1CCD0-BDBE-43F6-AEC4-077ED3A5C5A8}" type="datetimeFigureOut">
              <a:rPr lang="ru-RU" smtClean="0"/>
              <a:pPr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86DC9-8039-4B5A-9311-CD715C80E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Части речи. Глагол.,Display Only,A,0,7,36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с двумя вырезанными соседними углами 4"/>
          <p:cNvSpPr/>
          <p:nvPr/>
        </p:nvSpPr>
        <p:spPr>
          <a:xfrm>
            <a:off x="395536" y="404664"/>
            <a:ext cx="8352928" cy="6048672"/>
          </a:xfrm>
          <a:prstGeom prst="snip2Same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203648" y="821856"/>
            <a:ext cx="7128792" cy="2736304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>
                <a:solidFill>
                  <a:srgbClr val="FF0000"/>
                </a:solidFill>
              </a:rPr>
              <a:t>Глагол</a:t>
            </a:r>
          </a:p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Русский язык. 4  класс</a:t>
            </a:r>
          </a:p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Неопределенная форма </a:t>
            </a:r>
            <a:r>
              <a:rPr lang="ru-RU" sz="3200" dirty="0" smtClean="0">
                <a:solidFill>
                  <a:schemeClr val="tx2"/>
                </a:solidFill>
              </a:rPr>
              <a:t>глагола</a:t>
            </a:r>
          </a:p>
          <a:p>
            <a:pPr algn="ctr"/>
            <a:r>
              <a:rPr lang="ru-RU" sz="2400" dirty="0">
                <a:solidFill>
                  <a:schemeClr val="tx2"/>
                </a:solidFill>
              </a:rPr>
              <a:t>Составила учитель начальных классов ГБОУ СОШ </a:t>
            </a:r>
            <a:r>
              <a:rPr lang="ru-RU" sz="2400" dirty="0" err="1">
                <a:solidFill>
                  <a:schemeClr val="tx2"/>
                </a:solidFill>
              </a:rPr>
              <a:t>с.Новодевичье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  <a:r>
              <a:rPr lang="ru-RU" sz="2400" dirty="0" err="1">
                <a:solidFill>
                  <a:schemeClr val="tx2"/>
                </a:solidFill>
              </a:rPr>
              <a:t>Шайкина</a:t>
            </a:r>
            <a:r>
              <a:rPr lang="ru-RU" sz="2400" dirty="0">
                <a:solidFill>
                  <a:schemeClr val="tx2"/>
                </a:solidFill>
              </a:rPr>
              <a:t> Н.В. 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04648">
            <a:off x="2125784" y="6207342"/>
            <a:ext cx="1418456" cy="17759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75856" y="3573016"/>
            <a:ext cx="1512168" cy="432048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876256" y="3573016"/>
            <a:ext cx="1490464" cy="504056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6" name="Рисунок 15" descr="0_de439_69d99233_XL (565x700, 104Kb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857628"/>
            <a:ext cx="1557345" cy="186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141049051_0_de453_19eb7684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14480" y="4000504"/>
            <a:ext cx="1428760" cy="1537684"/>
          </a:xfrm>
          <a:prstGeom prst="rect">
            <a:avLst/>
          </a:prstGeom>
        </p:spPr>
      </p:pic>
      <p:pic>
        <p:nvPicPr>
          <p:cNvPr id="18" name="Рисунок 17" descr="0_de43f_e382109b_XL (557x700, 124Kb)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4786322"/>
            <a:ext cx="107157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141049051_0_de453_19eb7684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643446"/>
            <a:ext cx="1428760" cy="1537684"/>
          </a:xfrm>
          <a:prstGeom prst="rect">
            <a:avLst/>
          </a:prstGeom>
        </p:spPr>
      </p:pic>
      <p:pic>
        <p:nvPicPr>
          <p:cNvPr id="20" name="Рисунок 19" descr="0_de43f_e382109b_XL (557x700, 124Kb)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4214818"/>
            <a:ext cx="107157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141049031_0_de44e_83ea43a6_X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86644" y="4143380"/>
            <a:ext cx="1218228" cy="1428760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571472" y="4714884"/>
            <a:ext cx="357190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357554" y="5429264"/>
            <a:ext cx="419104" cy="133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000760" y="4714884"/>
            <a:ext cx="419104" cy="133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1,3 Answers,A,60,7,36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1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Какие вопросы относятся к неопределенной форме?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393717"/>
              </p:ext>
            </p:extLst>
          </p:nvPr>
        </p:nvGraphicFramePr>
        <p:xfrm>
          <a:off x="971600" y="3573017"/>
          <a:ext cx="7272808" cy="22085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5184576"/>
              </a:tblGrid>
              <a:tr h="679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что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делать? что сделать?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что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делать? что делаю?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что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делаешь? что буду делать?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691680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1680" y="429309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1680" y="501317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2,3 Answers,B,60,7,36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2</a:t>
            </a:r>
            <a:r>
              <a:rPr lang="ru-RU" sz="2800" dirty="0"/>
              <a:t> </a:t>
            </a:r>
            <a:endParaRPr lang="ru-RU" sz="2800" dirty="0" smtClean="0"/>
          </a:p>
          <a:p>
            <a:pPr algn="ctr"/>
            <a:endParaRPr lang="ru-RU" sz="2800" dirty="0"/>
          </a:p>
          <a:p>
            <a:pPr algn="ctr"/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Выбери глагол, стоящий в неопределенной форме.</a:t>
            </a:r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67295"/>
              </p:ext>
            </p:extLst>
          </p:nvPr>
        </p:nvGraphicFramePr>
        <p:xfrm>
          <a:off x="971600" y="3573017"/>
          <a:ext cx="7272808" cy="20303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5184576"/>
              </a:tblGrid>
              <a:tr h="679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гуляешь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беречь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речь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691680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1680" y="429309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1680" y="501317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3,3 Answers,A,60,7,36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3 </a:t>
            </a:r>
          </a:p>
          <a:p>
            <a:pPr algn="ctr"/>
            <a:r>
              <a:rPr lang="ru-RU" sz="2800" dirty="0" smtClean="0"/>
              <a:t>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Определи начальную форму у глагола </a:t>
            </a:r>
            <a:r>
              <a:rPr lang="ru-RU" sz="2800" i="1" dirty="0" smtClean="0">
                <a:solidFill>
                  <a:srgbClr val="006600"/>
                </a:solidFill>
                <a:latin typeface="Cambria" pitchFamily="18" charset="0"/>
              </a:rPr>
              <a:t>течёт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?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045442"/>
              </p:ext>
            </p:extLst>
          </p:nvPr>
        </p:nvGraphicFramePr>
        <p:xfrm>
          <a:off x="971600" y="3573017"/>
          <a:ext cx="7272808" cy="20303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5184576"/>
              </a:tblGrid>
              <a:tr h="679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66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течь</a:t>
                      </a:r>
                      <a:endParaRPr lang="ru-RU" sz="2800" b="1" dirty="0">
                        <a:solidFill>
                          <a:srgbClr val="0066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66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текут</a:t>
                      </a:r>
                      <a:endParaRPr lang="ru-RU" sz="2800" b="1" dirty="0">
                        <a:solidFill>
                          <a:srgbClr val="0066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66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будет</a:t>
                      </a:r>
                      <a:r>
                        <a:rPr lang="ru-RU" sz="2800" b="1" baseline="0" dirty="0" smtClean="0">
                          <a:solidFill>
                            <a:srgbClr val="006600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течь</a:t>
                      </a:r>
                      <a:endParaRPr lang="ru-RU" sz="2800" b="1" dirty="0">
                        <a:solidFill>
                          <a:srgbClr val="006600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691680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1680" y="429309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1680" y="501317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4,3 Answers,B,60,3,11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4</a:t>
            </a:r>
            <a:r>
              <a:rPr lang="ru-RU" sz="2800" dirty="0"/>
              <a:t> </a:t>
            </a:r>
            <a:endParaRPr lang="ru-RU" sz="2800" dirty="0" smtClean="0"/>
          </a:p>
          <a:p>
            <a:pPr algn="ctr"/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В каком предложении есть  глагол 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в неопределённой форме?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920054"/>
              </p:ext>
            </p:extLst>
          </p:nvPr>
        </p:nvGraphicFramePr>
        <p:xfrm>
          <a:off x="971600" y="3573017"/>
          <a:ext cx="7272808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5184576"/>
              </a:tblGrid>
              <a:tr h="679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Вылетела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на солнышко первая бабочка.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Иногда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он останавливался отдохнуть.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По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вечерам у костров звучат песни.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691680" y="3645024"/>
            <a:ext cx="576064" cy="72008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1680" y="4509120"/>
            <a:ext cx="576064" cy="648072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1680" y="5301208"/>
            <a:ext cx="576064" cy="72008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5,3 Answers,C,60,7,36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5 </a:t>
            </a:r>
          </a:p>
          <a:p>
            <a:pPr algn="ctr"/>
            <a:endParaRPr lang="ru-RU" sz="28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Найди ошибку в постановке глаголов в неопределённую форму.</a:t>
            </a:r>
            <a:endParaRPr lang="ru-RU" sz="2800" dirty="0">
              <a:solidFill>
                <a:schemeClr val="tx1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738675"/>
              </p:ext>
            </p:extLst>
          </p:nvPr>
        </p:nvGraphicFramePr>
        <p:xfrm>
          <a:off x="971600" y="3573017"/>
          <a:ext cx="7272808" cy="20303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5184576"/>
              </a:tblGrid>
              <a:tr h="679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Скучали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- скучать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Стережёт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- стеречь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прячется</a:t>
                      </a:r>
                      <a:r>
                        <a:rPr lang="ru-RU" sz="2800" b="1" baseline="0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 - прячутся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691680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1680" y="429309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1680" y="501317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6,4 Answers,D,60,7,36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548680"/>
            <a:ext cx="7920880" cy="2376264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92696"/>
            <a:ext cx="7704856" cy="20882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ambria" pitchFamily="18" charset="0"/>
              </a:rPr>
              <a:t>Вопрос № 6</a:t>
            </a:r>
            <a:r>
              <a:rPr lang="ru-RU" sz="2800" dirty="0"/>
              <a:t> </a:t>
            </a:r>
            <a:endParaRPr lang="ru-RU" sz="2800" dirty="0" smtClean="0"/>
          </a:p>
          <a:p>
            <a:pPr algn="ctr"/>
            <a:endParaRPr lang="ru-RU" sz="2800" dirty="0"/>
          </a:p>
          <a:p>
            <a:pPr algn="ctr"/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1"/>
                </a:solidFill>
                <a:latin typeface="Cambria" pitchFamily="18" charset="0"/>
              </a:rPr>
              <a:t>Каких окончаний не бывает у глаголов в неопределённой форме</a:t>
            </a:r>
            <a:r>
              <a:rPr lang="ru-RU" sz="2800" dirty="0">
                <a:solidFill>
                  <a:schemeClr val="tx1"/>
                </a:solidFill>
                <a:latin typeface="Cambria" pitchFamily="18" charset="0"/>
              </a:rPr>
              <a:t>?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ambria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3429000"/>
            <a:ext cx="7920880" cy="29523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4487169"/>
              </p:ext>
            </p:extLst>
          </p:nvPr>
        </p:nvGraphicFramePr>
        <p:xfrm>
          <a:off x="971600" y="3573017"/>
          <a:ext cx="7272808" cy="2736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5184576"/>
              </a:tblGrid>
              <a:tr h="6797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чь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ть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53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ти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59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2800" b="1" dirty="0" err="1" smtClean="0">
                          <a:solidFill>
                            <a:schemeClr val="tx2"/>
                          </a:solidFill>
                          <a:latin typeface="Cambria" pitchFamily="18" charset="0"/>
                          <a:ea typeface="Calibri"/>
                          <a:cs typeface="Times New Roman"/>
                        </a:rPr>
                        <a:t>ит</a:t>
                      </a:r>
                      <a:endParaRPr lang="ru-RU" sz="2800" b="1" dirty="0">
                        <a:solidFill>
                          <a:schemeClr val="tx2"/>
                        </a:solidFill>
                        <a:latin typeface="Cambr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Овал 10"/>
          <p:cNvSpPr/>
          <p:nvPr/>
        </p:nvSpPr>
        <p:spPr>
          <a:xfrm>
            <a:off x="1691680" y="3645024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A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691680" y="429309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B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691680" y="5013176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691680" y="5661248"/>
            <a:ext cx="576064" cy="576064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http://photoshop4u.ru/uploads/posts/2009-04/1239984817_8.jpg"/>
          <p:cNvPicPr>
            <a:picLocks noChangeAspect="1" noChangeArrowheads="1"/>
          </p:cNvPicPr>
          <p:nvPr/>
        </p:nvPicPr>
        <p:blipFill>
          <a:blip r:embed="rId2" cstate="print"/>
          <a:srcRect r="12174" b="34376"/>
          <a:stretch>
            <a:fillRect/>
          </a:stretch>
        </p:blipFill>
        <p:spPr bwMode="auto">
          <a:xfrm>
            <a:off x="323528" y="332656"/>
            <a:ext cx="8496944" cy="619268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9552" y="620688"/>
            <a:ext cx="8064896" cy="57606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Литература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Русский язык. 4 класс. Проверочные работы. </a:t>
            </a:r>
            <a:r>
              <a:rPr lang="ru-RU" dirty="0" err="1" smtClean="0">
                <a:solidFill>
                  <a:schemeClr val="tx1"/>
                </a:solidFill>
              </a:rPr>
              <a:t>Канакина</a:t>
            </a:r>
            <a:r>
              <a:rPr lang="ru-RU" dirty="0" smtClean="0">
                <a:solidFill>
                  <a:schemeClr val="tx1"/>
                </a:solidFill>
              </a:rPr>
              <a:t> В.П.  - М. 2017 г.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Источники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http://tapenik.ru/dizain_alfavit.html</a:t>
            </a:r>
            <a:r>
              <a:rPr lang="ru-RU" dirty="0" smtClean="0">
                <a:solidFill>
                  <a:schemeClr val="tx1"/>
                </a:solidFill>
              </a:rPr>
              <a:t>- буквы 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204</Words>
  <Application>Microsoft Office PowerPoint</Application>
  <PresentationFormat>Экран (4:3)</PresentationFormat>
  <Paragraphs>73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MURZIK</dc:creator>
  <cp:lastModifiedBy>Шайкина</cp:lastModifiedBy>
  <cp:revision>32</cp:revision>
  <dcterms:created xsi:type="dcterms:W3CDTF">2011-09-25T11:04:58Z</dcterms:created>
  <dcterms:modified xsi:type="dcterms:W3CDTF">2019-05-08T06:41:57Z</dcterms:modified>
</cp:coreProperties>
</file>