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7"/>
  </p:notesMasterIdLst>
  <p:sldIdLst>
    <p:sldId id="256" r:id="rId2"/>
    <p:sldId id="257" r:id="rId3"/>
    <p:sldId id="260" r:id="rId4"/>
    <p:sldId id="261" r:id="rId5"/>
    <p:sldId id="262"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91" autoAdjust="0"/>
  </p:normalViewPr>
  <p:slideViewPr>
    <p:cSldViewPr>
      <p:cViewPr varScale="1">
        <p:scale>
          <a:sx n="68" d="100"/>
          <a:sy n="68" d="100"/>
        </p:scale>
        <p:origin x="-143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320684-36D8-441F-8616-8C685A617037}" type="datetimeFigureOut">
              <a:rPr lang="ru-RU" smtClean="0"/>
              <a:pPr/>
              <a:t>09.05.2019</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840B01-B2F1-4C70-8F07-DD28F0D416AF}" type="slidenum">
              <a:rPr lang="ru-RU" smtClean="0"/>
              <a:pPr/>
              <a:t>‹#›</a:t>
            </a:fld>
            <a:endParaRPr lang="ru-RU" dirty="0"/>
          </a:p>
        </p:txBody>
      </p:sp>
    </p:spTree>
    <p:extLst>
      <p:ext uri="{BB962C8B-B14F-4D97-AF65-F5344CB8AC3E}">
        <p14:creationId xmlns:p14="http://schemas.microsoft.com/office/powerpoint/2010/main" val="2633601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Model of action of the first phone</a:t>
            </a:r>
            <a:endParaRPr lang="ru-RU" dirty="0"/>
          </a:p>
        </p:txBody>
      </p:sp>
      <p:sp>
        <p:nvSpPr>
          <p:cNvPr id="4" name="Номер слайда 3"/>
          <p:cNvSpPr>
            <a:spLocks noGrp="1"/>
          </p:cNvSpPr>
          <p:nvPr>
            <p:ph type="sldNum" sz="quarter" idx="10"/>
          </p:nvPr>
        </p:nvSpPr>
        <p:spPr/>
        <p:txBody>
          <a:bodyPr/>
          <a:lstStyle/>
          <a:p>
            <a:fld id="{51840B01-B2F1-4C70-8F07-DD28F0D416AF}" type="slidenum">
              <a:rPr lang="ru-RU" smtClean="0"/>
              <a:pPr/>
              <a:t>4</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4C71EC6-210F-42DE-9C53-41977AD35B3D}" type="datetimeFigureOut">
              <a:rPr lang="ru-RU" smtClean="0"/>
              <a:pPr/>
              <a:t>09.05.2019</a:t>
            </a:fld>
            <a:endParaRPr lang="ru-RU" dirty="0"/>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dirty="0"/>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19B0651-EE4F-4900-A07F-96A6BFA9D0F0}"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09.05.2019</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B4C71EC6-210F-42DE-9C53-41977AD35B3D}" type="datetimeFigureOut">
              <a:rPr lang="ru-RU" smtClean="0"/>
              <a:pPr/>
              <a:t>09.05.2019</a:t>
            </a:fld>
            <a:endParaRPr lang="ru-RU" dirty="0"/>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dirty="0"/>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19B0651-EE4F-4900-A07F-96A6BFA9D0F0}"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09.05.2019</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4C71EC6-210F-42DE-9C53-41977AD35B3D}" type="datetimeFigureOut">
              <a:rPr lang="ru-RU" smtClean="0"/>
              <a:pPr/>
              <a:t>09.05.2019</a:t>
            </a:fld>
            <a:endParaRPr lang="ru-RU" dirty="0"/>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dirty="0"/>
          </a:p>
        </p:txBody>
      </p:sp>
      <p:sp>
        <p:nvSpPr>
          <p:cNvPr id="6" name="Номер слайда 5"/>
          <p:cNvSpPr>
            <a:spLocks noGrp="1"/>
          </p:cNvSpPr>
          <p:nvPr>
            <p:ph type="sldNum" sz="quarter" idx="12"/>
          </p:nvPr>
        </p:nvSpPr>
        <p:spPr>
          <a:xfrm>
            <a:off x="6733952" y="6555112"/>
            <a:ext cx="588336" cy="228600"/>
          </a:xfrm>
        </p:spPr>
        <p:txBody>
          <a:bodyPr/>
          <a:lstStyle>
            <a:extLst/>
          </a:lstStyle>
          <a:p>
            <a:fld id="{B19B0651-EE4F-4900-A07F-96A6BFA9D0F0}"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09.05.2019</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pPr/>
              <a:t>09.05.2019</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pPr/>
              <a:t>09.05.2019</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B4C71EC6-210F-42DE-9C53-41977AD35B3D}" type="datetimeFigureOut">
              <a:rPr lang="ru-RU" smtClean="0"/>
              <a:pPr/>
              <a:t>09.05.2019</a:t>
            </a:fld>
            <a:endParaRPr lang="ru-RU" dirty="0"/>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dirty="0"/>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09.05.2019</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B4C71EC6-210F-42DE-9C53-41977AD35B3D}" type="datetimeFigureOut">
              <a:rPr lang="ru-RU" smtClean="0"/>
              <a:pPr/>
              <a:t>09.05.2019</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dirty="0"/>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dirty="0"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4C71EC6-210F-42DE-9C53-41977AD35B3D}" type="datetimeFigureOut">
              <a:rPr lang="ru-RU" smtClean="0"/>
              <a:pPr/>
              <a:t>09.05.2019</a:t>
            </a:fld>
            <a:endParaRPr lang="ru-RU" dirty="0"/>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dirty="0"/>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19B0651-EE4F-4900-A07F-96A6BFA9D0F0}"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059832" y="188640"/>
            <a:ext cx="5832648" cy="3212928"/>
          </a:xfrm>
        </p:spPr>
        <p:txBody>
          <a:bodyPr>
            <a:normAutofit/>
          </a:bodyPr>
          <a:lstStyle/>
          <a:p>
            <a:r>
              <a:rPr lang="en-US" dirty="0" smtClean="0">
                <a:solidFill>
                  <a:schemeClr val="bg1"/>
                </a:solidFill>
              </a:rPr>
              <a:t>Project about</a:t>
            </a:r>
            <a:r>
              <a:rPr lang="en-US" dirty="0" smtClean="0">
                <a:solidFill>
                  <a:schemeClr val="bg1"/>
                </a:solidFill>
              </a:rPr>
              <a:t>:</a:t>
            </a:r>
            <a:br>
              <a:rPr lang="en-US" dirty="0" smtClean="0">
                <a:solidFill>
                  <a:schemeClr val="bg1"/>
                </a:solidFill>
              </a:rPr>
            </a:br>
            <a:r>
              <a:rPr lang="en-US" dirty="0" smtClean="0">
                <a:solidFill>
                  <a:schemeClr val="bg1"/>
                </a:solidFill>
              </a:rPr>
              <a:t>“First </a:t>
            </a:r>
            <a:r>
              <a:rPr dirty="0" smtClean="0">
                <a:solidFill>
                  <a:schemeClr val="bg1"/>
                </a:solidFill>
              </a:rPr>
              <a:t>telephone. Alexander Graham Bell and </a:t>
            </a:r>
            <a:r>
              <a:rPr dirty="0" smtClean="0">
                <a:solidFill>
                  <a:schemeClr val="bg1"/>
                </a:solidFill>
              </a:rPr>
              <a:t>his</a:t>
            </a:r>
            <a:r>
              <a:rPr lang="en-US" dirty="0" smtClean="0">
                <a:solidFill>
                  <a:schemeClr val="bg1"/>
                </a:solidFill>
              </a:rPr>
              <a:t>  </a:t>
            </a:r>
            <a:r>
              <a:rPr dirty="0" smtClean="0">
                <a:solidFill>
                  <a:schemeClr val="bg1"/>
                </a:solidFill>
              </a:rPr>
              <a:t>inven</a:t>
            </a:r>
            <a:r>
              <a:rPr lang="en-US" dirty="0" smtClean="0">
                <a:solidFill>
                  <a:schemeClr val="bg1"/>
                </a:solidFill>
              </a:rPr>
              <a:t>tion</a:t>
            </a:r>
            <a:r>
              <a:rPr dirty="0" smtClean="0">
                <a:solidFill>
                  <a:schemeClr val="bg1"/>
                </a:solidFill>
              </a:rPr>
              <a:t> </a:t>
            </a:r>
            <a:r>
              <a:rPr lang="en-US" dirty="0" smtClean="0">
                <a:solidFill>
                  <a:schemeClr val="bg1"/>
                </a:solidFill>
              </a:rPr>
              <a:t>”</a:t>
            </a:r>
            <a:endParaRPr lang="ru-RU" dirty="0">
              <a:solidFill>
                <a:schemeClr val="bg1"/>
              </a:solidFill>
            </a:endParaRPr>
          </a:p>
        </p:txBody>
      </p:sp>
      <p:sp>
        <p:nvSpPr>
          <p:cNvPr id="3" name="Подзаголовок 2"/>
          <p:cNvSpPr>
            <a:spLocks noGrp="1"/>
          </p:cNvSpPr>
          <p:nvPr>
            <p:ph type="subTitle" idx="1"/>
          </p:nvPr>
        </p:nvSpPr>
        <p:spPr>
          <a:xfrm>
            <a:off x="3354442" y="3356992"/>
            <a:ext cx="5466030" cy="1284120"/>
          </a:xfrm>
        </p:spPr>
        <p:txBody>
          <a:bodyPr/>
          <a:lstStyle/>
          <a:p>
            <a:r>
              <a:rPr lang="en-US" dirty="0" smtClean="0"/>
              <a:t>By Goncharova Ekaterina and Rybachok Kseniya</a:t>
            </a:r>
            <a:endParaRPr lang="ru-RU" dirty="0"/>
          </a:p>
        </p:txBody>
      </p:sp>
      <p:pic>
        <p:nvPicPr>
          <p:cNvPr id="4"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060848"/>
            <a:ext cx="3227408" cy="4522481"/>
          </a:xfrm>
          <a:prstGeom prst="rect">
            <a:avLst/>
          </a:prstGeom>
          <a:no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4077073"/>
            <a:ext cx="3528392" cy="2343324"/>
          </a:xfrm>
          <a:prstGeom prst="rect">
            <a:avLst/>
          </a:prstGeom>
          <a:noFill/>
          <a:ln>
            <a:noFill/>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069280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C00000"/>
                </a:solidFill>
              </a:rPr>
              <a:t>About scientist:</a:t>
            </a:r>
            <a:endParaRPr lang="ru-RU" dirty="0">
              <a:solidFill>
                <a:srgbClr val="C00000"/>
              </a:solidFill>
            </a:endParaRPr>
          </a:p>
        </p:txBody>
      </p:sp>
      <p:sp>
        <p:nvSpPr>
          <p:cNvPr id="3" name="Объект 2"/>
          <p:cNvSpPr>
            <a:spLocks noGrp="1"/>
          </p:cNvSpPr>
          <p:nvPr>
            <p:ph idx="1"/>
          </p:nvPr>
        </p:nvSpPr>
        <p:spPr>
          <a:xfrm>
            <a:off x="0" y="1571612"/>
            <a:ext cx="7239000" cy="4846320"/>
          </a:xfrm>
        </p:spPr>
        <p:txBody>
          <a:bodyPr>
            <a:normAutofit/>
          </a:bodyPr>
          <a:lstStyle/>
          <a:p>
            <a:pPr>
              <a:buNone/>
            </a:pPr>
            <a:r>
              <a:rPr lang="en-US" sz="2500" dirty="0"/>
              <a:t>Alexander Graham Bell is a British scientist who created the first telephone. He invented it in 1876. Alexander Graham Bell was born in Scotland in Edinburgh, March 3, 1847. All his life he was engaged in research in the field of physiology. He taught music and rhetoric, and helped the deaf. Later in 1873 he became interested in physics, and he came up with his phone </a:t>
            </a:r>
            <a:r>
              <a:rPr lang="en-US" sz="2500" dirty="0" smtClean="0"/>
              <a:t>model.</a:t>
            </a:r>
            <a:endParaRPr lang="ru-RU" sz="25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00892" y="285728"/>
            <a:ext cx="1868360" cy="2428868"/>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2264" y="3714752"/>
            <a:ext cx="2144785" cy="2971799"/>
          </a:xfrm>
          <a:prstGeom prst="rect">
            <a:avLst/>
          </a:prstGeom>
          <a:no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8562595"/>
      </p:ext>
    </p:extLst>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nodeType="clickEffect">
                                  <p:stCondLst>
                                    <p:cond delay="0"/>
                                  </p:stCondLst>
                                  <p:childTnLst>
                                    <p:animClr clrSpc="rgb" dir="cw">
                                      <p:cBhvr override="childStyle">
                                        <p:cTn id="6" dur="1900" fill="hold">
                                          <p:stCondLst>
                                            <p:cond delay="100"/>
                                          </p:stCondLst>
                                        </p:cTn>
                                        <p:tgtEl>
                                          <p:spTgt spid="4"/>
                                        </p:tgtEl>
                                        <p:attrNameLst>
                                          <p:attrName>style.color</p:attrName>
                                        </p:attrNameLst>
                                      </p:cBhvr>
                                      <p:to>
                                        <a:schemeClr val="accent2"/>
                                      </p:to>
                                    </p:animClr>
                                    <p:animClr clrSpc="rgb" dir="cw">
                                      <p:cBhvr>
                                        <p:cTn id="7" dur="1900" fill="hold">
                                          <p:stCondLst>
                                            <p:cond delay="100"/>
                                          </p:stCondLst>
                                        </p:cTn>
                                        <p:tgtEl>
                                          <p:spTgt spid="4"/>
                                        </p:tgtEl>
                                        <p:attrNameLst>
                                          <p:attrName>fillColor</p:attrName>
                                        </p:attrNameLst>
                                      </p:cBhvr>
                                      <p:to>
                                        <a:schemeClr val="accent2"/>
                                      </p:to>
                                    </p:animClr>
                                    <p:set>
                                      <p:cBhvr>
                                        <p:cTn id="8" dur="1900" fill="hold">
                                          <p:stCondLst>
                                            <p:cond delay="100"/>
                                          </p:stCondLst>
                                        </p:cTn>
                                        <p:tgtEl>
                                          <p:spTgt spid="4"/>
                                        </p:tgtEl>
                                        <p:attrNameLst>
                                          <p:attrName>fill.type</p:attrName>
                                        </p:attrNameLst>
                                      </p:cBhvr>
                                      <p:to>
                                        <p:strVal val="solid"/>
                                      </p:to>
                                    </p:set>
                                    <p:set>
                                      <p:cBhvr>
                                        <p:cTn id="9" dur="1900" fill="hold">
                                          <p:stCondLst>
                                            <p:cond delay="100"/>
                                          </p:stCondLst>
                                        </p:cTn>
                                        <p:tgtEl>
                                          <p:spTgt spid="4"/>
                                        </p:tgtEl>
                                        <p:attrNameLst>
                                          <p:attrName>fill.on</p:attrName>
                                        </p:attrNameLst>
                                      </p:cBhvr>
                                      <p:to>
                                        <p:strVal val="true"/>
                                      </p:to>
                                    </p:set>
                                    <p:animScale>
                                      <p:cBhvr>
                                        <p:cTn id="10" dur="200" fill="hold">
                                          <p:stCondLst>
                                            <p:cond delay="0"/>
                                          </p:stCondLst>
                                        </p:cTn>
                                        <p:tgtEl>
                                          <p:spTgt spid="4"/>
                                        </p:tgtEl>
                                      </p:cBhvr>
                                      <p:from x="100000" y="100000"/>
                                      <p:to x="100000" y="5000"/>
                                    </p:animScale>
                                    <p:animScale>
                                      <p:cBhvr>
                                        <p:cTn id="11" dur="200" fill="hold">
                                          <p:stCondLst>
                                            <p:cond delay="200"/>
                                          </p:stCondLst>
                                        </p:cTn>
                                        <p:tgtEl>
                                          <p:spTgt spid="4"/>
                                        </p:tgtEl>
                                      </p:cBhvr>
                                      <p:from x="100000" y="5000"/>
                                      <p:to x="120000" y="150000"/>
                                    </p:animScale>
                                    <p:animScale>
                                      <p:cBhvr>
                                        <p:cTn id="12" dur="600" fill="hold">
                                          <p:stCondLst>
                                            <p:cond delay="1400"/>
                                          </p:stCondLst>
                                        </p:cTn>
                                        <p:tgtEl>
                                          <p:spTgt spid="4"/>
                                        </p:tgtEl>
                                      </p:cBhvr>
                                      <p:to x="120000" y="150000"/>
                                    </p:animScale>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C00000"/>
                </a:solidFill>
              </a:rPr>
              <a:t>About </a:t>
            </a:r>
            <a:r>
              <a:rPr lang="en-US" dirty="0" smtClean="0">
                <a:solidFill>
                  <a:srgbClr val="C00000"/>
                </a:solidFill>
              </a:rPr>
              <a:t>the first </a:t>
            </a:r>
            <a:r>
              <a:rPr lang="en-US" dirty="0" smtClean="0">
                <a:solidFill>
                  <a:srgbClr val="C00000"/>
                </a:solidFill>
              </a:rPr>
              <a:t>telephone:</a:t>
            </a:r>
            <a:endParaRPr lang="ru-RU" dirty="0">
              <a:solidFill>
                <a:srgbClr val="C00000"/>
              </a:solidFill>
            </a:endParaRPr>
          </a:p>
        </p:txBody>
      </p:sp>
      <p:sp>
        <p:nvSpPr>
          <p:cNvPr id="3" name="Содержимое 2"/>
          <p:cNvSpPr>
            <a:spLocks noGrp="1"/>
          </p:cNvSpPr>
          <p:nvPr>
            <p:ph idx="1"/>
          </p:nvPr>
        </p:nvSpPr>
        <p:spPr>
          <a:xfrm>
            <a:off x="0" y="1643050"/>
            <a:ext cx="6804248" cy="4846320"/>
          </a:xfrm>
        </p:spPr>
        <p:txBody>
          <a:bodyPr/>
          <a:lstStyle/>
          <a:p>
            <a:pPr>
              <a:buNone/>
            </a:pPr>
            <a:r>
              <a:rPr lang="en-US" dirty="0" smtClean="0"/>
              <a:t> </a:t>
            </a:r>
            <a:r>
              <a:rPr lang="en-US" sz="2550" dirty="0" smtClean="0"/>
              <a:t>Bell’s </a:t>
            </a:r>
            <a:r>
              <a:rPr lang="en-US" sz="2550" dirty="0" smtClean="0"/>
              <a:t>apparatus </a:t>
            </a:r>
            <a:r>
              <a:rPr lang="en-US" sz="2550" dirty="0" smtClean="0"/>
              <a:t>was called </a:t>
            </a:r>
            <a:r>
              <a:rPr lang="en-US" sz="2550" dirty="0" smtClean="0"/>
              <a:t>"speaking telegraph". It was not like the modern phones. In Bell's invention </a:t>
            </a:r>
            <a:r>
              <a:rPr lang="en-US" sz="2550" dirty="0" smtClean="0"/>
              <a:t>there wasn’t</a:t>
            </a:r>
            <a:r>
              <a:rPr lang="en-US" sz="2550" dirty="0" smtClean="0"/>
              <a:t> </a:t>
            </a:r>
            <a:r>
              <a:rPr lang="en-US" sz="2550" dirty="0" smtClean="0"/>
              <a:t>the call. Calling occurred with the whistle. The scope of the phone was only 500 meters. </a:t>
            </a:r>
            <a:endParaRPr lang="en-US" sz="2550" dirty="0" smtClean="0"/>
          </a:p>
          <a:p>
            <a:pPr>
              <a:buNone/>
            </a:pPr>
            <a:r>
              <a:rPr lang="en-US" sz="2550" dirty="0"/>
              <a:t> </a:t>
            </a:r>
            <a:r>
              <a:rPr lang="en-US" sz="2550" dirty="0" smtClean="0"/>
              <a:t>In </a:t>
            </a:r>
            <a:r>
              <a:rPr lang="en-US" sz="2550" dirty="0" smtClean="0"/>
              <a:t>June 25, 1876 Alexander Graham Bell </a:t>
            </a:r>
            <a:r>
              <a:rPr lang="en-US" sz="2550" dirty="0" smtClean="0"/>
              <a:t> </a:t>
            </a:r>
            <a:r>
              <a:rPr lang="en-US" sz="2550" dirty="0" smtClean="0"/>
              <a:t>demonstrated his phone at the first World Electrical Exhibition in Philadelphia.</a:t>
            </a:r>
            <a:endParaRPr lang="ru-RU" sz="2550"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2870055"/>
            <a:ext cx="2274090" cy="3844499"/>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6"/>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5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7239000" cy="792088"/>
          </a:xfrm>
        </p:spPr>
        <p:txBody>
          <a:bodyPr/>
          <a:lstStyle/>
          <a:p>
            <a:r>
              <a:rPr lang="en-US" dirty="0" smtClean="0">
                <a:solidFill>
                  <a:srgbClr val="C00000"/>
                </a:solidFill>
              </a:rPr>
              <a:t>Why he is popular? </a:t>
            </a:r>
            <a:endParaRPr lang="ru-RU" dirty="0">
              <a:solidFill>
                <a:srgbClr val="C00000"/>
              </a:solidFill>
            </a:endParaRPr>
          </a:p>
        </p:txBody>
      </p:sp>
      <p:sp>
        <p:nvSpPr>
          <p:cNvPr id="3" name="Содержимое 2"/>
          <p:cNvSpPr>
            <a:spLocks noGrp="1"/>
          </p:cNvSpPr>
          <p:nvPr>
            <p:ph idx="1"/>
          </p:nvPr>
        </p:nvSpPr>
        <p:spPr>
          <a:xfrm>
            <a:off x="357158" y="908720"/>
            <a:ext cx="7239000" cy="5437774"/>
          </a:xfrm>
        </p:spPr>
        <p:txBody>
          <a:bodyPr/>
          <a:lstStyle/>
          <a:p>
            <a:pPr>
              <a:buNone/>
            </a:pPr>
            <a:r>
              <a:rPr lang="en-US" sz="2500" dirty="0" smtClean="0"/>
              <a:t>Alexander Graham Bell was a great inventor. He was clever, brave, responsive, creative and determined man. He helped a lot of young inventors and talented people. Thanks to his invention, people around the world can talk on the phone.</a:t>
            </a:r>
            <a:endParaRPr lang="ru-RU" sz="2500" dirty="0" smtClean="0"/>
          </a:p>
          <a:p>
            <a:pPr>
              <a:buNone/>
            </a:pPr>
            <a:endParaRPr lang="ru-RU"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786" y="3501008"/>
            <a:ext cx="2164769" cy="2857496"/>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4810" y="3068960"/>
            <a:ext cx="4461100" cy="3615303"/>
          </a:xfrm>
          <a:prstGeom prst="rect">
            <a:avLst/>
          </a:prstGeom>
          <a:noFill/>
          <a:ln>
            <a:noFill/>
          </a:ln>
          <a:effectLst/>
          <a:scene3d>
            <a:camera prst="orthographicFront">
              <a:rot lat="0" lon="0" rev="0"/>
            </a:camera>
            <a:lightRig rig="glow" dir="t">
              <a:rot lat="0" lon="0" rev="14100000"/>
            </a:lightRig>
          </a:scene3d>
          <a:sp3d prstMaterial="softEdge">
            <a:bevelT w="127000" prst="artDeco"/>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hold" nodeType="clickEffect">
                                  <p:stCondLst>
                                    <p:cond delay="0"/>
                                  </p:stCondLst>
                                  <p:childTnLst>
                                    <p:animClr clrSpc="rgb" dir="cw">
                                      <p:cBhvr override="childStyle">
                                        <p:cTn id="6" dur="250" autoRev="1" fill="hold"/>
                                        <p:tgtEl>
                                          <p:spTgt spid="4"/>
                                        </p:tgtEl>
                                        <p:attrNameLst>
                                          <p:attrName>style.color</p:attrName>
                                        </p:attrNameLst>
                                      </p:cBhvr>
                                      <p:to>
                                        <a:schemeClr val="bg1"/>
                                      </p:to>
                                    </p:animClr>
                                    <p:animClr clrSpc="rgb" dir="cw">
                                      <p:cBhvr>
                                        <p:cTn id="7" dur="250" autoRev="1" fill="hold"/>
                                        <p:tgtEl>
                                          <p:spTgt spid="4"/>
                                        </p:tgtEl>
                                        <p:attrNameLst>
                                          <p:attrName>fillcolor</p:attrName>
                                        </p:attrNameLst>
                                      </p:cBhvr>
                                      <p:to>
                                        <a:schemeClr val="bg1"/>
                                      </p:to>
                                    </p:animClr>
                                    <p:set>
                                      <p:cBhvr>
                                        <p:cTn id="8" dur="250" autoRev="1" fill="hold"/>
                                        <p:tgtEl>
                                          <p:spTgt spid="4"/>
                                        </p:tgtEl>
                                        <p:attrNameLst>
                                          <p:attrName>fill.type</p:attrName>
                                        </p:attrNameLst>
                                      </p:cBhvr>
                                      <p:to>
                                        <p:strVal val="solid"/>
                                      </p:to>
                                    </p:set>
                                    <p:set>
                                      <p:cBhvr>
                                        <p:cTn id="9" dur="250" autoRev="1" fill="hold"/>
                                        <p:tgtEl>
                                          <p:spTgt spid="4"/>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nodeType="clickEffect">
                                  <p:stCondLst>
                                    <p:cond delay="0"/>
                                  </p:stCondLst>
                                  <p:childTnLst>
                                    <p:animClr clrSpc="rgb" dir="cw">
                                      <p:cBhvr override="childStyle">
                                        <p:cTn id="13" dur="100" fill="hold"/>
                                        <p:tgtEl>
                                          <p:spTgt spid="5"/>
                                        </p:tgtEl>
                                        <p:attrNameLst>
                                          <p:attrName>style.color</p:attrName>
                                        </p:attrNameLst>
                                      </p:cBhvr>
                                      <p:to>
                                        <a:schemeClr val="accent2"/>
                                      </p:to>
                                    </p:animClr>
                                    <p:animClr clrSpc="rgb" dir="cw">
                                      <p:cBhvr>
                                        <p:cTn id="14" dur="100" fill="hold"/>
                                        <p:tgtEl>
                                          <p:spTgt spid="5"/>
                                        </p:tgtEl>
                                        <p:attrNameLst>
                                          <p:attrName>fillcolor</p:attrName>
                                        </p:attrNameLst>
                                      </p:cBhvr>
                                      <p:to>
                                        <a:schemeClr val="accent2"/>
                                      </p:to>
                                    </p:animClr>
                                    <p:set>
                                      <p:cBhvr>
                                        <p:cTn id="15" dur="100" fill="hold"/>
                                        <p:tgtEl>
                                          <p:spTgt spid="5"/>
                                        </p:tgtEl>
                                        <p:attrNameLst>
                                          <p:attrName>fill.type</p:attrName>
                                        </p:attrNameLst>
                                      </p:cBhvr>
                                      <p:to>
                                        <p:strVal val="solid"/>
                                      </p:to>
                                    </p:set>
                                    <p:set>
                                      <p:cBhvr>
                                        <p:cTn id="16" dur="100" fill="hold"/>
                                        <p:tgtEl>
                                          <p:spTgt spid="5"/>
                                        </p:tgtEl>
                                        <p:attrNameLst>
                                          <p:attrName>fill.on</p:attrName>
                                        </p:attrNameLst>
                                      </p:cBhvr>
                                      <p:to>
                                        <p:strVal val="true"/>
                                      </p:to>
                                    </p:set>
                                    <p:animRot by="120000">
                                      <p:cBhvr>
                                        <p:cTn id="17" dur="100" fill="hold">
                                          <p:stCondLst>
                                            <p:cond delay="0"/>
                                          </p:stCondLst>
                                        </p:cTn>
                                        <p:tgtEl>
                                          <p:spTgt spid="5"/>
                                        </p:tgtEl>
                                        <p:attrNameLst>
                                          <p:attrName>r</p:attrName>
                                        </p:attrNameLst>
                                      </p:cBhvr>
                                    </p:animRot>
                                    <p:animRot by="-240000">
                                      <p:cBhvr>
                                        <p:cTn id="18" dur="200" fill="hold">
                                          <p:stCondLst>
                                            <p:cond delay="200"/>
                                          </p:stCondLst>
                                        </p:cTn>
                                        <p:tgtEl>
                                          <p:spTgt spid="5"/>
                                        </p:tgtEl>
                                        <p:attrNameLst>
                                          <p:attrName>r</p:attrName>
                                        </p:attrNameLst>
                                      </p:cBhvr>
                                    </p:animRot>
                                    <p:animRot by="240000">
                                      <p:cBhvr>
                                        <p:cTn id="19" dur="200" fill="hold">
                                          <p:stCondLst>
                                            <p:cond delay="400"/>
                                          </p:stCondLst>
                                        </p:cTn>
                                        <p:tgtEl>
                                          <p:spTgt spid="5"/>
                                        </p:tgtEl>
                                        <p:attrNameLst>
                                          <p:attrName>r</p:attrName>
                                        </p:attrNameLst>
                                      </p:cBhvr>
                                    </p:animRot>
                                    <p:animRot by="-240000">
                                      <p:cBhvr>
                                        <p:cTn id="20" dur="200" fill="hold">
                                          <p:stCondLst>
                                            <p:cond delay="600"/>
                                          </p:stCondLst>
                                        </p:cTn>
                                        <p:tgtEl>
                                          <p:spTgt spid="5"/>
                                        </p:tgtEl>
                                        <p:attrNameLst>
                                          <p:attrName>r</p:attrName>
                                        </p:attrNameLst>
                                      </p:cBhvr>
                                    </p:animRot>
                                    <p:animRot by="120000">
                                      <p:cBhvr>
                                        <p:cTn id="21"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Другая 3">
      <a:dk1>
        <a:sysClr val="windowText" lastClr="000000"/>
      </a:dk1>
      <a:lt1>
        <a:sysClr val="window" lastClr="FFFFFF"/>
      </a:lt1>
      <a:dk2>
        <a:srgbClr val="B8CCE4"/>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162</TotalTime>
  <Words>216</Words>
  <Application>Microsoft Office PowerPoint</Application>
  <PresentationFormat>Экран (4:3)</PresentationFormat>
  <Paragraphs>11</Paragraphs>
  <Slides>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Изящная</vt:lpstr>
      <vt:lpstr>Project about: “First telephone. Alexander Graham Bell and his  invention ”</vt:lpstr>
      <vt:lpstr>About scientist:</vt:lpstr>
      <vt:lpstr>About the first telephone:</vt:lpstr>
      <vt:lpstr>Презентация PowerPoint</vt:lpstr>
      <vt:lpstr>Why he is popular?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about: “First telefone. ”</dc:title>
  <cp:lastModifiedBy>USER</cp:lastModifiedBy>
  <cp:revision>20</cp:revision>
  <dcterms:modified xsi:type="dcterms:W3CDTF">2019-05-09T12:05:36Z</dcterms:modified>
</cp:coreProperties>
</file>