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1" r:id="rId4"/>
    <p:sldId id="273" r:id="rId5"/>
    <p:sldId id="272" r:id="rId6"/>
    <p:sldId id="287" r:id="rId7"/>
    <p:sldId id="262" r:id="rId8"/>
    <p:sldId id="275" r:id="rId9"/>
    <p:sldId id="282" r:id="rId10"/>
    <p:sldId id="283" r:id="rId11"/>
    <p:sldId id="284" r:id="rId12"/>
    <p:sldId id="285" r:id="rId13"/>
    <p:sldId id="286" r:id="rId14"/>
    <p:sldId id="288" r:id="rId15"/>
    <p:sldId id="263" r:id="rId16"/>
    <p:sldId id="261" r:id="rId17"/>
    <p:sldId id="276" r:id="rId18"/>
    <p:sldId id="277" r:id="rId19"/>
    <p:sldId id="279" r:id="rId20"/>
    <p:sldId id="280" r:id="rId21"/>
    <p:sldId id="278" r:id="rId22"/>
    <p:sldId id="268" r:id="rId23"/>
    <p:sldId id="289" r:id="rId24"/>
    <p:sldId id="269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26C51-9AE8-47C4-A057-F8C210F491D7}" type="datetimeFigureOut">
              <a:rPr lang="ru-RU"/>
              <a:pPr>
                <a:defRPr/>
              </a:pPr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82D5A-1C93-40D4-8006-ED67F64AC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17AD8-4DAA-4812-B97A-30B8FFC93E09}" type="datetimeFigureOut">
              <a:rPr lang="ru-RU"/>
              <a:pPr>
                <a:defRPr/>
              </a:pPr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C7F20-F8CE-495E-BDD2-5142FCDC5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7EB4E-84FA-4397-8E97-A75703BD7174}" type="datetimeFigureOut">
              <a:rPr lang="ru-RU"/>
              <a:pPr>
                <a:defRPr/>
              </a:pPr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DD450-1A9C-40AF-80E9-C87644123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84103-365F-4B70-B795-8A139FBE40A3}" type="datetimeFigureOut">
              <a:rPr lang="ru-RU"/>
              <a:pPr>
                <a:defRPr/>
              </a:pPr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D22EF-AF57-457E-8EA3-EB1A065DB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0D7E4-693F-43C9-B1F7-23FF266E6181}" type="datetimeFigureOut">
              <a:rPr lang="ru-RU"/>
              <a:pPr>
                <a:defRPr/>
              </a:pPr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D63F-1870-476A-B7A9-3FAC9E974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97A6A-4077-42E2-96EF-1648717310F7}" type="datetimeFigureOut">
              <a:rPr lang="ru-RU"/>
              <a:pPr>
                <a:defRPr/>
              </a:pPr>
              <a:t>09.05.2019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C5A0D-CFB2-42EB-8F33-AB3081122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32B94-480C-42A7-A798-0D329EBB96A1}" type="datetimeFigureOut">
              <a:rPr lang="ru-RU"/>
              <a:pPr>
                <a:defRPr/>
              </a:pPr>
              <a:t>09.05.2019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59677-5434-44E5-B72F-76B9B3C9B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31EF6-EC40-4012-8885-02A989F4595D}" type="datetimeFigureOut">
              <a:rPr lang="ru-RU"/>
              <a:pPr>
                <a:defRPr/>
              </a:pPr>
              <a:t>09.05.2019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DACAA-03C8-4C55-844B-8DBE03E93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4952B-1928-4842-9E9C-165A6872D360}" type="datetimeFigureOut">
              <a:rPr lang="ru-RU"/>
              <a:pPr>
                <a:defRPr/>
              </a:pPr>
              <a:t>09.05.2019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5303-FF30-4EA4-999D-537C53358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36E27-460B-4FE7-A864-53B14D72F2F2}" type="datetimeFigureOut">
              <a:rPr lang="ru-RU"/>
              <a:pPr>
                <a:defRPr/>
              </a:pPr>
              <a:t>09.05.2019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BCFD6-D856-43CB-9A1C-E850FA52B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96D86-5C24-4BB6-AB3C-AB9BFB063D17}" type="datetimeFigureOut">
              <a:rPr lang="ru-RU"/>
              <a:pPr>
                <a:defRPr/>
              </a:pPr>
              <a:t>09.05.2019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8C450-36FA-49F6-8703-C9EB5B928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C47283-28CA-415B-98A0-BB4287A288A9}" type="datetimeFigureOut">
              <a:rPr lang="ru-RU"/>
              <a:pPr>
                <a:defRPr/>
              </a:pPr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BA2FE-3B4D-4411-BEB5-149F51E81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525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7" descr="http://www.playcast.ru/uploads/2016/04/13/18245568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7000" y="836613"/>
            <a:ext cx="89296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1"/>
          <p:cNvSpPr>
            <a:spLocks noChangeArrowheads="1"/>
          </p:cNvSpPr>
          <p:nvPr/>
        </p:nvSpPr>
        <p:spPr bwMode="auto">
          <a:xfrm>
            <a:off x="900113" y="1773238"/>
            <a:ext cx="7256462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400" b="1"/>
              <a:t>сне</a:t>
            </a:r>
            <a:r>
              <a:rPr lang="ru-RU" altLang="ru-RU" sz="4400" b="1">
                <a:solidFill>
                  <a:srgbClr val="FF0000"/>
                </a:solidFill>
              </a:rPr>
              <a:t>жи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жи</a:t>
            </a:r>
            <a:r>
              <a:rPr lang="ru-RU" altLang="ru-RU" sz="4400" b="1"/>
              <a:t>вой</a:t>
            </a:r>
          </a:p>
          <a:p>
            <a:r>
              <a:rPr lang="ru-RU" altLang="ru-RU" sz="4400" b="1"/>
              <a:t>пу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стая                 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рокая</a:t>
            </a:r>
          </a:p>
          <a:p>
            <a:r>
              <a:rPr lang="ru-RU" altLang="ru-RU" sz="4400" b="1"/>
              <a:t>кув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ш…</a:t>
            </a:r>
            <a:r>
              <a:rPr lang="ru-RU" altLang="ru-RU" sz="4400" b="1"/>
              <a:t>лестеть</a:t>
            </a:r>
          </a:p>
          <a:p>
            <a:r>
              <a:rPr lang="ru-RU" altLang="ru-RU" sz="4400" b="1">
                <a:solidFill>
                  <a:srgbClr val="FF0000"/>
                </a:solidFill>
              </a:rPr>
              <a:t>ча</a:t>
            </a:r>
            <a:r>
              <a:rPr lang="ru-RU" altLang="ru-RU" sz="4400" b="1"/>
              <a:t>йка                        </a:t>
            </a:r>
            <a:r>
              <a:rPr lang="ru-RU" altLang="ru-RU" sz="4400" b="1">
                <a:solidFill>
                  <a:srgbClr val="FF0000"/>
                </a:solidFill>
              </a:rPr>
              <a:t>ч...</a:t>
            </a:r>
            <a:r>
              <a:rPr lang="ru-RU" altLang="ru-RU" sz="4400" b="1"/>
              <a:t>стица</a:t>
            </a:r>
          </a:p>
          <a:p>
            <a:r>
              <a:rPr lang="ru-RU" altLang="ru-RU" sz="4400" b="1"/>
              <a:t>пло</a:t>
            </a:r>
            <a:r>
              <a:rPr lang="ru-RU" altLang="ru-RU" sz="4400" b="1">
                <a:solidFill>
                  <a:srgbClr val="FF0000"/>
                </a:solidFill>
              </a:rPr>
              <a:t>ща</a:t>
            </a:r>
            <a:r>
              <a:rPr lang="ru-RU" altLang="ru-RU" sz="4400" b="1"/>
              <a:t>дка               пло</a:t>
            </a:r>
            <a:r>
              <a:rPr lang="ru-RU" altLang="ru-RU" sz="4400" b="1">
                <a:solidFill>
                  <a:srgbClr val="FF0000"/>
                </a:solidFill>
              </a:rPr>
              <a:t>щ…</a:t>
            </a:r>
            <a:r>
              <a:rPr lang="ru-RU" altLang="ru-RU" sz="4400" b="1"/>
              <a:t>дь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113" y="579438"/>
            <a:ext cx="7416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Сравните слова двух столбиков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411413" y="1773238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124075" y="2492375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411413" y="31416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403350" y="37893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451100" y="4508500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564313" y="1793875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637338" y="2492375"/>
            <a:ext cx="71437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7451725" y="31416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804025" y="3789363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6084888" y="4505325"/>
            <a:ext cx="71437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Прямоугольник 1"/>
          <p:cNvSpPr>
            <a:spLocks noChangeArrowheads="1"/>
          </p:cNvSpPr>
          <p:nvPr/>
        </p:nvSpPr>
        <p:spPr bwMode="auto">
          <a:xfrm>
            <a:off x="900113" y="1773238"/>
            <a:ext cx="7256462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400" b="1"/>
              <a:t>сне</a:t>
            </a:r>
            <a:r>
              <a:rPr lang="ru-RU" altLang="ru-RU" sz="4400" b="1">
                <a:solidFill>
                  <a:srgbClr val="FF0000"/>
                </a:solidFill>
              </a:rPr>
              <a:t>жи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жи</a:t>
            </a:r>
            <a:r>
              <a:rPr lang="ru-RU" altLang="ru-RU" sz="4400" b="1"/>
              <a:t>вой</a:t>
            </a:r>
          </a:p>
          <a:p>
            <a:r>
              <a:rPr lang="ru-RU" altLang="ru-RU" sz="4400" b="1"/>
              <a:t>пу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стая                 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рокая</a:t>
            </a:r>
          </a:p>
          <a:p>
            <a:r>
              <a:rPr lang="ru-RU" altLang="ru-RU" sz="4400" b="1"/>
              <a:t>кув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ше</a:t>
            </a:r>
            <a:r>
              <a:rPr lang="ru-RU" altLang="ru-RU" sz="4400" b="1"/>
              <a:t>лестеть</a:t>
            </a:r>
          </a:p>
          <a:p>
            <a:r>
              <a:rPr lang="ru-RU" altLang="ru-RU" sz="4400" b="1">
                <a:solidFill>
                  <a:srgbClr val="FF0000"/>
                </a:solidFill>
              </a:rPr>
              <a:t>ча</a:t>
            </a:r>
            <a:r>
              <a:rPr lang="ru-RU" altLang="ru-RU" sz="4400" b="1"/>
              <a:t>йка                        </a:t>
            </a:r>
            <a:r>
              <a:rPr lang="ru-RU" altLang="ru-RU" sz="4400" b="1">
                <a:solidFill>
                  <a:srgbClr val="FF0000"/>
                </a:solidFill>
              </a:rPr>
              <a:t>ч…</a:t>
            </a:r>
            <a:r>
              <a:rPr lang="ru-RU" altLang="ru-RU" sz="4400" b="1"/>
              <a:t>стица</a:t>
            </a:r>
          </a:p>
          <a:p>
            <a:r>
              <a:rPr lang="ru-RU" altLang="ru-RU" sz="4400" b="1"/>
              <a:t>пло</a:t>
            </a:r>
            <a:r>
              <a:rPr lang="ru-RU" altLang="ru-RU" sz="4400" b="1">
                <a:solidFill>
                  <a:srgbClr val="FF0000"/>
                </a:solidFill>
              </a:rPr>
              <a:t>ща</a:t>
            </a:r>
            <a:r>
              <a:rPr lang="ru-RU" altLang="ru-RU" sz="4400" b="1"/>
              <a:t>дка               пло</a:t>
            </a:r>
            <a:r>
              <a:rPr lang="ru-RU" altLang="ru-RU" sz="4400" b="1">
                <a:solidFill>
                  <a:srgbClr val="FF0000"/>
                </a:solidFill>
              </a:rPr>
              <a:t>щ…</a:t>
            </a:r>
            <a:r>
              <a:rPr lang="ru-RU" altLang="ru-RU" sz="4400" b="1"/>
              <a:t>дь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113" y="579438"/>
            <a:ext cx="7416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Сравните слова двух столбиков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411413" y="1773238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124075" y="2492375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411413" y="31416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403350" y="37893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451100" y="4508500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564313" y="1793875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637338" y="2492375"/>
            <a:ext cx="71437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7308850" y="3146425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708775" y="3789363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6084888" y="4505325"/>
            <a:ext cx="71437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1"/>
          <p:cNvSpPr>
            <a:spLocks noChangeArrowheads="1"/>
          </p:cNvSpPr>
          <p:nvPr/>
        </p:nvSpPr>
        <p:spPr bwMode="auto">
          <a:xfrm>
            <a:off x="900113" y="1773238"/>
            <a:ext cx="7256462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400" b="1"/>
              <a:t>сне</a:t>
            </a:r>
            <a:r>
              <a:rPr lang="ru-RU" altLang="ru-RU" sz="4400" b="1">
                <a:solidFill>
                  <a:srgbClr val="FF0000"/>
                </a:solidFill>
              </a:rPr>
              <a:t>жи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жи</a:t>
            </a:r>
            <a:r>
              <a:rPr lang="ru-RU" altLang="ru-RU" sz="4400" b="1"/>
              <a:t>вой</a:t>
            </a:r>
          </a:p>
          <a:p>
            <a:r>
              <a:rPr lang="ru-RU" altLang="ru-RU" sz="4400" b="1"/>
              <a:t>пу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стая                 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рокая</a:t>
            </a:r>
          </a:p>
          <a:p>
            <a:r>
              <a:rPr lang="ru-RU" altLang="ru-RU" sz="4400" b="1"/>
              <a:t>кув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ше</a:t>
            </a:r>
            <a:r>
              <a:rPr lang="ru-RU" altLang="ru-RU" sz="4400" b="1"/>
              <a:t>лестеть</a:t>
            </a:r>
          </a:p>
          <a:p>
            <a:r>
              <a:rPr lang="ru-RU" altLang="ru-RU" sz="4400" b="1">
                <a:solidFill>
                  <a:srgbClr val="FF0000"/>
                </a:solidFill>
              </a:rPr>
              <a:t>ча</a:t>
            </a:r>
            <a:r>
              <a:rPr lang="ru-RU" altLang="ru-RU" sz="4400" b="1"/>
              <a:t>йка                        </a:t>
            </a:r>
            <a:r>
              <a:rPr lang="ru-RU" altLang="ru-RU" sz="4400" b="1">
                <a:solidFill>
                  <a:srgbClr val="FF0000"/>
                </a:solidFill>
              </a:rPr>
              <a:t>ча</a:t>
            </a:r>
            <a:r>
              <a:rPr lang="ru-RU" altLang="ru-RU" sz="4400" b="1"/>
              <a:t>стица</a:t>
            </a:r>
          </a:p>
          <a:p>
            <a:r>
              <a:rPr lang="ru-RU" altLang="ru-RU" sz="4400" b="1"/>
              <a:t>пло</a:t>
            </a:r>
            <a:r>
              <a:rPr lang="ru-RU" altLang="ru-RU" sz="4400" b="1">
                <a:solidFill>
                  <a:srgbClr val="FF0000"/>
                </a:solidFill>
              </a:rPr>
              <a:t>ща</a:t>
            </a:r>
            <a:r>
              <a:rPr lang="ru-RU" altLang="ru-RU" sz="4400" b="1"/>
              <a:t>дка               пло</a:t>
            </a:r>
            <a:r>
              <a:rPr lang="ru-RU" altLang="ru-RU" sz="4400" b="1">
                <a:solidFill>
                  <a:srgbClr val="FF0000"/>
                </a:solidFill>
              </a:rPr>
              <a:t>щ…</a:t>
            </a:r>
            <a:r>
              <a:rPr lang="ru-RU" altLang="ru-RU" sz="4400" b="1"/>
              <a:t>дь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113" y="579438"/>
            <a:ext cx="7416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Сравните слова двух столбиков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411413" y="1773238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124075" y="2492375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411413" y="31416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403350" y="37893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451100" y="4508500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564313" y="1793875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637338" y="2492375"/>
            <a:ext cx="71437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7308850" y="3146425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564313" y="37893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6084888" y="4505325"/>
            <a:ext cx="71437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>
            <a:off x="900113" y="1773238"/>
            <a:ext cx="7256462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400" b="1"/>
              <a:t>сне</a:t>
            </a:r>
            <a:r>
              <a:rPr lang="ru-RU" altLang="ru-RU" sz="4400" b="1">
                <a:solidFill>
                  <a:srgbClr val="FF0000"/>
                </a:solidFill>
              </a:rPr>
              <a:t>жи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жи</a:t>
            </a:r>
            <a:r>
              <a:rPr lang="ru-RU" altLang="ru-RU" sz="4400" b="1"/>
              <a:t>вой</a:t>
            </a:r>
          </a:p>
          <a:p>
            <a:r>
              <a:rPr lang="ru-RU" altLang="ru-RU" sz="4400" b="1"/>
              <a:t>пу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стая                 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рокая</a:t>
            </a:r>
          </a:p>
          <a:p>
            <a:r>
              <a:rPr lang="ru-RU" altLang="ru-RU" sz="4400" b="1"/>
              <a:t>кув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ше</a:t>
            </a:r>
            <a:r>
              <a:rPr lang="ru-RU" altLang="ru-RU" sz="4400" b="1"/>
              <a:t>лестеть</a:t>
            </a:r>
          </a:p>
          <a:p>
            <a:r>
              <a:rPr lang="ru-RU" altLang="ru-RU" sz="4400" b="1">
                <a:solidFill>
                  <a:srgbClr val="FF0000"/>
                </a:solidFill>
              </a:rPr>
              <a:t>ча</a:t>
            </a:r>
            <a:r>
              <a:rPr lang="ru-RU" altLang="ru-RU" sz="4400" b="1"/>
              <a:t>йка                        </a:t>
            </a:r>
            <a:r>
              <a:rPr lang="ru-RU" altLang="ru-RU" sz="4400" b="1">
                <a:solidFill>
                  <a:srgbClr val="FF0000"/>
                </a:solidFill>
              </a:rPr>
              <a:t>ча</a:t>
            </a:r>
            <a:r>
              <a:rPr lang="ru-RU" altLang="ru-RU" sz="4400" b="1"/>
              <a:t>стица</a:t>
            </a:r>
          </a:p>
          <a:p>
            <a:r>
              <a:rPr lang="ru-RU" altLang="ru-RU" sz="4400" b="1"/>
              <a:t>пло</a:t>
            </a:r>
            <a:r>
              <a:rPr lang="ru-RU" altLang="ru-RU" sz="4400" b="1">
                <a:solidFill>
                  <a:srgbClr val="FF0000"/>
                </a:solidFill>
              </a:rPr>
              <a:t>ща</a:t>
            </a:r>
            <a:r>
              <a:rPr lang="ru-RU" altLang="ru-RU" sz="4400" b="1"/>
              <a:t>дка               пло</a:t>
            </a:r>
            <a:r>
              <a:rPr lang="ru-RU" altLang="ru-RU" sz="4400" b="1">
                <a:solidFill>
                  <a:srgbClr val="FF0000"/>
                </a:solidFill>
              </a:rPr>
              <a:t>ща</a:t>
            </a:r>
            <a:r>
              <a:rPr lang="ru-RU" altLang="ru-RU" sz="4400" b="1"/>
              <a:t>дь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113" y="579438"/>
            <a:ext cx="7416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Сравните слова двух столбиков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411413" y="1773238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124075" y="2492375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411413" y="31416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403350" y="37893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451100" y="4508500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564313" y="1793875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637338" y="2492375"/>
            <a:ext cx="71437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7308850" y="3146425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564313" y="37893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6084888" y="4505325"/>
            <a:ext cx="71437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sch198.minsk.edu.by/ru/sm_full.aspx?guid=1029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2700" y="-22225"/>
            <a:ext cx="91567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sarabrajovic.com/wp-content/uploads/2011/12/Screen-Shot-2011-12-04-at-00.00.10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850" y="4005263"/>
            <a:ext cx="3459163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07988" y="188913"/>
            <a:ext cx="7961312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Отгадайте сказку и её автора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3" y="1268413"/>
            <a:ext cx="2892425" cy="235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89600" y="1019175"/>
            <a:ext cx="31972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60975" y="4005263"/>
            <a:ext cx="36734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03575" y="2374900"/>
            <a:ext cx="2905125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449388" y="0"/>
            <a:ext cx="5838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31863" y="333375"/>
            <a:ext cx="7416800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Восстановите отрывок из сказки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8313" y="1268413"/>
            <a:ext cx="8424862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1"/>
                </a:solidFill>
              </a:rPr>
              <a:t>Ч…</a:t>
            </a:r>
            <a:r>
              <a:rPr lang="ru-RU" sz="5400" b="1" dirty="0" err="1">
                <a:solidFill>
                  <a:schemeClr val="bg1"/>
                </a:solidFill>
              </a:rPr>
              <a:t>дный</a:t>
            </a:r>
            <a:r>
              <a:rPr lang="ru-RU" sz="5400" b="1" dirty="0">
                <a:solidFill>
                  <a:schemeClr val="bg1"/>
                </a:solidFill>
              </a:rPr>
              <a:t> остров </a:t>
            </a:r>
            <a:r>
              <a:rPr lang="ru-RU" sz="5400" b="1" dirty="0" err="1">
                <a:solidFill>
                  <a:schemeClr val="bg1"/>
                </a:solidFill>
              </a:rPr>
              <a:t>навещ</a:t>
            </a:r>
            <a:r>
              <a:rPr lang="ru-RU" sz="5400" b="1" dirty="0">
                <a:solidFill>
                  <a:schemeClr val="bg1"/>
                </a:solidFill>
              </a:rPr>
              <a:t>...,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8313" y="2636838"/>
            <a:ext cx="8424862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1"/>
                </a:solidFill>
              </a:rPr>
              <a:t>Царь </a:t>
            </a:r>
            <a:r>
              <a:rPr lang="ru-RU" sz="5400" b="1" dirty="0" err="1">
                <a:solidFill>
                  <a:schemeClr val="bg1"/>
                </a:solidFill>
              </a:rPr>
              <a:t>Салтан</a:t>
            </a:r>
            <a:r>
              <a:rPr lang="ru-RU" sz="5400" b="1" dirty="0">
                <a:solidFill>
                  <a:schemeClr val="bg1"/>
                </a:solidFill>
              </a:rPr>
              <a:t> дивится ч…</a:t>
            </a:r>
            <a:r>
              <a:rPr lang="ru-RU" sz="5400" b="1" dirty="0" err="1">
                <a:solidFill>
                  <a:schemeClr val="bg1"/>
                </a:solidFill>
              </a:rPr>
              <a:t>ду</a:t>
            </a:r>
            <a:r>
              <a:rPr lang="ru-RU" sz="5400" b="1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8313" y="4005263"/>
            <a:ext cx="8351837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1"/>
                </a:solidFill>
              </a:rPr>
              <a:t>У </a:t>
            </a:r>
            <a:r>
              <a:rPr lang="ru-RU" sz="5400" b="1" dirty="0" err="1">
                <a:solidFill>
                  <a:schemeClr val="bg1"/>
                </a:solidFill>
              </a:rPr>
              <a:t>Гвидона</a:t>
            </a:r>
            <a:r>
              <a:rPr lang="ru-RU" sz="5400" b="1" dirty="0">
                <a:solidFill>
                  <a:schemeClr val="bg1"/>
                </a:solidFill>
              </a:rPr>
              <a:t> </a:t>
            </a:r>
            <a:r>
              <a:rPr lang="ru-RU" sz="5400" b="1" dirty="0" err="1">
                <a:solidFill>
                  <a:schemeClr val="bg1"/>
                </a:solidFill>
              </a:rPr>
              <a:t>погощ</a:t>
            </a:r>
            <a:r>
              <a:rPr lang="ru-RU" sz="5400" b="1" dirty="0">
                <a:solidFill>
                  <a:schemeClr val="bg1"/>
                </a:solidFill>
              </a:rPr>
              <a:t>…».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8313" y="5516563"/>
            <a:ext cx="8280400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1"/>
                </a:solidFill>
              </a:rPr>
              <a:t>«Если только ж…в я буду,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31863" y="333375"/>
            <a:ext cx="7416800" cy="706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Восстановите отрывок из сказки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8313" y="4005263"/>
            <a:ext cx="8424862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1"/>
                </a:solidFill>
              </a:rPr>
              <a:t>Ч</a:t>
            </a:r>
            <a:r>
              <a:rPr lang="ru-RU" sz="5400" b="1" dirty="0">
                <a:solidFill>
                  <a:srgbClr val="FF0000"/>
                </a:solidFill>
              </a:rPr>
              <a:t>у</a:t>
            </a:r>
            <a:r>
              <a:rPr lang="ru-RU" sz="5400" b="1" dirty="0">
                <a:solidFill>
                  <a:schemeClr val="bg1"/>
                </a:solidFill>
              </a:rPr>
              <a:t>дный остров навещ</a:t>
            </a:r>
            <a:r>
              <a:rPr lang="ru-RU" sz="5400" b="1" dirty="0">
                <a:solidFill>
                  <a:srgbClr val="FF0000"/>
                </a:solidFill>
              </a:rPr>
              <a:t>у</a:t>
            </a:r>
            <a:r>
              <a:rPr lang="ru-RU" sz="5400" b="1" dirty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79425" y="1196975"/>
            <a:ext cx="8424863" cy="10080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1"/>
                </a:solidFill>
              </a:rPr>
              <a:t>Царь </a:t>
            </a:r>
            <a:r>
              <a:rPr lang="ru-RU" sz="5400" b="1" dirty="0" err="1">
                <a:solidFill>
                  <a:schemeClr val="bg1"/>
                </a:solidFill>
              </a:rPr>
              <a:t>Салтан</a:t>
            </a:r>
            <a:r>
              <a:rPr lang="ru-RU" sz="5400" b="1" dirty="0">
                <a:solidFill>
                  <a:schemeClr val="bg1"/>
                </a:solidFill>
              </a:rPr>
              <a:t> дивится ч</a:t>
            </a:r>
            <a:r>
              <a:rPr lang="ru-RU" sz="5400" b="1" dirty="0">
                <a:solidFill>
                  <a:srgbClr val="FF0000"/>
                </a:solidFill>
              </a:rPr>
              <a:t>у</a:t>
            </a:r>
            <a:r>
              <a:rPr lang="ru-RU" sz="5400" b="1" dirty="0">
                <a:solidFill>
                  <a:schemeClr val="bg1"/>
                </a:solidFill>
              </a:rPr>
              <a:t>ду: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9425" y="5516563"/>
            <a:ext cx="8353425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1"/>
                </a:solidFill>
              </a:rPr>
              <a:t>У </a:t>
            </a:r>
            <a:r>
              <a:rPr lang="ru-RU" sz="5400" b="1" dirty="0" err="1">
                <a:solidFill>
                  <a:schemeClr val="bg1"/>
                </a:solidFill>
              </a:rPr>
              <a:t>Гвидона</a:t>
            </a:r>
            <a:r>
              <a:rPr lang="ru-RU" sz="5400" b="1" dirty="0">
                <a:solidFill>
                  <a:schemeClr val="bg1"/>
                </a:solidFill>
              </a:rPr>
              <a:t> погощ</a:t>
            </a:r>
            <a:r>
              <a:rPr lang="ru-RU" sz="5400" b="1" dirty="0">
                <a:solidFill>
                  <a:srgbClr val="FF0000"/>
                </a:solidFill>
              </a:rPr>
              <a:t>у</a:t>
            </a:r>
            <a:r>
              <a:rPr lang="ru-RU" sz="5400" b="1" dirty="0">
                <a:solidFill>
                  <a:schemeClr val="bg1"/>
                </a:solidFill>
              </a:rPr>
              <a:t>».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9425" y="2636838"/>
            <a:ext cx="8280400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1"/>
                </a:solidFill>
              </a:rPr>
              <a:t>«Если только ж</a:t>
            </a:r>
            <a:r>
              <a:rPr lang="ru-RU" sz="5400" b="1" dirty="0">
                <a:solidFill>
                  <a:srgbClr val="FF0000"/>
                </a:solidFill>
              </a:rPr>
              <a:t>и</a:t>
            </a:r>
            <a:r>
              <a:rPr lang="ru-RU" sz="5400" b="1" dirty="0">
                <a:solidFill>
                  <a:schemeClr val="bg1"/>
                </a:solidFill>
              </a:rPr>
              <a:t>в я буду,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00113" y="130175"/>
            <a:ext cx="74168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Проверим знания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3113" y="1130300"/>
            <a:ext cx="7416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Вставьте пропущенные буквы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4213" y="2081213"/>
            <a:ext cx="799147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1) 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Круж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ть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 ш…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повник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 ж…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вёт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 душ…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стый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 ш…стой;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650" y="3671888"/>
            <a:ext cx="7920038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2) Ч…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шка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 ч…совой, ч…нить, 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пощ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…да, щ…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вель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3113" y="5173663"/>
            <a:ext cx="792162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3) Ч…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десный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 щ…пальца, ч…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вство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 щ…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чка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00113" y="130175"/>
            <a:ext cx="74168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Проверим знания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3113" y="1130300"/>
            <a:ext cx="7416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Вставьте пропущенные буквы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4213" y="2081213"/>
            <a:ext cx="799147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1) Круж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ть, ш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повник, ж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вёт, душ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стый, ш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стой;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650" y="3671888"/>
            <a:ext cx="7920038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2) Ч…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шка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 ч…совой, ч…нить, 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пощ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…да, щ…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вель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3113" y="5173663"/>
            <a:ext cx="792162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3) Ч…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десный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 щ…пальца, ч…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вство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 щ…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чка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4" descr="https://arhivurokov.ru/kopilka/uploads/user_file_548495e17f620/img_user_file_548495e17f620_2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3075" name="AutoShape 6" descr="https://arhivurokov.ru/kopilka/uploads/user_file_548495e17f620/img_user_file_548495e17f620_2_0.jpg"/>
          <p:cNvSpPr>
            <a:spLocks noChangeAspect="1" noChangeArrowheads="1"/>
          </p:cNvSpPr>
          <p:nvPr/>
        </p:nvSpPr>
        <p:spPr bwMode="auto">
          <a:xfrm>
            <a:off x="307975" y="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3076" name="AutoShape 8" descr="https://arhivurokov.ru/kopilka/uploads/user_file_548495e17f620/img_user_file_548495e17f620_2_0.jpg"/>
          <p:cNvSpPr>
            <a:spLocks noChangeAspect="1" noChangeArrowheads="1"/>
          </p:cNvSpPr>
          <p:nvPr/>
        </p:nvSpPr>
        <p:spPr bwMode="auto">
          <a:xfrm>
            <a:off x="460375" y="1603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3077" name="AutoShape 10" descr="https://arhivurokov.ru/kopilka/uploads/user_file_548495e17f620/img_user_file_548495e17f620_2_0.jpg"/>
          <p:cNvSpPr>
            <a:spLocks noChangeAspect="1" noChangeArrowheads="1"/>
          </p:cNvSpPr>
          <p:nvPr/>
        </p:nvSpPr>
        <p:spPr bwMode="auto">
          <a:xfrm>
            <a:off x="612775" y="3127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3078" name="AutoShape 12" descr="https://arhivurokov.ru/kopilka/uploads/user_file_548495e17f620/img_user_file_548495e17f620_2_0.jpg"/>
          <p:cNvSpPr>
            <a:spLocks noChangeAspect="1" noChangeArrowheads="1"/>
          </p:cNvSpPr>
          <p:nvPr/>
        </p:nvSpPr>
        <p:spPr bwMode="auto">
          <a:xfrm>
            <a:off x="765175" y="4651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3079" name="AutoShape 14" descr="https://arhivurokov.ru/kopilka/uploads/user_file_548495e17f620/img_user_file_548495e17f620_2_0.jpg"/>
          <p:cNvSpPr>
            <a:spLocks noChangeAspect="1" noChangeArrowheads="1"/>
          </p:cNvSpPr>
          <p:nvPr/>
        </p:nvSpPr>
        <p:spPr bwMode="auto">
          <a:xfrm>
            <a:off x="917575" y="6175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3080" name="Picture 1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945039" y="308273"/>
            <a:ext cx="454028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ДЕВИЗ УРОКА: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00113" y="130175"/>
            <a:ext cx="74168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Проверим знания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3113" y="1130300"/>
            <a:ext cx="7416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Вставьте пропущенные буквы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4213" y="2081213"/>
            <a:ext cx="799147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1) Круж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ть, ш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повник, ж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вёт, душ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стый, ш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стой;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650" y="3671888"/>
            <a:ext cx="7920038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2) Ч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шка, ч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совой, ч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нить, пощ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да, щ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вель;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3113" y="5173663"/>
            <a:ext cx="792162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3) Ч…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десный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 щ…пальца, ч…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вство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 щ…</a:t>
            </a:r>
            <a:r>
              <a:rPr lang="ru-RU" sz="4000" b="1" dirty="0" err="1">
                <a:solidFill>
                  <a:schemeClr val="accent1">
                    <a:lumMod val="50000"/>
                  </a:schemeClr>
                </a:solidFill>
                <a:latin typeface="+mn-lt"/>
              </a:rPr>
              <a:t>чка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00113" y="130175"/>
            <a:ext cx="74168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Проверим знания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3113" y="1130300"/>
            <a:ext cx="7416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Вставьте пропущенные буквы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4213" y="2081213"/>
            <a:ext cx="799147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1) Круж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ть, ш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повник, ж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вёт, душ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стый, ш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стой;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650" y="3671888"/>
            <a:ext cx="7920038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2) Ч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шка, ч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совой, ч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нить, пощ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да, щ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вель;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3113" y="5173663"/>
            <a:ext cx="7921625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3) Ч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десный, щ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пальца, ч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вство, щ</a:t>
            </a:r>
            <a:r>
              <a:rPr lang="ru-RU" sz="4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чка.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95288" y="836613"/>
            <a:ext cx="8569325" cy="4802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Сегодня на уроке у меня получилось….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Сегодня на уроке я испытывал затруднения…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00113" y="130175"/>
            <a:ext cx="74168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Домашнее задание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42988" y="836613"/>
            <a:ext cx="7489825" cy="3970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Учебник – с. 11, правило;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 выбору упр. 14 или упр. 15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525" y="4095750"/>
            <a:ext cx="2592388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uslide.ru/images/7/13955/960/img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7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145194" y="2967335"/>
            <a:ext cx="3816424" cy="923330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Молодцы!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525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19250" y="981075"/>
            <a:ext cx="720725" cy="1862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32138" y="265113"/>
            <a:ext cx="719137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Ж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81725" y="901700"/>
            <a:ext cx="720725" cy="1862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64388" y="2349500"/>
            <a:ext cx="720725" cy="1862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Н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76375" y="3141663"/>
            <a:ext cx="719138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У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13275" y="1452563"/>
            <a:ext cx="719138" cy="186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17875" y="2636838"/>
            <a:ext cx="7207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8263" y="3141663"/>
            <a:ext cx="719137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Ч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04025" y="4332288"/>
            <a:ext cx="720725" cy="1862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Ш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51275" y="4587875"/>
            <a:ext cx="720725" cy="1862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Щ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525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09800" y="836613"/>
            <a:ext cx="4765675" cy="11080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i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Тема урока: </a:t>
            </a:r>
            <a:endParaRPr lang="ru-RU" sz="66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2136775"/>
            <a:ext cx="8713788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«Правописание буквосочетаний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err="1">
                <a:solidFill>
                  <a:schemeClr val="accent4">
                    <a:lumMod val="50000"/>
                  </a:schemeClr>
                </a:solidFill>
                <a:latin typeface="+mn-lt"/>
              </a:rPr>
              <a:t>жи</a:t>
            </a:r>
            <a:r>
              <a:rPr lang="ru-RU" sz="6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 - ши, </a:t>
            </a:r>
            <a:r>
              <a:rPr lang="ru-RU" sz="6000" b="1" dirty="0" err="1">
                <a:solidFill>
                  <a:schemeClr val="accent4">
                    <a:lumMod val="50000"/>
                  </a:schemeClr>
                </a:solidFill>
                <a:latin typeface="+mn-lt"/>
              </a:rPr>
              <a:t>ча</a:t>
            </a:r>
            <a:r>
              <a:rPr lang="ru-RU" sz="6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 - ща, чу – </a:t>
            </a:r>
            <a:r>
              <a:rPr lang="ru-RU" sz="6000" b="1" dirty="0" err="1">
                <a:solidFill>
                  <a:schemeClr val="accent4">
                    <a:lumMod val="50000"/>
                  </a:schemeClr>
                </a:solidFill>
                <a:latin typeface="+mn-lt"/>
              </a:rPr>
              <a:t>щу</a:t>
            </a:r>
            <a:r>
              <a:rPr lang="ru-RU" sz="6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+mn-lt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525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35696" y="332656"/>
            <a:ext cx="509671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0"/>
                <a:solidFill>
                  <a:schemeClr val="accent4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ЧИСТОПИСАНИЕ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84238" y="1989138"/>
            <a:ext cx="7416800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525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 descr="C:\Documents and Settings\Ira\Рабочий стол\img03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D386"/>
              </a:clrFrom>
              <a:clrTo>
                <a:srgbClr val="FED38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2060575"/>
            <a:ext cx="7777162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00113" y="579438"/>
            <a:ext cx="7416800" cy="1014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Запомните правило!</a:t>
            </a:r>
          </a:p>
        </p:txBody>
      </p:sp>
      <p:pic>
        <p:nvPicPr>
          <p:cNvPr id="7173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1413" y="4581525"/>
            <a:ext cx="20955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1"/>
          <p:cNvSpPr>
            <a:spLocks noChangeArrowheads="1"/>
          </p:cNvSpPr>
          <p:nvPr/>
        </p:nvSpPr>
        <p:spPr bwMode="auto">
          <a:xfrm>
            <a:off x="900113" y="1773238"/>
            <a:ext cx="7256462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400" b="1"/>
              <a:t>сне</a:t>
            </a:r>
            <a:r>
              <a:rPr lang="ru-RU" altLang="ru-RU" sz="4400" b="1">
                <a:solidFill>
                  <a:srgbClr val="FF0000"/>
                </a:solidFill>
              </a:rPr>
              <a:t>жи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ж…</a:t>
            </a:r>
            <a:r>
              <a:rPr lang="ru-RU" altLang="ru-RU" sz="4400" b="1"/>
              <a:t>вой</a:t>
            </a:r>
          </a:p>
          <a:p>
            <a:r>
              <a:rPr lang="ru-RU" altLang="ru-RU" sz="4400" b="1"/>
              <a:t>пу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стая                 </a:t>
            </a:r>
            <a:r>
              <a:rPr lang="ru-RU" altLang="ru-RU" sz="4400" b="1">
                <a:solidFill>
                  <a:srgbClr val="FF0000"/>
                </a:solidFill>
              </a:rPr>
              <a:t>ш…</a:t>
            </a:r>
            <a:r>
              <a:rPr lang="ru-RU" altLang="ru-RU" sz="4400" b="1"/>
              <a:t>рокая</a:t>
            </a:r>
          </a:p>
          <a:p>
            <a:r>
              <a:rPr lang="ru-RU" altLang="ru-RU" sz="4400" b="1"/>
              <a:t>кув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ш…</a:t>
            </a:r>
            <a:r>
              <a:rPr lang="ru-RU" altLang="ru-RU" sz="4400" b="1"/>
              <a:t>лестеть</a:t>
            </a:r>
          </a:p>
          <a:p>
            <a:r>
              <a:rPr lang="ru-RU" altLang="ru-RU" sz="4400" b="1">
                <a:solidFill>
                  <a:srgbClr val="FF0000"/>
                </a:solidFill>
              </a:rPr>
              <a:t>ча</a:t>
            </a:r>
            <a:r>
              <a:rPr lang="ru-RU" altLang="ru-RU" sz="4400" b="1"/>
              <a:t>йка                        </a:t>
            </a:r>
            <a:r>
              <a:rPr lang="ru-RU" altLang="ru-RU" sz="4400" b="1">
                <a:solidFill>
                  <a:srgbClr val="FF0000"/>
                </a:solidFill>
              </a:rPr>
              <a:t>ч…</a:t>
            </a:r>
            <a:r>
              <a:rPr lang="ru-RU" altLang="ru-RU" sz="4400" b="1"/>
              <a:t>стица</a:t>
            </a:r>
          </a:p>
          <a:p>
            <a:r>
              <a:rPr lang="ru-RU" altLang="ru-RU" sz="4400" b="1"/>
              <a:t>пло</a:t>
            </a:r>
            <a:r>
              <a:rPr lang="ru-RU" altLang="ru-RU" sz="4400" b="1">
                <a:solidFill>
                  <a:srgbClr val="FF0000"/>
                </a:solidFill>
              </a:rPr>
              <a:t>ща</a:t>
            </a:r>
            <a:r>
              <a:rPr lang="ru-RU" altLang="ru-RU" sz="4400" b="1"/>
              <a:t>дка               пло</a:t>
            </a:r>
            <a:r>
              <a:rPr lang="ru-RU" altLang="ru-RU" sz="4400" b="1">
                <a:solidFill>
                  <a:srgbClr val="FF0000"/>
                </a:solidFill>
              </a:rPr>
              <a:t>щ…</a:t>
            </a:r>
            <a:r>
              <a:rPr lang="ru-RU" altLang="ru-RU" sz="4400" b="1"/>
              <a:t>дь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113" y="579438"/>
            <a:ext cx="7416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Сравните слова двух столбиков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900113" y="1773238"/>
            <a:ext cx="7256462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400" b="1"/>
              <a:t>сне</a:t>
            </a:r>
            <a:r>
              <a:rPr lang="ru-RU" altLang="ru-RU" sz="4400" b="1">
                <a:solidFill>
                  <a:srgbClr val="FF0000"/>
                </a:solidFill>
              </a:rPr>
              <a:t>жи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ж…</a:t>
            </a:r>
            <a:r>
              <a:rPr lang="ru-RU" altLang="ru-RU" sz="4400" b="1"/>
              <a:t>вой</a:t>
            </a:r>
          </a:p>
          <a:p>
            <a:r>
              <a:rPr lang="ru-RU" altLang="ru-RU" sz="4400" b="1"/>
              <a:t>пу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стая                 </a:t>
            </a:r>
            <a:r>
              <a:rPr lang="ru-RU" altLang="ru-RU" sz="4400" b="1">
                <a:solidFill>
                  <a:srgbClr val="FF0000"/>
                </a:solidFill>
              </a:rPr>
              <a:t>ш…</a:t>
            </a:r>
            <a:r>
              <a:rPr lang="ru-RU" altLang="ru-RU" sz="4400" b="1"/>
              <a:t>рокая</a:t>
            </a:r>
          </a:p>
          <a:p>
            <a:r>
              <a:rPr lang="ru-RU" altLang="ru-RU" sz="4400" b="1"/>
              <a:t>кув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ш…</a:t>
            </a:r>
            <a:r>
              <a:rPr lang="ru-RU" altLang="ru-RU" sz="4400" b="1"/>
              <a:t>лестеть</a:t>
            </a:r>
          </a:p>
          <a:p>
            <a:r>
              <a:rPr lang="ru-RU" altLang="ru-RU" sz="4400" b="1">
                <a:solidFill>
                  <a:srgbClr val="FF0000"/>
                </a:solidFill>
              </a:rPr>
              <a:t>ча</a:t>
            </a:r>
            <a:r>
              <a:rPr lang="ru-RU" altLang="ru-RU" sz="4400" b="1"/>
              <a:t>йка                        </a:t>
            </a:r>
            <a:r>
              <a:rPr lang="ru-RU" altLang="ru-RU" sz="4400" b="1">
                <a:solidFill>
                  <a:srgbClr val="FF0000"/>
                </a:solidFill>
              </a:rPr>
              <a:t>ч…</a:t>
            </a:r>
            <a:r>
              <a:rPr lang="ru-RU" altLang="ru-RU" sz="4400" b="1"/>
              <a:t>стица</a:t>
            </a:r>
          </a:p>
          <a:p>
            <a:r>
              <a:rPr lang="ru-RU" altLang="ru-RU" sz="4400" b="1"/>
              <a:t>пло</a:t>
            </a:r>
            <a:r>
              <a:rPr lang="ru-RU" altLang="ru-RU" sz="4400" b="1">
                <a:solidFill>
                  <a:srgbClr val="FF0000"/>
                </a:solidFill>
              </a:rPr>
              <a:t>ща</a:t>
            </a:r>
            <a:r>
              <a:rPr lang="ru-RU" altLang="ru-RU" sz="4400" b="1"/>
              <a:t>дка               пло</a:t>
            </a:r>
            <a:r>
              <a:rPr lang="ru-RU" altLang="ru-RU" sz="4400" b="1">
                <a:solidFill>
                  <a:srgbClr val="FF0000"/>
                </a:solidFill>
              </a:rPr>
              <a:t>щ…</a:t>
            </a:r>
            <a:r>
              <a:rPr lang="ru-RU" altLang="ru-RU" sz="4400" b="1"/>
              <a:t>дь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113" y="579438"/>
            <a:ext cx="7416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Сравните слова двух столбиков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411413" y="1773238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124075" y="2492375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411413" y="31416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403350" y="37893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451100" y="4508500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659563" y="1793875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732588" y="2482850"/>
            <a:ext cx="71437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7451725" y="31416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735763" y="3789363"/>
            <a:ext cx="71437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6084888" y="4505325"/>
            <a:ext cx="71437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400" y="0"/>
            <a:ext cx="916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Прямоугольник 1"/>
          <p:cNvSpPr>
            <a:spLocks noChangeArrowheads="1"/>
          </p:cNvSpPr>
          <p:nvPr/>
        </p:nvSpPr>
        <p:spPr bwMode="auto">
          <a:xfrm>
            <a:off x="900113" y="1773238"/>
            <a:ext cx="7256462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4400" b="1"/>
              <a:t>сне</a:t>
            </a:r>
            <a:r>
              <a:rPr lang="ru-RU" altLang="ru-RU" sz="4400" b="1">
                <a:solidFill>
                  <a:srgbClr val="FF0000"/>
                </a:solidFill>
              </a:rPr>
              <a:t>жи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жи</a:t>
            </a:r>
            <a:r>
              <a:rPr lang="ru-RU" altLang="ru-RU" sz="4400" b="1"/>
              <a:t>вой</a:t>
            </a:r>
          </a:p>
          <a:p>
            <a:r>
              <a:rPr lang="ru-RU" altLang="ru-RU" sz="4400" b="1"/>
              <a:t>пу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стая                 </a:t>
            </a:r>
            <a:r>
              <a:rPr lang="ru-RU" altLang="ru-RU" sz="4400" b="1">
                <a:solidFill>
                  <a:srgbClr val="FF0000"/>
                </a:solidFill>
              </a:rPr>
              <a:t>ш…</a:t>
            </a:r>
            <a:r>
              <a:rPr lang="ru-RU" altLang="ru-RU" sz="4400" b="1"/>
              <a:t>рокая</a:t>
            </a:r>
          </a:p>
          <a:p>
            <a:r>
              <a:rPr lang="ru-RU" altLang="ru-RU" sz="4400" b="1"/>
              <a:t>кув</a:t>
            </a:r>
            <a:r>
              <a:rPr lang="ru-RU" altLang="ru-RU" sz="4400" b="1">
                <a:solidFill>
                  <a:srgbClr val="FF0000"/>
                </a:solidFill>
              </a:rPr>
              <a:t>ши</a:t>
            </a:r>
            <a:r>
              <a:rPr lang="ru-RU" altLang="ru-RU" sz="4400" b="1"/>
              <a:t>нка                </a:t>
            </a:r>
            <a:r>
              <a:rPr lang="ru-RU" altLang="ru-RU" sz="4400" b="1">
                <a:solidFill>
                  <a:srgbClr val="FF0000"/>
                </a:solidFill>
              </a:rPr>
              <a:t>ш…</a:t>
            </a:r>
            <a:r>
              <a:rPr lang="ru-RU" altLang="ru-RU" sz="4400" b="1"/>
              <a:t>лестеть</a:t>
            </a:r>
          </a:p>
          <a:p>
            <a:r>
              <a:rPr lang="ru-RU" altLang="ru-RU" sz="4400" b="1">
                <a:solidFill>
                  <a:srgbClr val="FF0000"/>
                </a:solidFill>
              </a:rPr>
              <a:t>ча</a:t>
            </a:r>
            <a:r>
              <a:rPr lang="ru-RU" altLang="ru-RU" sz="4400" b="1"/>
              <a:t>йка                        </a:t>
            </a:r>
            <a:r>
              <a:rPr lang="ru-RU" altLang="ru-RU" sz="4400" b="1">
                <a:solidFill>
                  <a:srgbClr val="FF0000"/>
                </a:solidFill>
              </a:rPr>
              <a:t>ч…</a:t>
            </a:r>
            <a:r>
              <a:rPr lang="ru-RU" altLang="ru-RU" sz="4400" b="1"/>
              <a:t>стица</a:t>
            </a:r>
          </a:p>
          <a:p>
            <a:r>
              <a:rPr lang="ru-RU" altLang="ru-RU" sz="4400" b="1"/>
              <a:t>пло</a:t>
            </a:r>
            <a:r>
              <a:rPr lang="ru-RU" altLang="ru-RU" sz="4400" b="1">
                <a:solidFill>
                  <a:srgbClr val="FF0000"/>
                </a:solidFill>
              </a:rPr>
              <a:t>ща</a:t>
            </a:r>
            <a:r>
              <a:rPr lang="ru-RU" altLang="ru-RU" sz="4400" b="1"/>
              <a:t>дка               пло</a:t>
            </a:r>
            <a:r>
              <a:rPr lang="ru-RU" altLang="ru-RU" sz="4400" b="1">
                <a:solidFill>
                  <a:srgbClr val="FF0000"/>
                </a:solidFill>
              </a:rPr>
              <a:t>щ…</a:t>
            </a:r>
            <a:r>
              <a:rPr lang="ru-RU" altLang="ru-RU" sz="4400" b="1"/>
              <a:t>дь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00113" y="579438"/>
            <a:ext cx="74168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latin typeface="+mn-lt"/>
              </a:rPr>
              <a:t>Сравните слова двух столбиков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411413" y="1773238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124075" y="2492375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411413" y="31416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403350" y="37893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451100" y="4508500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557963" y="1793875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732588" y="2482850"/>
            <a:ext cx="71437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7451725" y="3141663"/>
            <a:ext cx="73025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708775" y="3821113"/>
            <a:ext cx="71438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6084888" y="4505325"/>
            <a:ext cx="71437" cy="2159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379</Words>
  <Application>Microsoft Office PowerPoint</Application>
  <PresentationFormat>Экран (4:3)</PresentationFormat>
  <Paragraphs>98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Calibri</vt:lpstr>
      <vt:lpstr>Arial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</dc:title>
  <dc:creator>ЛП</dc:creator>
  <cp:lastModifiedBy>1</cp:lastModifiedBy>
  <cp:revision>39</cp:revision>
  <dcterms:created xsi:type="dcterms:W3CDTF">2014-10-26T10:33:52Z</dcterms:created>
  <dcterms:modified xsi:type="dcterms:W3CDTF">2019-05-09T16:49:09Z</dcterms:modified>
</cp:coreProperties>
</file>