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5" r:id="rId18"/>
    <p:sldId id="272" r:id="rId19"/>
    <p:sldId id="276" r:id="rId20"/>
    <p:sldId id="27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09.05.2019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09.05.2019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09.05.2019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hyperlink" Target="https://fishki.net/1442836-karnaval-v-kyolne-2015-chast-2.html" TargetMode="External"/><Relationship Id="rId3" Type="http://schemas.openxmlformats.org/officeDocument/2006/relationships/hyperlink" Target="https://planetofhotels.com/blog/10-samyh-yarkih-karnavalov-v-mire" TargetMode="External"/><Relationship Id="rId7" Type="http://schemas.openxmlformats.org/officeDocument/2006/relationships/hyperlink" Target="https://www.cbsnews.com/pictures/carnival-in-germany/16/" TargetMode="External"/><Relationship Id="rId12" Type="http://schemas.openxmlformats.org/officeDocument/2006/relationships/image" Target="../media/image3.gif"/><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hyperlink" Target="http://blogrider.ru/blogs/" TargetMode="External"/><Relationship Id="rId11" Type="http://schemas.openxmlformats.org/officeDocument/2006/relationships/hyperlink" Target="http://www.ladyfromrussia.com/karnaval/mir/german_karn1.shtml" TargetMode="External"/><Relationship Id="rId5" Type="http://schemas.openxmlformats.org/officeDocument/2006/relationships/hyperlink" Target="https://www.dw.com/ru/%25" TargetMode="External"/><Relationship Id="rId10" Type="http://schemas.openxmlformats.org/officeDocument/2006/relationships/hyperlink" Target="https://tripmydream.com/germany/februarytrip" TargetMode="External"/><Relationship Id="rId4" Type="http://schemas.openxmlformats.org/officeDocument/2006/relationships/hyperlink" Target="http://abroad.english-natali.ru/news/v-nachale-fevralya-v-kyolne-proydet---traditsionny/" TargetMode="External"/><Relationship Id="rId9" Type="http://schemas.openxmlformats.org/officeDocument/2006/relationships/hyperlink" Target="https://www.liveinternet.ru/users/3259969/post120721678/"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4" name="Picture 2" descr="https://www.pelerinages.de/wp-content/uploads/2016/12/eb1b9fa1-af84-3ed3-b870-1f3222baafdc.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960372"/>
            <a:ext cx="6008214" cy="4506161"/>
          </a:xfrm>
          <a:prstGeom prst="rect">
            <a:avLst/>
          </a:prstGeom>
          <a:noFill/>
          <a:effectLst>
            <a:softEdge rad="635000"/>
          </a:effectLst>
        </p:spPr>
      </p:pic>
      <p:sp>
        <p:nvSpPr>
          <p:cNvPr id="3" name="Прямоугольник 2"/>
          <p:cNvSpPr/>
          <p:nvPr/>
        </p:nvSpPr>
        <p:spPr>
          <a:xfrm>
            <a:off x="1115616" y="603112"/>
            <a:ext cx="6624736" cy="1008112"/>
          </a:xfrm>
          <a:prstGeom prst="rect">
            <a:avLst/>
          </a:prstGeom>
        </p:spPr>
        <p:txBody>
          <a:bodyPr wrap="square">
            <a:spAutoFit/>
          </a:bodyPr>
          <a:lstStyle/>
          <a:p>
            <a:r>
              <a:rPr lang="ru-RU" sz="6000" b="1" dirty="0" smtClean="0">
                <a:latin typeface="Adobe Song Std L" pitchFamily="18" charset="-128"/>
                <a:ea typeface="Adobe Song Std L" pitchFamily="18" charset="-128"/>
              </a:rPr>
              <a:t>   </a:t>
            </a:r>
            <a:r>
              <a:rPr lang="en-US" sz="6000" b="1" dirty="0" err="1" smtClean="0">
                <a:solidFill>
                  <a:srgbClr val="C00000"/>
                </a:solidFill>
                <a:latin typeface="Adobe Song Std L" pitchFamily="18" charset="-128"/>
                <a:ea typeface="Adobe Song Std L" pitchFamily="18" charset="-128"/>
              </a:rPr>
              <a:t>Kölner</a:t>
            </a:r>
            <a:r>
              <a:rPr lang="en-US" sz="6000" b="1" dirty="0" smtClean="0">
                <a:solidFill>
                  <a:srgbClr val="C00000"/>
                </a:solidFill>
                <a:latin typeface="Adobe Song Std L" pitchFamily="18" charset="-128"/>
                <a:ea typeface="Adobe Song Std L" pitchFamily="18" charset="-128"/>
              </a:rPr>
              <a:t> </a:t>
            </a:r>
            <a:r>
              <a:rPr lang="en-US" sz="6000" b="1" dirty="0" err="1" smtClean="0">
                <a:solidFill>
                  <a:srgbClr val="C00000"/>
                </a:solidFill>
                <a:latin typeface="Adobe Song Std L" pitchFamily="18" charset="-128"/>
                <a:ea typeface="Adobe Song Std L" pitchFamily="18" charset="-128"/>
              </a:rPr>
              <a:t>Karneval</a:t>
            </a:r>
            <a:endParaRPr lang="en-US" sz="6000" b="1" dirty="0">
              <a:solidFill>
                <a:srgbClr val="C00000"/>
              </a:solidFill>
              <a:latin typeface="Adobe Song Std L" pitchFamily="18" charset="-128"/>
              <a:ea typeface="Adobe Song Std L" pitchFamily="18" charset="-128"/>
            </a:endParaRPr>
          </a:p>
        </p:txBody>
      </p:sp>
      <p:sp>
        <p:nvSpPr>
          <p:cNvPr id="6" name="Прямоугольник 5"/>
          <p:cNvSpPr/>
          <p:nvPr/>
        </p:nvSpPr>
        <p:spPr>
          <a:xfrm>
            <a:off x="282154" y="53926"/>
            <a:ext cx="8579692" cy="769441"/>
          </a:xfrm>
          <a:prstGeom prst="rect">
            <a:avLst/>
          </a:prstGeom>
          <a:noFill/>
        </p:spPr>
        <p:txBody>
          <a:bodyPr>
            <a:spAutoFit/>
          </a:bodyPr>
          <a:lstStyle/>
          <a:p>
            <a:pPr algn="ctr" eaLnBrk="1" hangingPunct="1">
              <a:defRPr/>
            </a:pPr>
            <a:r>
              <a:rPr lang="ru-RU" sz="4400" b="1" dirty="0">
                <a:ln w="19050">
                  <a:solidFill>
                    <a:schemeClr val="bg1"/>
                  </a:solidFill>
                  <a:prstDash val="solid"/>
                </a:ln>
                <a:solidFill>
                  <a:srgbClr val="FF0000"/>
                </a:solidFill>
              </a:rPr>
              <a:t>ДНИ НЕМЕЦКОЙ КУЛЬТУРЫ</a:t>
            </a:r>
          </a:p>
        </p:txBody>
      </p:sp>
      <p:sp>
        <p:nvSpPr>
          <p:cNvPr id="8" name="TextBox 2"/>
          <p:cNvSpPr txBox="1">
            <a:spLocks noChangeArrowheads="1"/>
          </p:cNvSpPr>
          <p:nvPr/>
        </p:nvSpPr>
        <p:spPr bwMode="auto">
          <a:xfrm flipH="1">
            <a:off x="5750793" y="3717032"/>
            <a:ext cx="3362895"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ru-RU" sz="1800" b="1" dirty="0">
                <a:solidFill>
                  <a:srgbClr val="800000"/>
                </a:solidFill>
                <a:latin typeface="Arial" panose="020B0604020202020204" pitchFamily="34" charset="0"/>
              </a:rPr>
              <a:t>Автор:</a:t>
            </a:r>
          </a:p>
          <a:p>
            <a:pPr eaLnBrk="1" hangingPunct="1">
              <a:spcBef>
                <a:spcPct val="0"/>
              </a:spcBef>
              <a:buFontTx/>
              <a:buNone/>
            </a:pPr>
            <a:r>
              <a:rPr lang="ru-RU" sz="1800" b="1" dirty="0" smtClean="0">
                <a:solidFill>
                  <a:srgbClr val="0070C0"/>
                </a:solidFill>
                <a:latin typeface="Arial" panose="020B0604020202020204" pitchFamily="34" charset="0"/>
              </a:rPr>
              <a:t>Запевалова Мария, учащаяся </a:t>
            </a:r>
            <a:r>
              <a:rPr lang="ru-RU" sz="1800" b="1" dirty="0">
                <a:solidFill>
                  <a:srgbClr val="0070C0"/>
                </a:solidFill>
                <a:latin typeface="Arial" panose="020B0604020202020204" pitchFamily="34" charset="0"/>
              </a:rPr>
              <a:t>9 а  </a:t>
            </a:r>
            <a:r>
              <a:rPr lang="ru-RU" sz="1800" b="1" dirty="0" smtClean="0">
                <a:solidFill>
                  <a:srgbClr val="0070C0"/>
                </a:solidFill>
                <a:latin typeface="Arial" panose="020B0604020202020204" pitchFamily="34" charset="0"/>
              </a:rPr>
              <a:t>класса</a:t>
            </a:r>
            <a:endParaRPr lang="ru-RU" sz="1800" b="1" dirty="0">
              <a:solidFill>
                <a:srgbClr val="0070C0"/>
              </a:solidFill>
              <a:latin typeface="Arial" panose="020B0604020202020204" pitchFamily="34" charset="0"/>
            </a:endParaRPr>
          </a:p>
          <a:p>
            <a:pPr eaLnBrk="1" hangingPunct="1">
              <a:spcBef>
                <a:spcPct val="0"/>
              </a:spcBef>
              <a:buFontTx/>
              <a:buNone/>
            </a:pPr>
            <a:r>
              <a:rPr lang="ru-RU" sz="1800" b="1" dirty="0">
                <a:solidFill>
                  <a:srgbClr val="0070C0"/>
                </a:solidFill>
                <a:latin typeface="Arial" panose="020B0604020202020204" pitchFamily="34" charset="0"/>
              </a:rPr>
              <a:t>МОУ гимназия № 15</a:t>
            </a:r>
          </a:p>
          <a:p>
            <a:pPr eaLnBrk="1" hangingPunct="1">
              <a:spcBef>
                <a:spcPct val="0"/>
              </a:spcBef>
              <a:buFontTx/>
              <a:buNone/>
            </a:pPr>
            <a:endParaRPr lang="ru-RU" sz="1800" b="1" dirty="0">
              <a:solidFill>
                <a:schemeClr val="bg1"/>
              </a:solidFill>
              <a:latin typeface="Arial" panose="020B0604020202020204" pitchFamily="34" charset="0"/>
            </a:endParaRPr>
          </a:p>
          <a:p>
            <a:pPr eaLnBrk="1" hangingPunct="1">
              <a:spcBef>
                <a:spcPct val="0"/>
              </a:spcBef>
              <a:buFontTx/>
              <a:buNone/>
            </a:pPr>
            <a:r>
              <a:rPr lang="ru-RU" sz="1800" b="1" dirty="0">
                <a:solidFill>
                  <a:srgbClr val="C00000"/>
                </a:solidFill>
                <a:latin typeface="Arial" panose="020B0604020202020204" pitchFamily="34" charset="0"/>
              </a:rPr>
              <a:t>Руководитель:</a:t>
            </a:r>
          </a:p>
          <a:p>
            <a:pPr eaLnBrk="1" hangingPunct="1">
              <a:spcBef>
                <a:spcPct val="0"/>
              </a:spcBef>
              <a:buFontTx/>
              <a:buNone/>
            </a:pPr>
            <a:r>
              <a:rPr lang="ru-RU" sz="1800" b="1" dirty="0" err="1">
                <a:solidFill>
                  <a:srgbClr val="0070C0"/>
                </a:solidFill>
                <a:latin typeface="Arial" panose="020B0604020202020204" pitchFamily="34" charset="0"/>
              </a:rPr>
              <a:t>Трунова</a:t>
            </a:r>
            <a:r>
              <a:rPr lang="ru-RU" sz="1800" b="1" dirty="0">
                <a:solidFill>
                  <a:srgbClr val="0070C0"/>
                </a:solidFill>
                <a:latin typeface="Arial" panose="020B0604020202020204" pitchFamily="34" charset="0"/>
              </a:rPr>
              <a:t> Антонина Васильевна,</a:t>
            </a:r>
          </a:p>
          <a:p>
            <a:pPr eaLnBrk="1" hangingPunct="1">
              <a:spcBef>
                <a:spcPct val="0"/>
              </a:spcBef>
              <a:buFontTx/>
              <a:buNone/>
            </a:pPr>
            <a:r>
              <a:rPr lang="ru-RU" sz="1800" b="1" dirty="0">
                <a:solidFill>
                  <a:srgbClr val="0070C0"/>
                </a:solidFill>
                <a:latin typeface="Arial" panose="020B0604020202020204" pitchFamily="34" charset="0"/>
              </a:rPr>
              <a:t>учитель немецкого языка</a:t>
            </a: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s://www.comitee-duesseldorfer-carneval.de/uploads/backgrounds/Background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Прямоугольник 1"/>
          <p:cNvSpPr/>
          <p:nvPr/>
        </p:nvSpPr>
        <p:spPr>
          <a:xfrm>
            <a:off x="2627784" y="0"/>
            <a:ext cx="6192688" cy="1569660"/>
          </a:xfrm>
          <a:prstGeom prst="rect">
            <a:avLst/>
          </a:prstGeom>
          <a:solidFill>
            <a:schemeClr val="accent5">
              <a:lumMod val="75000"/>
            </a:schemeClr>
          </a:solidFill>
          <a:ln w="76200">
            <a:solidFill>
              <a:schemeClr val="bg1"/>
            </a:solidFill>
          </a:ln>
        </p:spPr>
        <p:txBody>
          <a:bodyPr wrap="square">
            <a:spAutoFit/>
          </a:bodyPr>
          <a:lstStyle/>
          <a:p>
            <a:r>
              <a:rPr lang="de-DE" sz="2400" b="1" dirty="0" smtClean="0"/>
              <a:t>Mehr als 1.000 Auftritte der Kölner Szene finden bis spät in die Nacht statt. Dieser Tag wird daher auch als Marsch der Sterne bezeichnet .</a:t>
            </a:r>
            <a:endParaRPr lang="ru-RU" sz="2400" b="1" dirty="0"/>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https://i.telegraph.co.uk/multimedia/archive/03497/POTD_Carnival-reve_3497808k.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1979712" y="0"/>
            <a:ext cx="5878532" cy="830997"/>
          </a:xfrm>
          <a:prstGeom prst="rect">
            <a:avLst/>
          </a:prstGeom>
        </p:spPr>
        <p:txBody>
          <a:bodyPr wrap="none">
            <a:spAutoFit/>
          </a:bodyPr>
          <a:lstStyle/>
          <a:p>
            <a:r>
              <a:rPr lang="en-US" sz="4800" b="1" dirty="0" err="1" smtClean="0">
                <a:effectLst>
                  <a:outerShdw blurRad="38100" dist="38100" dir="2700000" algn="tl">
                    <a:srgbClr val="000000">
                      <a:alpha val="43137"/>
                    </a:srgbClr>
                  </a:outerShdw>
                </a:effectLst>
                <a:latin typeface="Adobe Myungjo Std M" pitchFamily="18" charset="-128"/>
                <a:ea typeface="Adobe Myungjo Std M" pitchFamily="18" charset="-128"/>
              </a:rPr>
              <a:t>Karneval</a:t>
            </a:r>
            <a:r>
              <a:rPr lang="en-US" sz="4800" b="1" dirty="0" smtClean="0">
                <a:effectLst>
                  <a:outerShdw blurRad="38100" dist="38100" dir="2700000" algn="tl">
                    <a:srgbClr val="000000">
                      <a:alpha val="43137"/>
                    </a:srgbClr>
                  </a:outerShdw>
                </a:effectLst>
                <a:latin typeface="Adobe Myungjo Std M" pitchFamily="18" charset="-128"/>
                <a:ea typeface="Adobe Myungjo Std M" pitchFamily="18" charset="-128"/>
              </a:rPr>
              <a:t> </a:t>
            </a:r>
            <a:r>
              <a:rPr lang="en-US" sz="4800" b="1" dirty="0" err="1" smtClean="0">
                <a:effectLst>
                  <a:outerShdw blurRad="38100" dist="38100" dir="2700000" algn="tl">
                    <a:srgbClr val="000000">
                      <a:alpha val="43137"/>
                    </a:srgbClr>
                  </a:outerShdw>
                </a:effectLst>
                <a:latin typeface="Adobe Myungjo Std M" pitchFamily="18" charset="-128"/>
                <a:ea typeface="Adobe Myungjo Std M" pitchFamily="18" charset="-128"/>
              </a:rPr>
              <a:t>Samstag</a:t>
            </a:r>
            <a:endParaRPr lang="ru-RU" sz="4800" b="1" dirty="0">
              <a:effectLst>
                <a:outerShdw blurRad="38100" dist="38100" dir="2700000" algn="tl">
                  <a:srgbClr val="000000">
                    <a:alpha val="43137"/>
                  </a:srgbClr>
                </a:outerShdw>
              </a:effectLst>
              <a:latin typeface="Adobe Myungjo Std M" pitchFamily="18" charset="-128"/>
              <a:ea typeface="Adobe Myungjo Std M" pitchFamily="18" charset="-128"/>
            </a:endParaRP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71400"/>
            <a:ext cx="9144000" cy="6855123"/>
          </a:xfrm>
          <a:prstGeom prst="rect">
            <a:avLst/>
          </a:prstGeom>
        </p:spPr>
      </p:pic>
      <p:sp>
        <p:nvSpPr>
          <p:cNvPr id="3" name="Прямоугольник 2"/>
          <p:cNvSpPr/>
          <p:nvPr/>
        </p:nvSpPr>
        <p:spPr>
          <a:xfrm>
            <a:off x="323528" y="4797152"/>
            <a:ext cx="7992888" cy="1569660"/>
          </a:xfrm>
          <a:prstGeom prst="rect">
            <a:avLst/>
          </a:prstGeom>
          <a:solidFill>
            <a:schemeClr val="accent4">
              <a:lumMod val="75000"/>
            </a:schemeClr>
          </a:solidFill>
          <a:ln w="76200">
            <a:solidFill>
              <a:schemeClr val="bg1"/>
            </a:solidFill>
          </a:ln>
        </p:spPr>
        <p:txBody>
          <a:bodyPr wrap="square">
            <a:spAutoFit/>
          </a:bodyPr>
          <a:lstStyle/>
          <a:p>
            <a:r>
              <a:rPr lang="de-DE" sz="3200" b="1" dirty="0">
                <a:solidFill>
                  <a:schemeClr val="bg2"/>
                </a:solidFill>
              </a:rPr>
              <a:t>Am Samstagabend gibt es einen Geisterzug, dessen Aufgabe es unter anderem ist, den Winter aus der Stadt zu </a:t>
            </a:r>
            <a:r>
              <a:rPr lang="de-DE" sz="3200" b="1" dirty="0" smtClean="0">
                <a:solidFill>
                  <a:schemeClr val="bg2"/>
                </a:solidFill>
              </a:rPr>
              <a:t>vertreiben.</a:t>
            </a:r>
            <a:endParaRPr lang="ru-RU" sz="3200" b="1" dirty="0">
              <a:solidFill>
                <a:schemeClr val="bg2"/>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s://cdn.fishki.net/upload/post/201502/26/1442836/karneval_2015-68.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Прямоугольник 1"/>
          <p:cNvSpPr/>
          <p:nvPr/>
        </p:nvSpPr>
        <p:spPr>
          <a:xfrm>
            <a:off x="251520" y="5445224"/>
            <a:ext cx="4610558" cy="830997"/>
          </a:xfrm>
          <a:prstGeom prst="rect">
            <a:avLst/>
          </a:prstGeom>
        </p:spPr>
        <p:txBody>
          <a:bodyPr wrap="none">
            <a:spAutoFit/>
          </a:bodyPr>
          <a:lstStyle/>
          <a:p>
            <a:r>
              <a:rPr lang="en-US" sz="4800" dirty="0" err="1" smtClean="0">
                <a:solidFill>
                  <a:srgbClr val="00B0F0"/>
                </a:solidFill>
                <a:effectLst>
                  <a:outerShdw blurRad="38100" dist="38100" dir="2700000" algn="tl">
                    <a:srgbClr val="000000">
                      <a:alpha val="43137"/>
                    </a:srgbClr>
                  </a:outerShdw>
                </a:effectLst>
                <a:latin typeface="Adobe Caslon Pro Bold" pitchFamily="18" charset="0"/>
              </a:rPr>
              <a:t>Karneval</a:t>
            </a:r>
            <a:r>
              <a:rPr lang="en-US" sz="4800" dirty="0" smtClean="0">
                <a:solidFill>
                  <a:srgbClr val="00B0F0"/>
                </a:solidFill>
                <a:effectLst>
                  <a:outerShdw blurRad="38100" dist="38100" dir="2700000" algn="tl">
                    <a:srgbClr val="000000">
                      <a:alpha val="43137"/>
                    </a:srgbClr>
                  </a:outerShdw>
                </a:effectLst>
                <a:latin typeface="Adobe Caslon Pro Bold" pitchFamily="18" charset="0"/>
              </a:rPr>
              <a:t> Sonntag</a:t>
            </a:r>
            <a:endParaRPr lang="ru-RU" sz="4800" dirty="0">
              <a:solidFill>
                <a:srgbClr val="00B0F0"/>
              </a:solidFill>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descr="https://lh3.googleusercontent.com/-KkJ-FazYUiI/URlLZ7KCUgI/AAAAAAAAK2Y/SZBfiH7-jiQ/s800/IMG_197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0" y="0"/>
            <a:ext cx="9144000" cy="6858000"/>
          </a:xfrm>
          <a:prstGeom prst="rect">
            <a:avLst/>
          </a:prstGeom>
          <a:noFill/>
        </p:spPr>
      </p:pic>
      <p:sp>
        <p:nvSpPr>
          <p:cNvPr id="3" name="Прямоугольник 2"/>
          <p:cNvSpPr/>
          <p:nvPr/>
        </p:nvSpPr>
        <p:spPr>
          <a:xfrm>
            <a:off x="2339752" y="476672"/>
            <a:ext cx="6444208" cy="1569660"/>
          </a:xfrm>
          <a:prstGeom prst="rect">
            <a:avLst/>
          </a:prstGeom>
          <a:solidFill>
            <a:srgbClr val="C00000"/>
          </a:solidFill>
          <a:ln w="76200">
            <a:solidFill>
              <a:schemeClr val="bg1"/>
            </a:solidFill>
          </a:ln>
        </p:spPr>
        <p:txBody>
          <a:bodyPr wrap="square">
            <a:spAutoFit/>
          </a:bodyPr>
          <a:lstStyle/>
          <a:p>
            <a:r>
              <a:rPr lang="de-DE" sz="2400" b="1" dirty="0" smtClean="0"/>
              <a:t>An diesem Tag findet ein großer Karnevalsfest statt. In allen Bereichen der Stadt gibt es Karnevalsumzüge, in der Mitte-eine große Schule Karnevalsumzug.</a:t>
            </a:r>
            <a:endParaRPr lang="ru-RU" sz="2400" b="1" dirty="0"/>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s://news.cgtn.com/news/3463444e32677a6333566d54/img/90fb3146-5f89-447b-9f93-a44bac50f0ad.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p:spPr>
      </p:pic>
      <p:sp>
        <p:nvSpPr>
          <p:cNvPr id="2" name="Прямоугольник 1"/>
          <p:cNvSpPr/>
          <p:nvPr/>
        </p:nvSpPr>
        <p:spPr>
          <a:xfrm>
            <a:off x="3563888" y="33189"/>
            <a:ext cx="4988353" cy="1107996"/>
          </a:xfrm>
          <a:prstGeom prst="rect">
            <a:avLst/>
          </a:prstGeom>
        </p:spPr>
        <p:txBody>
          <a:bodyPr wrap="none">
            <a:spAutoFit/>
          </a:bodyPr>
          <a:lstStyle/>
          <a:p>
            <a:r>
              <a:rPr lang="en-US" sz="6600" b="1" dirty="0" err="1" smtClean="0">
                <a:solidFill>
                  <a:schemeClr val="bg2"/>
                </a:solidFill>
                <a:effectLst>
                  <a:outerShdw blurRad="38100" dist="38100" dir="2700000" algn="tl">
                    <a:srgbClr val="000000">
                      <a:alpha val="43137"/>
                    </a:srgbClr>
                  </a:outerShdw>
                </a:effectLst>
                <a:latin typeface="Adobe Garamond Pro Bold" pitchFamily="18" charset="0"/>
              </a:rPr>
              <a:t>Rosenmontag</a:t>
            </a:r>
            <a:r>
              <a:rPr lang="en-US" dirty="0" smtClean="0"/>
              <a:t> </a:t>
            </a:r>
            <a:endParaRPr lang="ru-RU" dirty="0"/>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abroad.english-natali.ru/userfiles/images/pics2/koel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467544" y="3789040"/>
            <a:ext cx="7956376" cy="2677656"/>
          </a:xfrm>
          <a:prstGeom prst="rect">
            <a:avLst/>
          </a:prstGeom>
          <a:solidFill>
            <a:schemeClr val="accent6">
              <a:lumMod val="60000"/>
              <a:lumOff val="40000"/>
            </a:schemeClr>
          </a:solidFill>
          <a:ln w="76200">
            <a:solidFill>
              <a:schemeClr val="bg1"/>
            </a:solidFill>
          </a:ln>
        </p:spPr>
        <p:txBody>
          <a:bodyPr wrap="square">
            <a:spAutoFit/>
          </a:bodyPr>
          <a:lstStyle/>
          <a:p>
            <a:r>
              <a:rPr lang="de-DE" sz="2400" b="1" dirty="0" smtClean="0"/>
              <a:t>Mehr als 11 tausend Menschen nehmen an den </a:t>
            </a:r>
            <a:r>
              <a:rPr lang="en-US" sz="2400" b="1" dirty="0"/>
              <a:t>K</a:t>
            </a:r>
            <a:r>
              <a:rPr lang="de-DE" sz="2400" b="1" dirty="0" err="1" smtClean="0"/>
              <a:t>arnevalsprozessen</a:t>
            </a:r>
            <a:r>
              <a:rPr lang="de-DE" sz="2400" b="1" dirty="0" smtClean="0"/>
              <a:t>  </a:t>
            </a:r>
            <a:r>
              <a:rPr lang="de-DE" sz="2400" b="1" dirty="0"/>
              <a:t>d</a:t>
            </a:r>
            <a:r>
              <a:rPr lang="de-DE" sz="2400" b="1" dirty="0" smtClean="0"/>
              <a:t>es rosa Montags teil, etwa 60 Tanzgruppen, etwa 60 Musikkapellen, etwa 400 Pferde, mehr als 200 Autos. Während des Karnevals Montag in Köln verteilt 300 Tonnen Süßigkeiten, 700 tausend Schokoladenfliesen, 220 tausend Schachteln von Süßigkeiten, 300 tausend Karamellen.</a:t>
            </a:r>
            <a:endParaRPr lang="ru-RU" sz="2400" b="1" dirty="0"/>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5494"/>
            <a:ext cx="9054511" cy="6873494"/>
          </a:xfrm>
          <a:prstGeom prst="rect">
            <a:avLst/>
          </a:prstGeom>
        </p:spPr>
      </p:pic>
      <p:sp>
        <p:nvSpPr>
          <p:cNvPr id="2" name="Прямоугольник 1"/>
          <p:cNvSpPr/>
          <p:nvPr/>
        </p:nvSpPr>
        <p:spPr>
          <a:xfrm>
            <a:off x="3059832" y="188640"/>
            <a:ext cx="5670376" cy="461665"/>
          </a:xfrm>
          <a:prstGeom prst="rect">
            <a:avLst/>
          </a:prstGeom>
          <a:solidFill>
            <a:srgbClr val="FFFF99"/>
          </a:solidFill>
          <a:ln w="76200">
            <a:solidFill>
              <a:schemeClr val="bg1"/>
            </a:solidFill>
          </a:ln>
        </p:spPr>
        <p:txBody>
          <a:bodyPr wrap="square">
            <a:spAutoFit/>
          </a:bodyPr>
          <a:lstStyle/>
          <a:p>
            <a:endParaRPr lang="ru-RU" sz="2400" b="1" dirty="0"/>
          </a:p>
        </p:txBody>
      </p:sp>
      <p:sp>
        <p:nvSpPr>
          <p:cNvPr id="3" name="Прямоугольник 2"/>
          <p:cNvSpPr/>
          <p:nvPr/>
        </p:nvSpPr>
        <p:spPr>
          <a:xfrm>
            <a:off x="494806" y="188640"/>
            <a:ext cx="8064896" cy="1938992"/>
          </a:xfrm>
          <a:prstGeom prst="rect">
            <a:avLst/>
          </a:prstGeom>
          <a:solidFill>
            <a:srgbClr val="FFFF99"/>
          </a:solidFill>
          <a:ln w="76200">
            <a:solidFill>
              <a:schemeClr val="bg1"/>
            </a:solidFill>
          </a:ln>
        </p:spPr>
        <p:txBody>
          <a:bodyPr wrap="square">
            <a:spAutoFit/>
          </a:bodyPr>
          <a:lstStyle/>
          <a:p>
            <a:r>
              <a:rPr lang="de-DE" sz="2400" b="1"/>
              <a:t>Der letzte Tag des Spaßes ist "Veilchendienstag". An diesem Tag wird traditionell eine Strohfigur (Nubbel) verbrannt, die während der gesamten "fünften Jahreszeit" an den Türen von Häusern und Bier hängt und die begangenen Sünden symbolisiert.</a:t>
            </a:r>
            <a:endParaRPr lang="ru-RU" sz="2400" b="1" dirty="0"/>
          </a:p>
        </p:txBody>
      </p:sp>
    </p:spTree>
    <p:extLst>
      <p:ext uri="{BB962C8B-B14F-4D97-AF65-F5344CB8AC3E}">
        <p14:creationId xmlns:p14="http://schemas.microsoft.com/office/powerpoint/2010/main" val="366235601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s://img.tourister.ru/files/2/1/0/4/7/4/7/1/clones/870_490_fixedwidth.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1763688" y="188640"/>
            <a:ext cx="6966520" cy="1200329"/>
          </a:xfrm>
          <a:prstGeom prst="rect">
            <a:avLst/>
          </a:prstGeom>
          <a:solidFill>
            <a:srgbClr val="FFFF99"/>
          </a:solidFill>
          <a:ln w="76200">
            <a:solidFill>
              <a:schemeClr val="bg1"/>
            </a:solidFill>
          </a:ln>
        </p:spPr>
        <p:txBody>
          <a:bodyPr wrap="square">
            <a:spAutoFit/>
          </a:bodyPr>
          <a:lstStyle/>
          <a:p>
            <a:r>
              <a:rPr lang="de-DE" sz="2400" b="1" dirty="0" smtClean="0"/>
              <a:t>In der </a:t>
            </a:r>
            <a:r>
              <a:rPr lang="de-DE" sz="2400" b="1" dirty="0" err="1"/>
              <a:t>A</a:t>
            </a:r>
            <a:r>
              <a:rPr lang="de-DE" sz="2400" b="1" dirty="0" err="1" smtClean="0"/>
              <a:t>schermitte</a:t>
            </a:r>
            <a:r>
              <a:rPr lang="de-DE" sz="2400" b="1" dirty="0" smtClean="0"/>
              <a:t> beginnt der Große Fasten, in den Kirchen gibt es spezielle Dienste, in den Restaurants wird mageres Essen serviert.</a:t>
            </a:r>
            <a:endParaRPr lang="ru-RU" sz="2400" b="1" dirty="0"/>
          </a:p>
        </p:txBody>
      </p:sp>
      <p:sp>
        <p:nvSpPr>
          <p:cNvPr id="4" name="Прямоугольник 3"/>
          <p:cNvSpPr/>
          <p:nvPr/>
        </p:nvSpPr>
        <p:spPr>
          <a:xfrm>
            <a:off x="107504" y="5085184"/>
            <a:ext cx="4267515" cy="830997"/>
          </a:xfrm>
          <a:prstGeom prst="rect">
            <a:avLst/>
          </a:prstGeom>
        </p:spPr>
        <p:txBody>
          <a:bodyPr wrap="none">
            <a:spAutoFit/>
          </a:bodyPr>
          <a:lstStyle/>
          <a:p>
            <a:r>
              <a:rPr lang="en-US" sz="4800" dirty="0" err="1" smtClean="0">
                <a:solidFill>
                  <a:schemeClr val="bg1"/>
                </a:solidFill>
              </a:rPr>
              <a:t>Aschermittwoch</a:t>
            </a:r>
            <a:endParaRPr lang="ru-RU" sz="48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3" name="Прямоугольник 2"/>
          <p:cNvSpPr/>
          <p:nvPr/>
        </p:nvSpPr>
        <p:spPr>
          <a:xfrm>
            <a:off x="3953962" y="2852936"/>
            <a:ext cx="5224318" cy="3816429"/>
          </a:xfrm>
          <a:prstGeom prst="rect">
            <a:avLst/>
          </a:prstGeom>
        </p:spPr>
        <p:txBody>
          <a:bodyPr wrap="square">
            <a:spAutoFit/>
          </a:bodyPr>
          <a:lstStyle/>
          <a:p>
            <a:r>
              <a:rPr lang="en-US" sz="2800" b="1" i="1" dirty="0">
                <a:latin typeface="Franklin Gothic Book" pitchFamily="34" charset="0"/>
              </a:rPr>
              <a:t>I</a:t>
            </a:r>
            <a:r>
              <a:rPr lang="en-US" sz="2800" b="1" i="1" dirty="0" smtClean="0">
                <a:latin typeface="Franklin Gothic Book" pitchFamily="34" charset="0"/>
              </a:rPr>
              <a:t>m </a:t>
            </a:r>
            <a:r>
              <a:rPr lang="en-US" sz="2800" b="1" i="1" dirty="0" err="1">
                <a:latin typeface="Franklin Gothic Book" pitchFamily="34" charset="0"/>
              </a:rPr>
              <a:t>Karneval</a:t>
            </a:r>
            <a:r>
              <a:rPr lang="en-US" sz="2800" b="1" i="1" dirty="0">
                <a:latin typeface="Franklin Gothic Book" pitchFamily="34" charset="0"/>
              </a:rPr>
              <a:t>, im </a:t>
            </a:r>
            <a:r>
              <a:rPr lang="en-US" sz="2800" b="1" i="1" dirty="0" err="1">
                <a:latin typeface="Franklin Gothic Book" pitchFamily="34" charset="0"/>
              </a:rPr>
              <a:t>Karneval</a:t>
            </a:r>
            <a:r>
              <a:rPr lang="en-US" sz="2800" b="1" i="1" dirty="0">
                <a:latin typeface="Franklin Gothic Book" pitchFamily="34" charset="0"/>
              </a:rPr>
              <a:t/>
            </a:r>
            <a:br>
              <a:rPr lang="en-US" sz="2800" b="1" i="1" dirty="0">
                <a:latin typeface="Franklin Gothic Book" pitchFamily="34" charset="0"/>
              </a:rPr>
            </a:br>
            <a:r>
              <a:rPr lang="en-US" sz="2800" b="1" i="1" dirty="0" err="1" smtClean="0">
                <a:latin typeface="Franklin Gothic Book" pitchFamily="34" charset="0"/>
              </a:rPr>
              <a:t>Macht</a:t>
            </a:r>
            <a:r>
              <a:rPr lang="en-US" sz="2800" b="1" i="1" dirty="0" smtClean="0">
                <a:latin typeface="Franklin Gothic Book" pitchFamily="34" charset="0"/>
              </a:rPr>
              <a:t> </a:t>
            </a:r>
            <a:r>
              <a:rPr lang="en-US" sz="2800" b="1" i="1" dirty="0" err="1">
                <a:latin typeface="Franklin Gothic Book" pitchFamily="34" charset="0"/>
              </a:rPr>
              <a:t>jeder</a:t>
            </a:r>
            <a:r>
              <a:rPr lang="en-US" sz="2800" b="1" i="1" dirty="0">
                <a:latin typeface="Franklin Gothic Book" pitchFamily="34" charset="0"/>
              </a:rPr>
              <a:t> </a:t>
            </a:r>
            <a:r>
              <a:rPr lang="en-US" sz="2800" b="1" i="1" dirty="0" smtClean="0">
                <a:latin typeface="Franklin Gothic Book" pitchFamily="34" charset="0"/>
              </a:rPr>
              <a:t>was </a:t>
            </a:r>
            <a:r>
              <a:rPr lang="en-US" sz="2800" b="1" i="1" dirty="0" err="1">
                <a:latin typeface="Franklin Gothic Book" pitchFamily="34" charset="0"/>
              </a:rPr>
              <a:t>er</a:t>
            </a:r>
            <a:r>
              <a:rPr lang="en-US" sz="2800" b="1" i="1" dirty="0">
                <a:latin typeface="Franklin Gothic Book" pitchFamily="34" charset="0"/>
              </a:rPr>
              <a:t> </a:t>
            </a:r>
            <a:r>
              <a:rPr lang="en-US" sz="2800" b="1" i="1" dirty="0" err="1">
                <a:latin typeface="Franklin Gothic Book" pitchFamily="34" charset="0"/>
              </a:rPr>
              <a:t>kann</a:t>
            </a:r>
            <a:r>
              <a:rPr lang="en-US" sz="2800" b="1" i="1" dirty="0">
                <a:latin typeface="Franklin Gothic Book" pitchFamily="34" charset="0"/>
              </a:rPr>
              <a:t>.</a:t>
            </a:r>
            <a:br>
              <a:rPr lang="en-US" sz="2800" b="1" i="1" dirty="0">
                <a:latin typeface="Franklin Gothic Book" pitchFamily="34" charset="0"/>
              </a:rPr>
            </a:br>
            <a:r>
              <a:rPr lang="en-US" sz="2800" b="1" i="1" dirty="0">
                <a:latin typeface="Franklin Gothic Book" pitchFamily="34" charset="0"/>
              </a:rPr>
              <a:t>Brigitte </a:t>
            </a:r>
            <a:r>
              <a:rPr lang="en-US" sz="2800" b="1" i="1" dirty="0" err="1">
                <a:latin typeface="Franklin Gothic Book" pitchFamily="34" charset="0"/>
              </a:rPr>
              <a:t>kommt</a:t>
            </a:r>
            <a:r>
              <a:rPr lang="en-US" sz="2800" b="1" i="1" dirty="0">
                <a:latin typeface="Franklin Gothic Book" pitchFamily="34" charset="0"/>
              </a:rPr>
              <a:t> </a:t>
            </a:r>
            <a:r>
              <a:rPr lang="en-US" sz="2800" b="1" i="1" dirty="0" err="1">
                <a:latin typeface="Franklin Gothic Book" pitchFamily="34" charset="0"/>
              </a:rPr>
              <a:t>als</a:t>
            </a:r>
            <a:r>
              <a:rPr lang="en-US" sz="2800" b="1" i="1" dirty="0">
                <a:latin typeface="Franklin Gothic Book" pitchFamily="34" charset="0"/>
              </a:rPr>
              <a:t> </a:t>
            </a:r>
            <a:r>
              <a:rPr lang="en-US" sz="2800" b="1" i="1" dirty="0" err="1">
                <a:latin typeface="Franklin Gothic Book" pitchFamily="34" charset="0"/>
              </a:rPr>
              <a:t>kleine</a:t>
            </a:r>
            <a:r>
              <a:rPr lang="en-US" sz="2800" b="1" i="1" dirty="0">
                <a:latin typeface="Franklin Gothic Book" pitchFamily="34" charset="0"/>
              </a:rPr>
              <a:t> Fee</a:t>
            </a:r>
            <a:br>
              <a:rPr lang="en-US" sz="2800" b="1" i="1" dirty="0">
                <a:latin typeface="Franklin Gothic Book" pitchFamily="34" charset="0"/>
              </a:rPr>
            </a:br>
            <a:r>
              <a:rPr lang="en-US" sz="2800" b="1" i="1" dirty="0">
                <a:latin typeface="Franklin Gothic Book" pitchFamily="34" charset="0"/>
              </a:rPr>
              <a:t>und Ernst </a:t>
            </a:r>
            <a:r>
              <a:rPr lang="en-US" sz="2800" b="1" i="1" dirty="0" err="1">
                <a:latin typeface="Franklin Gothic Book" pitchFamily="34" charset="0"/>
              </a:rPr>
              <a:t>als</a:t>
            </a:r>
            <a:r>
              <a:rPr lang="en-US" sz="2800" b="1" i="1" dirty="0">
                <a:latin typeface="Franklin Gothic Book" pitchFamily="34" charset="0"/>
              </a:rPr>
              <a:t> </a:t>
            </a:r>
            <a:r>
              <a:rPr lang="en-US" sz="2800" b="1" i="1" dirty="0" err="1">
                <a:latin typeface="Franklin Gothic Book" pitchFamily="34" charset="0"/>
              </a:rPr>
              <a:t>schwarzer</a:t>
            </a:r>
            <a:r>
              <a:rPr lang="en-US" sz="2800" b="1" i="1" dirty="0">
                <a:latin typeface="Franklin Gothic Book" pitchFamily="34" charset="0"/>
              </a:rPr>
              <a:t> Mann.</a:t>
            </a:r>
            <a:br>
              <a:rPr lang="en-US" sz="2800" b="1" i="1" dirty="0">
                <a:latin typeface="Franklin Gothic Book" pitchFamily="34" charset="0"/>
              </a:rPr>
            </a:br>
            <a:r>
              <a:rPr lang="en-US" sz="2800" b="1" i="1" dirty="0" err="1">
                <a:latin typeface="Franklin Gothic Book" pitchFamily="34" charset="0"/>
              </a:rPr>
              <a:t>Beim</a:t>
            </a:r>
            <a:r>
              <a:rPr lang="en-US" sz="2800" b="1" i="1" dirty="0">
                <a:latin typeface="Franklin Gothic Book" pitchFamily="34" charset="0"/>
              </a:rPr>
              <a:t> </a:t>
            </a:r>
            <a:r>
              <a:rPr lang="en-US" sz="2800" b="1" i="1" dirty="0" err="1">
                <a:latin typeface="Franklin Gothic Book" pitchFamily="34" charset="0"/>
              </a:rPr>
              <a:t>Karneval</a:t>
            </a:r>
            <a:r>
              <a:rPr lang="en-US" sz="2800" b="1" i="1" dirty="0">
                <a:latin typeface="Franklin Gothic Book" pitchFamily="34" charset="0"/>
              </a:rPr>
              <a:t>, </a:t>
            </a:r>
            <a:r>
              <a:rPr lang="en-US" sz="2800" b="1" i="1" dirty="0" err="1">
                <a:latin typeface="Franklin Gothic Book" pitchFamily="34" charset="0"/>
              </a:rPr>
              <a:t>beim</a:t>
            </a:r>
            <a:r>
              <a:rPr lang="en-US" sz="2800" b="1" i="1" dirty="0">
                <a:latin typeface="Franklin Gothic Book" pitchFamily="34" charset="0"/>
              </a:rPr>
              <a:t> </a:t>
            </a:r>
            <a:r>
              <a:rPr lang="en-US" sz="2800" b="1" i="1" dirty="0" err="1">
                <a:latin typeface="Franklin Gothic Book" pitchFamily="34" charset="0"/>
              </a:rPr>
              <a:t>Karneval</a:t>
            </a:r>
            <a:r>
              <a:rPr lang="en-US" sz="2800" b="1" i="1" dirty="0">
                <a:latin typeface="Franklin Gothic Book" pitchFamily="34" charset="0"/>
              </a:rPr>
              <a:t/>
            </a:r>
            <a:br>
              <a:rPr lang="en-US" sz="2800" b="1" i="1" dirty="0">
                <a:latin typeface="Franklin Gothic Book" pitchFamily="34" charset="0"/>
              </a:rPr>
            </a:br>
            <a:r>
              <a:rPr lang="en-US" sz="2800" b="1" i="1" dirty="0" err="1" smtClean="0">
                <a:latin typeface="Franklin Gothic Book" pitchFamily="34" charset="0"/>
              </a:rPr>
              <a:t>Macht</a:t>
            </a:r>
            <a:r>
              <a:rPr lang="en-US" sz="2800" b="1" i="1" dirty="0" smtClean="0">
                <a:latin typeface="Franklin Gothic Book" pitchFamily="34" charset="0"/>
              </a:rPr>
              <a:t> </a:t>
            </a:r>
            <a:r>
              <a:rPr lang="en-US" sz="2800" b="1" i="1" dirty="0" err="1">
                <a:latin typeface="Franklin Gothic Book" pitchFamily="34" charset="0"/>
              </a:rPr>
              <a:t>jeder</a:t>
            </a:r>
            <a:r>
              <a:rPr lang="en-US" sz="2800" b="1" i="1" dirty="0">
                <a:latin typeface="Franklin Gothic Book" pitchFamily="34" charset="0"/>
              </a:rPr>
              <a:t> </a:t>
            </a:r>
            <a:r>
              <a:rPr lang="en-US" sz="2800" b="1" i="1" dirty="0" err="1">
                <a:latin typeface="Franklin Gothic Book" pitchFamily="34" charset="0"/>
              </a:rPr>
              <a:t>gerne</a:t>
            </a:r>
            <a:r>
              <a:rPr lang="en-US" sz="2800" b="1" i="1" dirty="0">
                <a:latin typeface="Franklin Gothic Book" pitchFamily="34" charset="0"/>
              </a:rPr>
              <a:t> </a:t>
            </a:r>
            <a:r>
              <a:rPr lang="en-US" sz="2800" b="1" i="1" dirty="0" err="1">
                <a:latin typeface="Franklin Gothic Book" pitchFamily="34" charset="0"/>
              </a:rPr>
              <a:t>mit</a:t>
            </a:r>
            <a:r>
              <a:rPr lang="en-US" sz="2800" b="1" i="1" dirty="0">
                <a:latin typeface="Franklin Gothic Book" pitchFamily="34" charset="0"/>
              </a:rPr>
              <a:t>.</a:t>
            </a:r>
            <a:br>
              <a:rPr lang="en-US" sz="2800" b="1" i="1" dirty="0">
                <a:latin typeface="Franklin Gothic Book" pitchFamily="34" charset="0"/>
              </a:rPr>
            </a:br>
            <a:r>
              <a:rPr lang="en-US" sz="2800" b="1" i="1" dirty="0">
                <a:latin typeface="Franklin Gothic Book" pitchFamily="34" charset="0"/>
              </a:rPr>
              <a:t>Man </a:t>
            </a:r>
            <a:r>
              <a:rPr lang="en-US" sz="2800" b="1" i="1" dirty="0" err="1">
                <a:latin typeface="Franklin Gothic Book" pitchFamily="34" charset="0"/>
              </a:rPr>
              <a:t>sieht</a:t>
            </a:r>
            <a:r>
              <a:rPr lang="en-US" sz="2800" b="1" i="1" dirty="0">
                <a:latin typeface="Franklin Gothic Book" pitchFamily="34" charset="0"/>
              </a:rPr>
              <a:t> </a:t>
            </a:r>
            <a:r>
              <a:rPr lang="en-US" sz="2800" b="1" i="1" dirty="0" err="1">
                <a:latin typeface="Franklin Gothic Book" pitchFamily="34" charset="0"/>
              </a:rPr>
              <a:t>hier</a:t>
            </a:r>
            <a:r>
              <a:rPr lang="en-US" sz="2800" b="1" i="1" dirty="0">
                <a:latin typeface="Franklin Gothic Book" pitchFamily="34" charset="0"/>
              </a:rPr>
              <a:t> seine </a:t>
            </a:r>
            <a:r>
              <a:rPr lang="en-US" sz="2800" b="1" i="1" dirty="0" err="1">
                <a:latin typeface="Franklin Gothic Book" pitchFamily="34" charset="0"/>
              </a:rPr>
              <a:t>Freunde</a:t>
            </a:r>
            <a:r>
              <a:rPr lang="en-US" sz="2800" b="1" i="1" dirty="0">
                <a:latin typeface="Franklin Gothic Book" pitchFamily="34" charset="0"/>
              </a:rPr>
              <a:t> all’</a:t>
            </a:r>
            <a:br>
              <a:rPr lang="en-US" sz="2800" b="1" i="1" dirty="0">
                <a:latin typeface="Franklin Gothic Book" pitchFamily="34" charset="0"/>
              </a:rPr>
            </a:br>
            <a:r>
              <a:rPr lang="en-US" sz="2800" b="1" i="1" dirty="0">
                <a:latin typeface="Franklin Gothic Book" pitchFamily="34" charset="0"/>
              </a:rPr>
              <a:t>auf </a:t>
            </a:r>
            <a:r>
              <a:rPr lang="en-US" sz="2800" b="1" i="1" dirty="0" err="1">
                <a:latin typeface="Franklin Gothic Book" pitchFamily="34" charset="0"/>
              </a:rPr>
              <a:t>jedem</a:t>
            </a:r>
            <a:r>
              <a:rPr lang="en-US" sz="2800" b="1" i="1" dirty="0">
                <a:latin typeface="Franklin Gothic Book" pitchFamily="34" charset="0"/>
              </a:rPr>
              <a:t> </a:t>
            </a:r>
            <a:r>
              <a:rPr lang="en-US" sz="2800" b="1" i="1" dirty="0" err="1">
                <a:latin typeface="Franklin Gothic Book" pitchFamily="34" charset="0"/>
              </a:rPr>
              <a:t>Schritt</a:t>
            </a:r>
            <a:r>
              <a:rPr lang="en-US" sz="2800" b="1" i="1" dirty="0">
                <a:latin typeface="Franklin Gothic Book" pitchFamily="34" charset="0"/>
              </a:rPr>
              <a:t> und </a:t>
            </a:r>
            <a:r>
              <a:rPr lang="en-US" sz="2800" b="1" i="1" dirty="0" err="1">
                <a:latin typeface="Franklin Gothic Book" pitchFamily="34" charset="0"/>
              </a:rPr>
              <a:t>Tritt</a:t>
            </a:r>
            <a:r>
              <a:rPr lang="en-US" sz="2800" b="1" i="1" dirty="0">
                <a:latin typeface="Franklin Gothic Book" pitchFamily="34" charset="0"/>
              </a:rPr>
              <a:t>!</a:t>
            </a:r>
            <a:r>
              <a:rPr lang="en-US" b="1" i="1" dirty="0">
                <a:latin typeface="Franklin Gothic Book" pitchFamily="34" charset="0"/>
              </a:rPr>
              <a:t/>
            </a:r>
            <a:br>
              <a:rPr lang="en-US" b="1" i="1" dirty="0">
                <a:latin typeface="Franklin Gothic Book" pitchFamily="34" charset="0"/>
              </a:rPr>
            </a:br>
            <a:endParaRPr lang="ru-RU" dirty="0"/>
          </a:p>
        </p:txBody>
      </p:sp>
      <p:pic>
        <p:nvPicPr>
          <p:cNvPr id="4" name="Рисунок 3" descr="111049_tschuess-bye-bye_gb-bild.png"/>
          <p:cNvPicPr>
            <a:picLocks noChangeAspect="1"/>
          </p:cNvPicPr>
          <p:nvPr/>
        </p:nvPicPr>
        <p:blipFill>
          <a:blip r:embed="rId3" cstate="print"/>
          <a:stretch>
            <a:fillRect/>
          </a:stretch>
        </p:blipFill>
        <p:spPr>
          <a:xfrm>
            <a:off x="0" y="-41073"/>
            <a:ext cx="4838938" cy="4536504"/>
          </a:xfrm>
          <a:prstGeom prst="rect">
            <a:avLst/>
          </a:prstGeom>
        </p:spPr>
      </p:pic>
    </p:spTree>
    <p:extLst>
      <p:ext uri="{BB962C8B-B14F-4D97-AF65-F5344CB8AC3E}">
        <p14:creationId xmlns:p14="http://schemas.microsoft.com/office/powerpoint/2010/main" val="92319909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25127"/>
            <a:ext cx="9144000" cy="6858000"/>
          </a:xfrm>
          <a:prstGeom prst="rect">
            <a:avLst/>
          </a:prstGeom>
        </p:spPr>
      </p:pic>
      <p:pic>
        <p:nvPicPr>
          <p:cNvPr id="8" name="Рисунок 7" descr="fasching-0005.gi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38142" y="-27384"/>
            <a:ext cx="1996084" cy="1996084"/>
          </a:xfrm>
          <a:prstGeom prst="rect">
            <a:avLst/>
          </a:prstGeom>
        </p:spPr>
      </p:pic>
      <p:sp>
        <p:nvSpPr>
          <p:cNvPr id="4" name="Подзаголовок 2"/>
          <p:cNvSpPr>
            <a:spLocks noGrp="1"/>
          </p:cNvSpPr>
          <p:nvPr>
            <p:ph type="ctrTitle"/>
          </p:nvPr>
        </p:nvSpPr>
        <p:spPr>
          <a:xfrm>
            <a:off x="685800" y="692696"/>
            <a:ext cx="7772400" cy="5688631"/>
          </a:xfrm>
        </p:spPr>
        <p:txBody>
          <a:bodyPr>
            <a:normAutofit/>
          </a:bodyPr>
          <a:lstStyle/>
          <a:p>
            <a:r>
              <a:rPr lang="en-US" sz="2400" b="1" dirty="0" smtClean="0">
                <a:solidFill>
                  <a:srgbClr val="C00000"/>
                </a:solidFill>
              </a:rPr>
              <a:t>Was </a:t>
            </a:r>
            <a:r>
              <a:rPr lang="en-US" sz="2400" b="1" dirty="0" err="1" smtClean="0">
                <a:solidFill>
                  <a:srgbClr val="C00000"/>
                </a:solidFill>
              </a:rPr>
              <a:t>für</a:t>
            </a:r>
            <a:r>
              <a:rPr lang="en-US" sz="2400" b="1" dirty="0" smtClean="0">
                <a:solidFill>
                  <a:srgbClr val="C00000"/>
                </a:solidFill>
              </a:rPr>
              <a:t> lustige Zeit ist das!</a:t>
            </a:r>
          </a:p>
          <a:p>
            <a:pPr algn="l">
              <a:lnSpc>
                <a:spcPct val="150000"/>
              </a:lnSpc>
            </a:pPr>
            <a:r>
              <a:rPr lang="en-US" sz="2400" b="1" i="1" dirty="0" smtClean="0"/>
              <a:t>Fasching, </a:t>
            </a:r>
            <a:r>
              <a:rPr lang="en-US" sz="2400" b="1" i="1" dirty="0" err="1" smtClean="0"/>
              <a:t>Karneval</a:t>
            </a:r>
            <a:r>
              <a:rPr lang="en-US" sz="2400" b="1" i="1" dirty="0" smtClean="0"/>
              <a:t> – das </a:t>
            </a:r>
            <a:r>
              <a:rPr lang="en-US" sz="2400" b="1" i="1" dirty="0" err="1" smtClean="0"/>
              <a:t>bedeutet</a:t>
            </a:r>
            <a:r>
              <a:rPr lang="en-US" sz="2400" b="1" i="1" dirty="0" smtClean="0"/>
              <a:t> </a:t>
            </a:r>
            <a:r>
              <a:rPr lang="en-US" sz="2400" b="1" i="1" dirty="0" err="1" smtClean="0"/>
              <a:t>Winterende</a:t>
            </a:r>
            <a:r>
              <a:rPr lang="en-US" sz="2400" b="1" i="1" dirty="0" smtClean="0"/>
              <a:t>.</a:t>
            </a:r>
            <a:br>
              <a:rPr lang="en-US" sz="2400" b="1" i="1" dirty="0" smtClean="0"/>
            </a:br>
            <a:r>
              <a:rPr lang="en-US" sz="2400" b="1" dirty="0" smtClean="0"/>
              <a:t>Fasching, </a:t>
            </a:r>
            <a:r>
              <a:rPr lang="en-US" sz="2400" b="1" dirty="0" err="1" smtClean="0"/>
              <a:t>Fastnacht</a:t>
            </a:r>
            <a:r>
              <a:rPr lang="en-US" sz="2400" b="1" dirty="0" smtClean="0"/>
              <a:t> </a:t>
            </a:r>
            <a:r>
              <a:rPr lang="en-US" sz="2400" b="1" dirty="0" err="1" smtClean="0"/>
              <a:t>oder</a:t>
            </a:r>
            <a:r>
              <a:rPr lang="en-US" sz="2400" b="1" dirty="0" smtClean="0"/>
              <a:t> </a:t>
            </a:r>
            <a:r>
              <a:rPr lang="en-US" sz="2400" b="1" dirty="0" err="1" smtClean="0"/>
              <a:t>Karneval</a:t>
            </a:r>
            <a:r>
              <a:rPr lang="en-US" sz="2400" b="1" dirty="0" smtClean="0"/>
              <a:t> </a:t>
            </a:r>
            <a:r>
              <a:rPr lang="en-US" sz="2400" b="1" dirty="0" err="1" smtClean="0"/>
              <a:t>sind</a:t>
            </a:r>
            <a:r>
              <a:rPr lang="en-US" sz="2400" b="1" dirty="0" smtClean="0"/>
              <a:t> die </a:t>
            </a:r>
            <a:r>
              <a:rPr lang="en-US" sz="2400" b="1" dirty="0" err="1" smtClean="0"/>
              <a:t>Namen</a:t>
            </a:r>
            <a:r>
              <a:rPr lang="en-US" sz="2400" b="1" dirty="0" smtClean="0"/>
              <a:t> für das </a:t>
            </a:r>
            <a:r>
              <a:rPr lang="en-US" sz="2400" b="1" dirty="0" err="1" smtClean="0"/>
              <a:t>fröhlich</a:t>
            </a:r>
            <a:r>
              <a:rPr lang="en-US" sz="2400" b="1" dirty="0" smtClean="0"/>
              <a:t> </a:t>
            </a:r>
            <a:r>
              <a:rPr lang="en-US" sz="2400" b="1" dirty="0" err="1" smtClean="0"/>
              <a:t>bunte</a:t>
            </a:r>
            <a:r>
              <a:rPr lang="en-US" sz="2400" b="1" dirty="0" smtClean="0"/>
              <a:t> Fest, das </a:t>
            </a:r>
            <a:r>
              <a:rPr lang="en-US" sz="2400" b="1" dirty="0" err="1" smtClean="0"/>
              <a:t>jedes</a:t>
            </a:r>
            <a:r>
              <a:rPr lang="en-US" sz="2400" b="1" dirty="0" smtClean="0"/>
              <a:t> </a:t>
            </a:r>
            <a:r>
              <a:rPr lang="en-US" sz="2400" b="1" dirty="0" err="1" smtClean="0"/>
              <a:t>Jahr</a:t>
            </a:r>
            <a:r>
              <a:rPr lang="en-US" sz="2400" b="1" dirty="0" smtClean="0"/>
              <a:t> </a:t>
            </a:r>
            <a:r>
              <a:rPr lang="en-US" sz="2400" b="1" dirty="0" err="1" smtClean="0"/>
              <a:t>im</a:t>
            </a:r>
            <a:r>
              <a:rPr lang="en-US" sz="2400" b="1" dirty="0" smtClean="0"/>
              <a:t> </a:t>
            </a:r>
            <a:r>
              <a:rPr lang="en-US" sz="2400" b="1" dirty="0" err="1" smtClean="0"/>
              <a:t>Frühjahr</a:t>
            </a:r>
            <a:r>
              <a:rPr lang="en-US" sz="2400" b="1" dirty="0" smtClean="0"/>
              <a:t> </a:t>
            </a:r>
            <a:r>
              <a:rPr lang="en-US" sz="2400" b="1" dirty="0" err="1" smtClean="0"/>
              <a:t>sieben</a:t>
            </a:r>
            <a:r>
              <a:rPr lang="en-US" sz="2400" b="1" dirty="0" smtClean="0"/>
              <a:t> </a:t>
            </a:r>
            <a:r>
              <a:rPr lang="en-US" sz="2400" b="1" dirty="0" err="1" smtClean="0"/>
              <a:t>Wochen</a:t>
            </a:r>
            <a:r>
              <a:rPr lang="en-US" sz="2400" b="1" dirty="0" smtClean="0"/>
              <a:t> </a:t>
            </a:r>
            <a:r>
              <a:rPr lang="en-US" sz="2400" b="1" dirty="0" err="1" smtClean="0"/>
              <a:t>vor</a:t>
            </a:r>
            <a:r>
              <a:rPr lang="en-US" sz="2400" b="1" dirty="0" smtClean="0"/>
              <a:t> </a:t>
            </a:r>
            <a:r>
              <a:rPr lang="en-US" sz="2400" b="1" dirty="0" err="1" smtClean="0"/>
              <a:t>Ostern</a:t>
            </a:r>
            <a:r>
              <a:rPr lang="en-US" sz="2400" b="1" dirty="0" smtClean="0"/>
              <a:t> </a:t>
            </a:r>
            <a:r>
              <a:rPr lang="en-US" sz="2400" b="1" dirty="0" err="1" smtClean="0"/>
              <a:t>mehrere</a:t>
            </a:r>
            <a:r>
              <a:rPr lang="en-US" sz="2400" b="1" dirty="0" smtClean="0"/>
              <a:t> </a:t>
            </a:r>
            <a:r>
              <a:rPr lang="en-US" sz="2400" b="1" dirty="0" err="1" smtClean="0"/>
              <a:t>Tage</a:t>
            </a:r>
            <a:r>
              <a:rPr lang="en-US" sz="2400" b="1" dirty="0" smtClean="0"/>
              <a:t> </a:t>
            </a:r>
            <a:r>
              <a:rPr lang="en-US" sz="2400" b="1" dirty="0" err="1" smtClean="0"/>
              <a:t>lang</a:t>
            </a:r>
            <a:r>
              <a:rPr lang="en-US" sz="2400" b="1" dirty="0" smtClean="0"/>
              <a:t> </a:t>
            </a:r>
            <a:r>
              <a:rPr lang="en-US" sz="2400" b="1" dirty="0" err="1" smtClean="0"/>
              <a:t>gefeiert</a:t>
            </a:r>
            <a:r>
              <a:rPr lang="en-US" sz="2400" b="1" dirty="0" smtClean="0"/>
              <a:t> </a:t>
            </a:r>
            <a:r>
              <a:rPr lang="en-US" sz="2400" b="1" dirty="0" err="1" smtClean="0"/>
              <a:t>wird</a:t>
            </a:r>
            <a:r>
              <a:rPr lang="en-US" sz="2400" b="1" dirty="0" smtClean="0"/>
              <a:t>. In Köln und </a:t>
            </a:r>
            <a:r>
              <a:rPr lang="en-US" sz="2400" b="1" dirty="0" err="1" smtClean="0"/>
              <a:t>Umgebung</a:t>
            </a:r>
            <a:r>
              <a:rPr lang="en-US" sz="2400" b="1" dirty="0" smtClean="0"/>
              <a:t> </a:t>
            </a:r>
            <a:r>
              <a:rPr lang="en-US" sz="2400" b="1" dirty="0" err="1" smtClean="0"/>
              <a:t>heißt</a:t>
            </a:r>
            <a:r>
              <a:rPr lang="en-US" sz="2400" b="1" dirty="0" smtClean="0"/>
              <a:t> </a:t>
            </a:r>
            <a:r>
              <a:rPr lang="en-US" sz="2400" b="1" dirty="0" err="1" smtClean="0"/>
              <a:t>es</a:t>
            </a:r>
            <a:r>
              <a:rPr lang="en-US" sz="2400" b="1" dirty="0" smtClean="0"/>
              <a:t> </a:t>
            </a:r>
            <a:r>
              <a:rPr lang="en-US" sz="2400" b="1" dirty="0" err="1" smtClean="0"/>
              <a:t>Karneval</a:t>
            </a:r>
            <a:r>
              <a:rPr lang="en-US" sz="2400" b="1" dirty="0" smtClean="0"/>
              <a:t>, </a:t>
            </a:r>
            <a:r>
              <a:rPr lang="en-US" sz="2400" b="1" dirty="0" err="1" smtClean="0"/>
              <a:t>im</a:t>
            </a:r>
            <a:r>
              <a:rPr lang="en-US" sz="2400" b="1" dirty="0" smtClean="0"/>
              <a:t> </a:t>
            </a:r>
            <a:r>
              <a:rPr lang="en-US" sz="2400" b="1" dirty="0" err="1" smtClean="0"/>
              <a:t>Süden</a:t>
            </a:r>
            <a:r>
              <a:rPr lang="en-US" sz="2400" b="1" dirty="0" smtClean="0"/>
              <a:t> </a:t>
            </a:r>
            <a:r>
              <a:rPr lang="en-US" sz="2400" b="1" dirty="0" err="1" smtClean="0"/>
              <a:t>Deutschlands</a:t>
            </a:r>
            <a:r>
              <a:rPr lang="en-US" sz="2400" b="1" dirty="0" smtClean="0"/>
              <a:t> </a:t>
            </a:r>
            <a:r>
              <a:rPr lang="en-US" sz="2400" b="1" dirty="0" err="1" smtClean="0"/>
              <a:t>spricht</a:t>
            </a:r>
            <a:r>
              <a:rPr lang="en-US" sz="2400" b="1" dirty="0" smtClean="0"/>
              <a:t> man von der </a:t>
            </a:r>
            <a:r>
              <a:rPr lang="en-US" sz="2400" b="1" dirty="0" err="1" smtClean="0"/>
              <a:t>Fastnacht</a:t>
            </a:r>
            <a:r>
              <a:rPr lang="en-US" sz="2400" b="1" dirty="0" smtClean="0"/>
              <a:t> und </a:t>
            </a:r>
            <a:r>
              <a:rPr lang="en-US" sz="2400" b="1" dirty="0" err="1" smtClean="0"/>
              <a:t>andernorts</a:t>
            </a:r>
            <a:r>
              <a:rPr lang="en-US" sz="2400" b="1" dirty="0" smtClean="0"/>
              <a:t> </a:t>
            </a:r>
            <a:r>
              <a:rPr lang="en-US" sz="2400" b="1" dirty="0" err="1" smtClean="0"/>
              <a:t>heißt</a:t>
            </a:r>
            <a:r>
              <a:rPr lang="en-US" sz="2400" b="1" dirty="0" smtClean="0"/>
              <a:t> </a:t>
            </a:r>
            <a:r>
              <a:rPr lang="en-US" sz="2400" b="1" dirty="0" err="1" smtClean="0"/>
              <a:t>es</a:t>
            </a:r>
            <a:r>
              <a:rPr lang="en-US" sz="2400" b="1" dirty="0" smtClean="0"/>
              <a:t> Fasching. Die </a:t>
            </a:r>
            <a:r>
              <a:rPr lang="en-US" sz="2400" b="1" dirty="0" err="1" smtClean="0"/>
              <a:t>Faschingszeit</a:t>
            </a:r>
            <a:r>
              <a:rPr lang="en-US" sz="2400" b="1" dirty="0" smtClean="0"/>
              <a:t> </a:t>
            </a:r>
            <a:r>
              <a:rPr lang="en-US" sz="2400" b="1" dirty="0" err="1" smtClean="0"/>
              <a:t>steht</a:t>
            </a:r>
            <a:r>
              <a:rPr lang="en-US" sz="2400" b="1" dirty="0" smtClean="0"/>
              <a:t> </a:t>
            </a:r>
            <a:r>
              <a:rPr lang="en-US" sz="2400" b="1" dirty="0" err="1" smtClean="0"/>
              <a:t>im</a:t>
            </a:r>
            <a:r>
              <a:rPr lang="en-US" sz="2400" b="1" dirty="0" smtClean="0"/>
              <a:t> </a:t>
            </a:r>
            <a:r>
              <a:rPr lang="en-US" sz="2400" b="1" dirty="0" err="1" smtClean="0"/>
              <a:t>Zusammenhang</a:t>
            </a:r>
            <a:r>
              <a:rPr lang="en-US" sz="2400" b="1" dirty="0" smtClean="0"/>
              <a:t> </a:t>
            </a:r>
            <a:r>
              <a:rPr lang="en-US" sz="2400" b="1" dirty="0" err="1" smtClean="0"/>
              <a:t>mit</a:t>
            </a:r>
            <a:r>
              <a:rPr lang="en-US" sz="2400" b="1" dirty="0" smtClean="0"/>
              <a:t> </a:t>
            </a:r>
            <a:r>
              <a:rPr lang="en-US" sz="2400" b="1" dirty="0" err="1" smtClean="0"/>
              <a:t>dem</a:t>
            </a:r>
            <a:r>
              <a:rPr lang="en-US" sz="2400" b="1" dirty="0" smtClean="0"/>
              <a:t> </a:t>
            </a:r>
            <a:r>
              <a:rPr lang="en-US" sz="2400" b="1" dirty="0" err="1" smtClean="0"/>
              <a:t>Beginn</a:t>
            </a:r>
            <a:r>
              <a:rPr lang="en-US" sz="2400" b="1" dirty="0" smtClean="0"/>
              <a:t> </a:t>
            </a:r>
            <a:r>
              <a:rPr lang="en-US" sz="2400" b="1" dirty="0" err="1" smtClean="0"/>
              <a:t>der</a:t>
            </a:r>
            <a:r>
              <a:rPr lang="en-US" sz="2400" b="1" dirty="0" smtClean="0"/>
              <a:t> </a:t>
            </a:r>
            <a:r>
              <a:rPr lang="en-US" sz="2400" b="1" dirty="0" err="1" smtClean="0"/>
              <a:t>Fastenzeit</a:t>
            </a:r>
            <a:r>
              <a:rPr lang="en-US" sz="2400" b="1" dirty="0" smtClean="0"/>
              <a:t> </a:t>
            </a:r>
            <a:r>
              <a:rPr lang="en-US" sz="2400" b="1" dirty="0" err="1" smtClean="0"/>
              <a:t>vor</a:t>
            </a:r>
            <a:r>
              <a:rPr lang="en-US" sz="2400" b="1" dirty="0" smtClean="0"/>
              <a:t> </a:t>
            </a:r>
            <a:r>
              <a:rPr lang="en-US" sz="2400" b="1" dirty="0" err="1" smtClean="0"/>
              <a:t>dem</a:t>
            </a:r>
            <a:r>
              <a:rPr lang="en-US" sz="2400" b="1" dirty="0" smtClean="0"/>
              <a:t> </a:t>
            </a:r>
            <a:r>
              <a:rPr lang="en-US" sz="2400" b="1" dirty="0" err="1" smtClean="0"/>
              <a:t>Osterfest</a:t>
            </a:r>
            <a:r>
              <a:rPr lang="en-US" sz="2400" b="1" dirty="0" smtClean="0"/>
              <a:t>. „Carne vale“ </a:t>
            </a:r>
            <a:r>
              <a:rPr lang="en-US" sz="2400" b="1" dirty="0" err="1" smtClean="0"/>
              <a:t>ist</a:t>
            </a:r>
            <a:r>
              <a:rPr lang="en-US" sz="2400" b="1" dirty="0" smtClean="0"/>
              <a:t> </a:t>
            </a:r>
            <a:r>
              <a:rPr lang="en-US" sz="2400" b="1" dirty="0" err="1" smtClean="0"/>
              <a:t>lateinisch</a:t>
            </a:r>
            <a:r>
              <a:rPr lang="en-US" sz="2400" b="1" dirty="0" smtClean="0"/>
              <a:t> und </a:t>
            </a:r>
            <a:r>
              <a:rPr lang="en-US" sz="2400" b="1" dirty="0" err="1" smtClean="0"/>
              <a:t>heißt</a:t>
            </a:r>
            <a:r>
              <a:rPr lang="en-US" sz="2400" b="1" dirty="0" smtClean="0"/>
              <a:t> </a:t>
            </a:r>
            <a:r>
              <a:rPr lang="en-US" sz="2400" b="1" dirty="0" err="1" smtClean="0"/>
              <a:t>übersetzt</a:t>
            </a:r>
            <a:r>
              <a:rPr lang="en-US" sz="2400" b="1" dirty="0" smtClean="0"/>
              <a:t> „</a:t>
            </a:r>
            <a:r>
              <a:rPr lang="en-US" sz="2400" b="1" dirty="0" err="1" smtClean="0"/>
              <a:t>Fleisch</a:t>
            </a:r>
            <a:r>
              <a:rPr lang="en-US" sz="2400" b="1" dirty="0" smtClean="0"/>
              <a:t> </a:t>
            </a:r>
            <a:r>
              <a:rPr lang="en-US" sz="2400" b="1" dirty="0" err="1" smtClean="0"/>
              <a:t>lebe</a:t>
            </a:r>
            <a:r>
              <a:rPr lang="en-US" sz="2400" b="1" dirty="0" smtClean="0"/>
              <a:t> </a:t>
            </a:r>
            <a:r>
              <a:rPr lang="en-US" sz="2400" b="1" dirty="0" err="1" smtClean="0"/>
              <a:t>wohl</a:t>
            </a:r>
            <a:r>
              <a:rPr lang="en-US" sz="2400" b="1" dirty="0" smtClean="0"/>
              <a:t>“.</a:t>
            </a:r>
          </a:p>
          <a:p>
            <a:pPr algn="l"/>
            <a:endParaRPr lang="ru-RU" sz="2400" dirty="0"/>
          </a:p>
        </p:txBody>
      </p:sp>
    </p:spTree>
    <p:extLst>
      <p:ext uri="{BB962C8B-B14F-4D97-AF65-F5344CB8AC3E}">
        <p14:creationId xmlns:p14="http://schemas.microsoft.com/office/powerpoint/2010/main" val="2343508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7466"/>
            <a:ext cx="9144000" cy="6858000"/>
          </a:xfrm>
          <a:prstGeom prst="rect">
            <a:avLst/>
          </a:prstGeom>
        </p:spPr>
      </p:pic>
      <p:sp>
        <p:nvSpPr>
          <p:cNvPr id="2" name="Прямоугольник 1"/>
          <p:cNvSpPr/>
          <p:nvPr/>
        </p:nvSpPr>
        <p:spPr>
          <a:xfrm>
            <a:off x="478724" y="1230327"/>
            <a:ext cx="7416824" cy="5632311"/>
          </a:xfrm>
          <a:prstGeom prst="rect">
            <a:avLst/>
          </a:prstGeom>
        </p:spPr>
        <p:txBody>
          <a:bodyPr wrap="square">
            <a:spAutoFit/>
          </a:bodyPr>
          <a:lstStyle/>
          <a:p>
            <a:r>
              <a:rPr lang="en-US" dirty="0">
                <a:hlinkClick r:id="rId3"/>
              </a:rPr>
              <a:t>https://</a:t>
            </a:r>
            <a:r>
              <a:rPr lang="en-US" dirty="0" smtClean="0">
                <a:hlinkClick r:id="rId3"/>
              </a:rPr>
              <a:t>planetofhotels.com/blog/10-samyh-yarkih-karnavalov-v-mire</a:t>
            </a:r>
            <a:endParaRPr lang="ru-RU" dirty="0" smtClean="0"/>
          </a:p>
          <a:p>
            <a:endParaRPr lang="ru-RU" dirty="0" smtClean="0"/>
          </a:p>
          <a:p>
            <a:r>
              <a:rPr lang="en-US" dirty="0">
                <a:hlinkClick r:id="rId4"/>
              </a:rPr>
              <a:t>http://abroad.english-natali.ru/news/v-nachale-fevralya-v-kyolne-proydet---traditsionny</a:t>
            </a:r>
            <a:r>
              <a:rPr lang="en-US" dirty="0" smtClean="0">
                <a:hlinkClick r:id="rId4"/>
              </a:rPr>
              <a:t>/</a:t>
            </a:r>
            <a:endParaRPr lang="ru-RU" dirty="0" smtClean="0"/>
          </a:p>
          <a:p>
            <a:endParaRPr lang="ru-RU" dirty="0"/>
          </a:p>
          <a:p>
            <a:r>
              <a:rPr lang="en-US" dirty="0" smtClean="0">
                <a:hlinkClick r:id="rId5"/>
              </a:rPr>
              <a:t>https</a:t>
            </a:r>
            <a:r>
              <a:rPr lang="en-US" dirty="0">
                <a:hlinkClick r:id="rId5"/>
              </a:rPr>
              <a:t>://www.dw.com/ru</a:t>
            </a:r>
            <a:r>
              <a:rPr lang="en-US" dirty="0" smtClean="0">
                <a:hlinkClick r:id="rId5"/>
              </a:rPr>
              <a:t>/%</a:t>
            </a:r>
            <a:endParaRPr lang="ru-RU" dirty="0" smtClean="0"/>
          </a:p>
          <a:p>
            <a:endParaRPr lang="ru-RU" dirty="0" smtClean="0"/>
          </a:p>
          <a:p>
            <a:r>
              <a:rPr lang="en-US" dirty="0">
                <a:hlinkClick r:id="rId6"/>
              </a:rPr>
              <a:t>http://blogrider.ru/blogs</a:t>
            </a:r>
            <a:r>
              <a:rPr lang="en-US" dirty="0" smtClean="0">
                <a:hlinkClick r:id="rId6"/>
              </a:rPr>
              <a:t>/</a:t>
            </a:r>
            <a:endParaRPr lang="ru-RU" dirty="0" smtClean="0"/>
          </a:p>
          <a:p>
            <a:endParaRPr lang="ru-RU" dirty="0"/>
          </a:p>
          <a:p>
            <a:r>
              <a:rPr lang="en-US" dirty="0">
                <a:hlinkClick r:id="rId7"/>
              </a:rPr>
              <a:t>https://www.cbsnews.com/pictures/carnival-in-germany/16</a:t>
            </a:r>
            <a:r>
              <a:rPr lang="en-US" dirty="0" smtClean="0">
                <a:hlinkClick r:id="rId7"/>
              </a:rPr>
              <a:t>/</a:t>
            </a:r>
            <a:endParaRPr lang="ru-RU" dirty="0" smtClean="0"/>
          </a:p>
          <a:p>
            <a:endParaRPr lang="ru-RU" dirty="0" smtClean="0"/>
          </a:p>
          <a:p>
            <a:r>
              <a:rPr lang="en-US" dirty="0">
                <a:hlinkClick r:id="rId8"/>
              </a:rPr>
              <a:t>https://</a:t>
            </a:r>
            <a:r>
              <a:rPr lang="en-US" dirty="0" smtClean="0">
                <a:hlinkClick r:id="rId8"/>
              </a:rPr>
              <a:t>fishki.net/1442836-karnaval-v-kyolne-2015-chast-2.html</a:t>
            </a:r>
            <a:endParaRPr lang="ru-RU" dirty="0" smtClean="0"/>
          </a:p>
          <a:p>
            <a:endParaRPr lang="ru-RU" dirty="0"/>
          </a:p>
          <a:p>
            <a:r>
              <a:rPr lang="en-US" dirty="0">
                <a:hlinkClick r:id="rId9"/>
              </a:rPr>
              <a:t>https://www.liveinternet.ru/users/3259969/post120721678</a:t>
            </a:r>
            <a:r>
              <a:rPr lang="en-US" dirty="0" smtClean="0">
                <a:hlinkClick r:id="rId9"/>
              </a:rPr>
              <a:t>/</a:t>
            </a:r>
            <a:endParaRPr lang="ru-RU" dirty="0" smtClean="0"/>
          </a:p>
          <a:p>
            <a:endParaRPr lang="ru-RU" dirty="0" smtClean="0"/>
          </a:p>
          <a:p>
            <a:r>
              <a:rPr lang="en-US" dirty="0">
                <a:hlinkClick r:id="rId10"/>
              </a:rPr>
              <a:t>https://</a:t>
            </a:r>
            <a:r>
              <a:rPr lang="en-US" dirty="0" smtClean="0">
                <a:hlinkClick r:id="rId10"/>
              </a:rPr>
              <a:t>tripmydream.com/germany/februarytrip</a:t>
            </a:r>
            <a:endParaRPr lang="ru-RU" dirty="0" smtClean="0"/>
          </a:p>
          <a:p>
            <a:endParaRPr lang="ru-RU" dirty="0"/>
          </a:p>
          <a:p>
            <a:r>
              <a:rPr lang="en-US" dirty="0">
                <a:hlinkClick r:id="rId11"/>
              </a:rPr>
              <a:t>http://</a:t>
            </a:r>
            <a:r>
              <a:rPr lang="en-US" dirty="0" smtClean="0">
                <a:hlinkClick r:id="rId11"/>
              </a:rPr>
              <a:t>www.ladyfromrussia.com/karnaval/mir/german_karn1.shtml</a:t>
            </a:r>
            <a:endParaRPr lang="ru-RU" dirty="0" smtClean="0"/>
          </a:p>
          <a:p>
            <a:endParaRPr lang="ru-RU" dirty="0" smtClean="0"/>
          </a:p>
          <a:p>
            <a:endParaRPr lang="ru-RU" dirty="0"/>
          </a:p>
        </p:txBody>
      </p:sp>
      <p:sp>
        <p:nvSpPr>
          <p:cNvPr id="4" name="Прямоугольник 3"/>
          <p:cNvSpPr/>
          <p:nvPr/>
        </p:nvSpPr>
        <p:spPr>
          <a:xfrm>
            <a:off x="-252536" y="153109"/>
            <a:ext cx="8154335" cy="1077218"/>
          </a:xfrm>
          <a:prstGeom prst="rect">
            <a:avLst/>
          </a:prstGeom>
          <a:noFill/>
        </p:spPr>
        <p:txBody>
          <a:bodyPr>
            <a:spAutoFit/>
          </a:bodyPr>
          <a:lstStyle/>
          <a:p>
            <a:pPr algn="ctr" eaLnBrk="1" hangingPunct="1">
              <a:defRPr/>
            </a:pPr>
            <a:r>
              <a:rPr lang="ru-RU" sz="3200" b="1" dirty="0">
                <a:ln w="22225">
                  <a:solidFill>
                    <a:schemeClr val="accent2"/>
                  </a:solidFill>
                  <a:prstDash val="solid"/>
                </a:ln>
                <a:solidFill>
                  <a:schemeClr val="accent2">
                    <a:lumMod val="40000"/>
                    <a:lumOff val="60000"/>
                  </a:schemeClr>
                </a:solidFill>
                <a:latin typeface="Open Sans"/>
              </a:rPr>
              <a:t>Список источников иллюстраций и основного содержания   </a:t>
            </a:r>
            <a:endParaRPr lang="ru-RU" sz="3200" b="1" dirty="0">
              <a:ln w="22225">
                <a:solidFill>
                  <a:schemeClr val="accent2"/>
                </a:solidFill>
                <a:prstDash val="solid"/>
              </a:ln>
              <a:solidFill>
                <a:schemeClr val="accent2">
                  <a:lumMod val="40000"/>
                  <a:lumOff val="60000"/>
                </a:schemeClr>
              </a:solidFill>
            </a:endParaRPr>
          </a:p>
        </p:txBody>
      </p:sp>
      <p:pic>
        <p:nvPicPr>
          <p:cNvPr id="5" name="Рисунок 4" descr="fasching-0005.gif"/>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6897506" y="4005064"/>
            <a:ext cx="1996084" cy="1996084"/>
          </a:xfrm>
          <a:prstGeom prst="rect">
            <a:avLst/>
          </a:prstGeom>
        </p:spPr>
      </p:pic>
    </p:spTree>
    <p:extLst>
      <p:ext uri="{BB962C8B-B14F-4D97-AF65-F5344CB8AC3E}">
        <p14:creationId xmlns:p14="http://schemas.microsoft.com/office/powerpoint/2010/main" val="102391008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s://cbsnews2.cbsistatic.com/hub/i/r/2013/02/11/52174a20-a645-11e2-a3f0-029118418759/resize/620x465/6559017af6c034a63177bff5546a73d2/12German_carnival.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431540" y="5301208"/>
            <a:ext cx="8280920" cy="954107"/>
          </a:xfrm>
          <a:prstGeom prst="rect">
            <a:avLst/>
          </a:prstGeom>
          <a:solidFill>
            <a:srgbClr val="C00000"/>
          </a:solidFill>
          <a:ln w="76200">
            <a:solidFill>
              <a:schemeClr val="bg1"/>
            </a:solidFill>
          </a:ln>
        </p:spPr>
        <p:txBody>
          <a:bodyPr wrap="square">
            <a:spAutoFit/>
          </a:bodyPr>
          <a:lstStyle/>
          <a:p>
            <a:r>
              <a:rPr lang="de-DE" sz="2800" dirty="0"/>
              <a:t> </a:t>
            </a:r>
            <a:r>
              <a:rPr lang="de-DE" sz="2800" dirty="0">
                <a:solidFill>
                  <a:schemeClr val="bg1"/>
                </a:solidFill>
              </a:rPr>
              <a:t>Der Karneval beginnt in Köln immer am 11. November um 11:11 Uhr und wird „Die fünfte Jahreszeit“ genannt. </a:t>
            </a:r>
            <a:endParaRPr lang="ru-RU" sz="28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286" y="2332"/>
            <a:ext cx="9121714" cy="2246769"/>
          </a:xfrm>
          <a:prstGeom prst="rect">
            <a:avLst/>
          </a:prstGeom>
          <a:solidFill>
            <a:schemeClr val="accent6">
              <a:lumMod val="75000"/>
            </a:schemeClr>
          </a:solidFill>
          <a:ln w="76200">
            <a:solidFill>
              <a:schemeClr val="bg1"/>
            </a:solidFill>
          </a:ln>
        </p:spPr>
        <p:txBody>
          <a:bodyPr wrap="square">
            <a:spAutoFit/>
          </a:bodyPr>
          <a:lstStyle/>
          <a:p>
            <a:r>
              <a:rPr lang="de-DE" sz="2000" dirty="0">
                <a:solidFill>
                  <a:schemeClr val="bg1"/>
                </a:solidFill>
              </a:rPr>
              <a:t>Das Festival wird vom „Kölner Dreigestirn“ eröffnet. Das sind Schauspieler, die als Jungfrau, Prinz und Bauer angezogen sind. Sie begrüßen alle Gäste und wünschen ihnen viel Spaß und Freude in Köln</a:t>
            </a:r>
            <a:r>
              <a:rPr lang="de-DE" sz="2000" dirty="0" smtClean="0">
                <a:solidFill>
                  <a:schemeClr val="bg1"/>
                </a:solidFill>
              </a:rPr>
              <a:t>.</a:t>
            </a:r>
            <a:endParaRPr lang="ru-RU" sz="2000" dirty="0" smtClean="0">
              <a:solidFill>
                <a:schemeClr val="bg1"/>
              </a:solidFill>
            </a:endParaRPr>
          </a:p>
          <a:p>
            <a:r>
              <a:rPr lang="de-DE" sz="2000" dirty="0">
                <a:solidFill>
                  <a:schemeClr val="bg1"/>
                </a:solidFill>
              </a:rPr>
              <a:t>Es ist üblich, dass die Leute schöne Kostüme tragen. Die Atmosphäre in der Stadt ist sehr heiter und </a:t>
            </a:r>
            <a:r>
              <a:rPr lang="de-DE" sz="2000" dirty="0" smtClean="0">
                <a:solidFill>
                  <a:schemeClr val="bg1"/>
                </a:solidFill>
              </a:rPr>
              <a:t>lustig</a:t>
            </a:r>
            <a:r>
              <a:rPr lang="ru-RU" sz="2000" dirty="0" smtClean="0">
                <a:solidFill>
                  <a:schemeClr val="bg1"/>
                </a:solidFill>
              </a:rPr>
              <a:t>. </a:t>
            </a:r>
            <a:r>
              <a:rPr lang="de-DE" sz="2000" dirty="0" smtClean="0">
                <a:solidFill>
                  <a:schemeClr val="bg1"/>
                </a:solidFill>
              </a:rPr>
              <a:t>Überall </a:t>
            </a:r>
            <a:r>
              <a:rPr lang="de-DE" sz="2000" dirty="0">
                <a:solidFill>
                  <a:schemeClr val="bg1"/>
                </a:solidFill>
              </a:rPr>
              <a:t>auf den Straßen klingt Musik und natürlich der Kölner Dialekt «Kölsch»!</a:t>
            </a:r>
            <a:endParaRPr lang="ru-RU" sz="2000" b="1" dirty="0">
              <a:solidFill>
                <a:schemeClr val="bg1"/>
              </a:solidFill>
            </a:endParaRPr>
          </a:p>
          <a:p>
            <a:endParaRPr lang="ru-RU" sz="2000" b="1" dirty="0">
              <a:solidFill>
                <a:schemeClr val="bg1"/>
              </a:solidFill>
            </a:endParaRPr>
          </a:p>
        </p:txBody>
      </p:sp>
      <p:pic>
        <p:nvPicPr>
          <p:cNvPr id="3" name="Рисунок 2"/>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2286" y="1988840"/>
            <a:ext cx="9148755" cy="48691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https://miro.medium.com/max/722/1*-fhi1yZqTao7uW_mObp3dg.jpeg"/>
          <p:cNvPicPr>
            <a:picLocks noChangeAspect="1" noChangeArrowheads="1"/>
          </p:cNvPicPr>
          <p:nvPr/>
        </p:nvPicPr>
        <p:blipFill>
          <a:blip r:embed="rId2" cstate="print"/>
          <a:srcRect/>
          <a:stretch>
            <a:fillRect/>
          </a:stretch>
        </p:blipFill>
        <p:spPr bwMode="auto">
          <a:xfrm>
            <a:off x="12601" y="-99392"/>
            <a:ext cx="9144000" cy="6858000"/>
          </a:xfrm>
          <a:prstGeom prst="rect">
            <a:avLst/>
          </a:prstGeom>
          <a:noFill/>
        </p:spPr>
      </p:pic>
      <p:sp>
        <p:nvSpPr>
          <p:cNvPr id="2" name="Прямоугольник 1"/>
          <p:cNvSpPr/>
          <p:nvPr/>
        </p:nvSpPr>
        <p:spPr>
          <a:xfrm>
            <a:off x="539552" y="5301208"/>
            <a:ext cx="7380312" cy="1323439"/>
          </a:xfrm>
          <a:prstGeom prst="rect">
            <a:avLst/>
          </a:prstGeom>
          <a:solidFill>
            <a:srgbClr val="FFCC00"/>
          </a:solidFill>
          <a:ln w="76200">
            <a:solidFill>
              <a:schemeClr val="bg1"/>
            </a:solidFill>
          </a:ln>
        </p:spPr>
        <p:txBody>
          <a:bodyPr wrap="square">
            <a:spAutoFit/>
          </a:bodyPr>
          <a:lstStyle/>
          <a:p>
            <a:r>
              <a:rPr lang="de-DE" sz="2000" b="1" dirty="0" smtClean="0">
                <a:effectLst>
                  <a:outerShdw blurRad="38100" dist="38100" dir="2700000" algn="tl">
                    <a:srgbClr val="000000">
                      <a:alpha val="43137"/>
                    </a:srgbClr>
                  </a:outerShdw>
                </a:effectLst>
              </a:rPr>
              <a:t>Karnevalsveranstaltungen sind in drei Stufen unterteilt. Nach einem lauten Start im November kommt eine Weihnachtspause. Mit dem Beginn des Neuen Jahres beginnt die Bühne der Karnevalssitzungen und Bälle.</a:t>
            </a:r>
            <a:endParaRPr lang="ru-RU" sz="2000" b="1" dirty="0">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aromo.ru/upload/medialibrary/357/3579638c54eb067ae5f1ef3ad0a60af9.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3"/>
          <p:cNvSpPr/>
          <p:nvPr/>
        </p:nvSpPr>
        <p:spPr>
          <a:xfrm>
            <a:off x="1463617" y="5445224"/>
            <a:ext cx="7654660" cy="1015663"/>
          </a:xfrm>
          <a:prstGeom prst="rect">
            <a:avLst/>
          </a:prstGeom>
        </p:spPr>
        <p:txBody>
          <a:bodyPr wrap="none">
            <a:spAutoFit/>
          </a:bodyPr>
          <a:lstStyle/>
          <a:p>
            <a:r>
              <a:rPr lang="en-US" sz="6000" b="1" dirty="0" err="1" smtClean="0">
                <a:effectLst>
                  <a:outerShdw blurRad="38100" dist="38100" dir="2700000" algn="tl">
                    <a:srgbClr val="000000">
                      <a:alpha val="43137"/>
                    </a:srgbClr>
                  </a:outerShdw>
                </a:effectLst>
                <a:latin typeface="Adobe Ming Std L" pitchFamily="18" charset="-128"/>
                <a:ea typeface="Adobe Ming Std L" pitchFamily="18" charset="-128"/>
              </a:rPr>
              <a:t>Karneval</a:t>
            </a:r>
            <a:r>
              <a:rPr lang="en-US" sz="6000" b="1" dirty="0" smtClean="0">
                <a:effectLst>
                  <a:outerShdw blurRad="38100" dist="38100" dir="2700000" algn="tl">
                    <a:srgbClr val="000000">
                      <a:alpha val="43137"/>
                    </a:srgbClr>
                  </a:outerShdw>
                </a:effectLst>
                <a:latin typeface="Adobe Ming Std L" pitchFamily="18" charset="-128"/>
                <a:ea typeface="Adobe Ming Std L" pitchFamily="18" charset="-128"/>
              </a:rPr>
              <a:t> </a:t>
            </a:r>
            <a:r>
              <a:rPr lang="en-US" sz="6000" b="1" dirty="0" err="1" smtClean="0">
                <a:effectLst>
                  <a:outerShdw blurRad="38100" dist="38100" dir="2700000" algn="tl">
                    <a:srgbClr val="000000">
                      <a:alpha val="43137"/>
                    </a:srgbClr>
                  </a:outerShdw>
                </a:effectLst>
                <a:latin typeface="Adobe Ming Std L" pitchFamily="18" charset="-128"/>
                <a:ea typeface="Adobe Ming Std L" pitchFamily="18" charset="-128"/>
              </a:rPr>
              <a:t>Donnerstag</a:t>
            </a:r>
            <a:endParaRPr lang="ru-RU" sz="6000" b="1" dirty="0">
              <a:effectLst>
                <a:outerShdw blurRad="38100" dist="38100" dir="2700000" algn="tl">
                  <a:srgbClr val="000000">
                    <a:alpha val="43137"/>
                  </a:srgbClr>
                </a:outerShdw>
              </a:effectLst>
              <a:latin typeface="Adobe Ming Std L" pitchFamily="18" charset="-128"/>
              <a:ea typeface="Adobe Ming Std L" pitchFamily="18" charset="-128"/>
            </a:endParaRPr>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s://img1.liveinternet.ru/images/attach/c/1/55/90/55090854_1265995252_17.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179512" y="0"/>
            <a:ext cx="8964488" cy="2246769"/>
          </a:xfrm>
          <a:prstGeom prst="rect">
            <a:avLst/>
          </a:prstGeom>
          <a:solidFill>
            <a:srgbClr val="92D050"/>
          </a:solidFill>
          <a:ln w="76200">
            <a:solidFill>
              <a:schemeClr val="bg1"/>
            </a:solidFill>
          </a:ln>
        </p:spPr>
        <p:txBody>
          <a:bodyPr wrap="square">
            <a:spAutoFit/>
          </a:bodyPr>
          <a:lstStyle/>
          <a:p>
            <a:r>
              <a:rPr lang="de-DE" sz="2800" dirty="0"/>
              <a:t>In einigen Regionen werden an diesem Tag Versammlungen abgehalten, zu denen nur die Männer Zutritt haben, die in Frauenkleidung gewechselt sind. An diesem Tag sollten vorsichtige Männer lieber nicht in Restaurants schauen - sie riskieren bestenfalls ohne </a:t>
            </a:r>
            <a:r>
              <a:rPr lang="de-DE" sz="2800" dirty="0" smtClean="0"/>
              <a:t>Krawatte</a:t>
            </a:r>
            <a:r>
              <a:rPr lang="ru-RU" sz="2800" dirty="0" smtClean="0"/>
              <a:t> </a:t>
            </a:r>
            <a:r>
              <a:rPr lang="en-US" sz="2800" dirty="0" smtClean="0"/>
              <a:t>zu </a:t>
            </a:r>
            <a:r>
              <a:rPr lang="en-US" sz="2800" dirty="0" err="1" smtClean="0"/>
              <a:t>bleiben</a:t>
            </a:r>
            <a:r>
              <a:rPr lang="en-US" sz="2800" dirty="0" smtClean="0"/>
              <a:t>.</a:t>
            </a:r>
            <a:endParaRPr lang="ru-RU" sz="2800" dirty="0"/>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kometa-tur.ru/images/photo/zagran/spain/1/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0" y="0"/>
            <a:ext cx="4896544" cy="830997"/>
          </a:xfrm>
          <a:prstGeom prst="rect">
            <a:avLst/>
          </a:prstGeom>
          <a:solidFill>
            <a:schemeClr val="accent6">
              <a:lumMod val="60000"/>
              <a:lumOff val="40000"/>
            </a:schemeClr>
          </a:solidFill>
        </p:spPr>
        <p:txBody>
          <a:bodyPr wrap="square">
            <a:spAutoFit/>
          </a:bodyPr>
          <a:lstStyle/>
          <a:p>
            <a:r>
              <a:rPr lang="en-US" sz="4800" b="1" dirty="0" err="1" smtClean="0">
                <a:latin typeface="Adobe Garamond Pro Bold" pitchFamily="18" charset="0"/>
              </a:rPr>
              <a:t>Karneval</a:t>
            </a:r>
            <a:r>
              <a:rPr lang="en-US" sz="4800" b="1" dirty="0" smtClean="0">
                <a:latin typeface="Adobe Garamond Pro Bold" pitchFamily="18" charset="0"/>
              </a:rPr>
              <a:t> </a:t>
            </a:r>
            <a:r>
              <a:rPr lang="en-US" sz="4800" b="1" dirty="0" err="1" smtClean="0">
                <a:latin typeface="Adobe Garamond Pro Bold" pitchFamily="18" charset="0"/>
              </a:rPr>
              <a:t>Freitag</a:t>
            </a:r>
            <a:endParaRPr lang="ru-RU" sz="4800" b="1" dirty="0"/>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s://planetofhotels.com/blog/wp-content/uploads/2013/12/K--lner-Rosenmontagszug-201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Прямоугольник 1"/>
          <p:cNvSpPr/>
          <p:nvPr/>
        </p:nvSpPr>
        <p:spPr>
          <a:xfrm>
            <a:off x="1331640" y="116632"/>
            <a:ext cx="7596336" cy="954107"/>
          </a:xfrm>
          <a:prstGeom prst="rect">
            <a:avLst/>
          </a:prstGeom>
          <a:solidFill>
            <a:schemeClr val="accent5">
              <a:lumMod val="60000"/>
              <a:lumOff val="40000"/>
            </a:schemeClr>
          </a:solidFill>
          <a:ln w="76200">
            <a:solidFill>
              <a:schemeClr val="bg1"/>
            </a:solidFill>
          </a:ln>
        </p:spPr>
        <p:txBody>
          <a:bodyPr wrap="square">
            <a:spAutoFit/>
          </a:bodyPr>
          <a:lstStyle/>
          <a:p>
            <a:r>
              <a:rPr lang="de-DE" sz="2800" b="1" dirty="0" smtClean="0">
                <a:latin typeface="Adobe Garamond Pro" pitchFamily="18" charset="0"/>
              </a:rPr>
              <a:t>Am Freitag wächst das Niveau des Spaßes. An diesem Tag finden nächtliche </a:t>
            </a:r>
            <a:r>
              <a:rPr lang="en-US" sz="2800" b="1" dirty="0" smtClean="0">
                <a:latin typeface="Adobe Garamond Pro" pitchFamily="18" charset="0"/>
              </a:rPr>
              <a:t>S</a:t>
            </a:r>
            <a:r>
              <a:rPr lang="de-DE" sz="2800" b="1" dirty="0" err="1" smtClean="0">
                <a:latin typeface="Adobe Garamond Pro" pitchFamily="18" charset="0"/>
              </a:rPr>
              <a:t>traßentage</a:t>
            </a:r>
            <a:r>
              <a:rPr lang="de-DE" sz="2800" b="1" dirty="0" smtClean="0">
                <a:latin typeface="Adobe Garamond Pro" pitchFamily="18" charset="0"/>
              </a:rPr>
              <a:t> statt</a:t>
            </a:r>
            <a:r>
              <a:rPr lang="de-DE" dirty="0" smtClean="0">
                <a:latin typeface="Adobe Garamond Pro" pitchFamily="18" charset="0"/>
              </a:rPr>
              <a:t>.</a:t>
            </a:r>
            <a:endParaRPr lang="ru-RU" dirty="0"/>
          </a:p>
        </p:txBody>
      </p:sp>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TotalTime>
  <Words>461</Words>
  <Application>Microsoft Office PowerPoint</Application>
  <PresentationFormat>Экран (4:3)</PresentationFormat>
  <Paragraphs>48</Paragraphs>
  <Slides>20</Slides>
  <Notes>0</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20</vt:i4>
      </vt:variant>
    </vt:vector>
  </HeadingPairs>
  <TitlesOfParts>
    <vt:vector size="31" baseType="lpstr">
      <vt:lpstr>Adobe Caslon Pro Bold</vt:lpstr>
      <vt:lpstr>Adobe Garamond Pro</vt:lpstr>
      <vt:lpstr>Adobe Garamond Pro Bold</vt:lpstr>
      <vt:lpstr>Adobe Ming Std L</vt:lpstr>
      <vt:lpstr>Adobe Myungjo Std M</vt:lpstr>
      <vt:lpstr>Adobe Song Std L</vt:lpstr>
      <vt:lpstr>Arial</vt:lpstr>
      <vt:lpstr>Calibri</vt:lpstr>
      <vt:lpstr>Franklin Gothic Book</vt:lpstr>
      <vt:lpstr>Open Sans</vt:lpstr>
      <vt:lpstr>Тема Office</vt:lpstr>
      <vt:lpstr>Презентация PowerPoint</vt:lpstr>
      <vt:lpstr>Was für lustige Zeit ist das! Fasching, Karneval – das bedeutet Winterende. Fasching, Fastnacht oder Karneval sind die Namen für das fröhlich bunte Fest, das jedes Jahr im Frühjahr sieben Wochen vor Ostern mehrere Tage lang gefeiert wird. In Köln und Umgebung heißt es Karneval, im Süden Deutschlands spricht man von der Fastnacht und andernorts heißt es Fasching. Die Faschingszeit steht im Zusammenhang mit dem Beginn der Fastenzeit vor dem Osterfest. „Carne vale“ ist lateinisch und heißt übersetzt „Fleisch lebe wohl“.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PC</dc:creator>
  <cp:lastModifiedBy>User</cp:lastModifiedBy>
  <cp:revision>29</cp:revision>
  <dcterms:created xsi:type="dcterms:W3CDTF">2019-03-19T15:40:39Z</dcterms:created>
  <dcterms:modified xsi:type="dcterms:W3CDTF">2019-05-09T10:15:38Z</dcterms:modified>
</cp:coreProperties>
</file>