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3"/>
    <p:sldId id="257" r:id="rId4"/>
    <p:sldId id="258" r:id="rId5"/>
    <p:sldId id="259" r:id="rId6"/>
    <p:sldId id="266" r:id="rId7"/>
    <p:sldId id="267" r:id="rId8"/>
    <p:sldId id="260" r:id="rId9"/>
    <p:sldId id="269" r:id="rId10"/>
    <p:sldId id="271" r:id="rId11"/>
    <p:sldId id="272" r:id="rId12"/>
    <p:sldId id="274" r:id="rId13"/>
    <p:sldId id="275" r:id="rId14"/>
    <p:sldId id="277" r:id="rId15"/>
    <p:sldId id="278" r:id="rId16"/>
    <p:sldId id="287" r:id="rId17"/>
  </p:sldIdLst>
  <p:sldSz cx="12192000" cy="6858000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SimSun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SimSun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SimSun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SimSun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SimSun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SimSun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SimSun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SimSun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SimSun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94B6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231"/>
    <p:restoredTop sz="94660"/>
  </p:normalViewPr>
  <p:slideViewPr>
    <p:cSldViewPr snapToGrid="0" showGuides="1">
      <p:cViewPr>
        <p:scale>
          <a:sx n="57" d="100"/>
          <a:sy n="57" d="100"/>
        </p:scale>
        <p:origin x="558" y="17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 showFormatting="0">
    <p:cViewPr>
      <p:scale>
        <a:sx n="100" d="100"/>
        <a:sy n="100" d="100"/>
      </p:scale>
      <p:origin x="0" y="-950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handoutMaster" Target="handoutMasters/handoutMaster1.xml"/><Relationship Id="rId18" Type="http://schemas.openxmlformats.org/officeDocument/2006/relationships/notesMaster" Target="notesMasters/notesMaster1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fontAlgn="base"/>
            <a:fld id="{0F9B84EA-7D68-4D60-9CB1-D50884785D1C}" type="datetimeFigureOut">
              <a:rPr lang="zh-CN" altLang="en-US" strike="noStrike" noProof="1" smtClean="0">
                <a:latin typeface="Calibri" panose="020F0502020204030204" pitchFamily="34" charset="0"/>
                <a:ea typeface="SimSun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fontAlgn="base"/>
            <a:fld id="{8D4E0FC9-F1F8-4FAE-9988-3BA365CFD46F}" type="slidenum">
              <a:rPr lang="zh-CN" altLang="en-US" strike="noStrike" noProof="1" smtClean="0">
                <a:latin typeface="Calibri" panose="020F0502020204030204" pitchFamily="34" charset="0"/>
                <a:ea typeface="SimSun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fontAlgn="base"/>
            <a:fld id="{D2A48B96-639E-45A3-A0BA-2464DFDB1FAA}" type="datetimeFigureOut">
              <a:rPr lang="zh-CN" altLang="en-US" strike="noStrike" noProof="1" smtClean="0">
                <a:latin typeface="Calibri" panose="020F0502020204030204" pitchFamily="34" charset="0"/>
                <a:ea typeface="SimSun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3076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077" name="备注占位符 4"/>
          <p:cNvSpPr>
            <a:spLocks noGrp="1"/>
          </p:cNvSpPr>
          <p:nvPr>
            <p:ph type="body" sz="quarter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lvl="0"/>
            <a:r>
              <a:rPr lang="zh-CN" altLang="en-US" dirty="0"/>
              <a:t>Click to edit Master text style</a:t>
            </a:r>
            <a:endParaRPr lang="zh-CN" altLang="en-US" dirty="0"/>
          </a:p>
          <a:p>
            <a:pPr lvl="1" indent="0"/>
            <a:r>
              <a:rPr lang="zh-CN" altLang="en-US" dirty="0"/>
              <a:t>Second level</a:t>
            </a:r>
            <a:endParaRPr lang="zh-CN" altLang="en-US" dirty="0"/>
          </a:p>
          <a:p>
            <a:pPr lvl="2" indent="0"/>
            <a:r>
              <a:rPr lang="zh-CN" altLang="en-US" dirty="0"/>
              <a:t>Third level</a:t>
            </a:r>
            <a:endParaRPr lang="zh-CN" altLang="en-US" dirty="0"/>
          </a:p>
          <a:p>
            <a:pPr lvl="3" indent="0"/>
            <a:r>
              <a:rPr lang="zh-CN" altLang="en-US" dirty="0"/>
              <a:t>Fourth level</a:t>
            </a:r>
            <a:endParaRPr lang="zh-CN" altLang="en-US" dirty="0"/>
          </a:p>
          <a:p>
            <a:pPr lvl="4" indent="0"/>
            <a:r>
              <a:rPr lang="zh-CN" altLang="en-US" dirty="0"/>
              <a:t>Fifth level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fontAlgn="base"/>
            <a:fld id="{A6837353-30EB-4A48-80EB-173D804AEFBD}" type="slidenum">
              <a:rPr lang="zh-CN" altLang="en-US" strike="noStrike" noProof="1" smtClean="0">
                <a:latin typeface="Calibri" panose="020F0502020204030204" pitchFamily="34" charset="0"/>
                <a:ea typeface="SimSun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 fontAlgn="auto"/>
            <a:r>
              <a:rPr lang="zh-CN" altLang="en-US" strike="noStrike" noProof="1" smtClean="0"/>
              <a:t>Click to edit Master title style</a:t>
            </a:r>
            <a:endParaRPr lang="zh-CN" altLang="en-US" strike="noStrike" noProof="1" smtClean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fontAlgn="auto"/>
            <a:r>
              <a:rPr lang="zh-CN" altLang="en-US" strike="noStrike" noProof="1" smtClean="0"/>
              <a:t>Click to edit Master title style</a:t>
            </a:r>
            <a:endParaRPr lang="zh-CN" altLang="en-US" strike="noStrike" noProof="1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D6D2856B-4EDE-4AF9-9ECD-D220740B08E6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D6D2856B-4EDE-4AF9-9ECD-D220740B08E6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theme" Target="../theme/theme1.xml"/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0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Click to edit Master title style</a:t>
            </a:r>
            <a:endParaRPr lang="zh-CN" altLang="en-US" dirty="0"/>
          </a:p>
        </p:txBody>
      </p:sp>
      <p:sp>
        <p:nvSpPr>
          <p:cNvPr id="1027" name="文本占位符 2"/>
          <p:cNvSpPr>
            <a:spLocks noGrp="1"/>
          </p:cNvSpPr>
          <p:nvPr>
            <p:ph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 indent="-228600"/>
            <a:r>
              <a:rPr lang="zh-CN" altLang="en-US" dirty="0"/>
              <a:t>Click to edit Master text style</a:t>
            </a:r>
            <a:endParaRPr lang="zh-CN" altLang="en-US" dirty="0"/>
          </a:p>
          <a:p>
            <a:pPr lvl="1" indent="-228600"/>
            <a:r>
              <a:rPr lang="zh-CN" altLang="en-US" dirty="0"/>
              <a:t>Second level</a:t>
            </a:r>
            <a:endParaRPr lang="zh-CN" altLang="en-US" dirty="0"/>
          </a:p>
          <a:p>
            <a:pPr lvl="2" indent="-228600"/>
            <a:r>
              <a:rPr lang="zh-CN" altLang="en-US" dirty="0"/>
              <a:t>Third level</a:t>
            </a:r>
            <a:endParaRPr lang="zh-CN" altLang="en-US" dirty="0"/>
          </a:p>
          <a:p>
            <a:pPr lvl="3" indent="-228600"/>
            <a:r>
              <a:rPr lang="zh-CN" altLang="en-US" dirty="0"/>
              <a:t>Fourth level</a:t>
            </a:r>
            <a:endParaRPr lang="zh-CN" altLang="en-US" dirty="0"/>
          </a:p>
          <a:p>
            <a:pPr lvl="4" indent="-228600"/>
            <a:r>
              <a:rPr lang="zh-CN" altLang="en-US" dirty="0"/>
              <a:t>Fifth level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D6D2856B-4EDE-4AF9-9ECD-D220740B08E6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 spd="slow">
    <p:wipe/>
  </p:transition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097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141855" y="20320"/>
            <a:ext cx="7439660" cy="681736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099" name="文本框 6"/>
          <p:cNvSpPr txBox="1"/>
          <p:nvPr/>
        </p:nvSpPr>
        <p:spPr>
          <a:xfrm>
            <a:off x="3551555" y="1265555"/>
            <a:ext cx="4841240" cy="41541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4400" b="1" dirty="0">
                <a:solidFill>
                  <a:srgbClr val="ED7A97"/>
                </a:solidFill>
                <a:ea typeface="Microsoft YaHei" panose="020B0503020204020204" pitchFamily="34" charset="-122"/>
                <a:cs typeface="Calibri" panose="020F0502020204030204" pitchFamily="34" charset="0"/>
              </a:rPr>
              <a:t>«      Кинетический песок как средство развития эмоциональной сферы дошкольника»</a:t>
            </a:r>
            <a:endParaRPr lang="zh-CN" altLang="en-US" sz="4400" b="1" dirty="0">
              <a:solidFill>
                <a:srgbClr val="ED7A97"/>
              </a:solidFill>
              <a:ea typeface="Microsoft YaHei" panose="020B0503020204020204" pitchFamily="34" charset="-122"/>
              <a:cs typeface="Calibri" panose="020F0502020204030204" pitchFamily="34" charset="0"/>
            </a:endParaRPr>
          </a:p>
        </p:txBody>
      </p:sp>
      <p:sp>
        <p:nvSpPr>
          <p:cNvPr id="2" name="Текстовое поле 1"/>
          <p:cNvSpPr txBox="1"/>
          <p:nvPr/>
        </p:nvSpPr>
        <p:spPr>
          <a:xfrm>
            <a:off x="13335" y="5454015"/>
            <a:ext cx="4406265" cy="13836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ru-RU" altLang="en-US" sz="2800">
                <a:latin typeface="Times New Roman" panose="02020603050405020304" charset="0"/>
                <a:cs typeface="Times New Roman" panose="02020603050405020304" charset="0"/>
              </a:rPr>
              <a:t>Подготовила:</a:t>
            </a:r>
            <a:endParaRPr lang="ru-RU" altLang="en-US" sz="2800">
              <a:latin typeface="Times New Roman" panose="02020603050405020304" charset="0"/>
              <a:cs typeface="Times New Roman" panose="02020603050405020304" charset="0"/>
            </a:endParaRPr>
          </a:p>
          <a:p>
            <a:r>
              <a:rPr lang="ru-RU" altLang="en-US" sz="2800">
                <a:latin typeface="Times New Roman" panose="02020603050405020304" charset="0"/>
                <a:cs typeface="Times New Roman" panose="02020603050405020304" charset="0"/>
              </a:rPr>
              <a:t>воспитатель </a:t>
            </a:r>
            <a:endParaRPr lang="ru-RU" altLang="en-US" sz="2800">
              <a:latin typeface="Times New Roman" panose="02020603050405020304" charset="0"/>
              <a:cs typeface="Times New Roman" panose="02020603050405020304" charset="0"/>
            </a:endParaRPr>
          </a:p>
          <a:p>
            <a:r>
              <a:rPr lang="ru-RU" altLang="en-US" sz="2800">
                <a:latin typeface="Times New Roman" panose="02020603050405020304" charset="0"/>
                <a:cs typeface="Times New Roman" panose="02020603050405020304" charset="0"/>
              </a:rPr>
              <a:t>Казак Ольга Борисовна</a:t>
            </a:r>
            <a:endParaRPr lang="ru-RU" altLang="en-US" sz="2800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3" name="Текстовое поле 2"/>
          <p:cNvSpPr txBox="1"/>
          <p:nvPr/>
        </p:nvSpPr>
        <p:spPr>
          <a:xfrm>
            <a:off x="5461635" y="6377305"/>
            <a:ext cx="80010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ru-RU" altLang="en-US" sz="2400"/>
              <a:t>2019</a:t>
            </a:r>
            <a:endParaRPr lang="ru-RU" altLang="en-US" sz="2400"/>
          </a:p>
        </p:txBody>
      </p:sp>
    </p:spTree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Текстовое поле 1"/>
          <p:cNvSpPr txBox="1"/>
          <p:nvPr/>
        </p:nvSpPr>
        <p:spPr>
          <a:xfrm>
            <a:off x="487680" y="24130"/>
            <a:ext cx="11216640" cy="55308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en-US" sz="3000" b="1">
                <a:cs typeface="Calibri" panose="020F0502020204030204" pitchFamily="34" charset="0"/>
                <a:sym typeface="+mn-ea"/>
              </a:rPr>
              <a:t>Эмоционально-психологическое </a:t>
            </a:r>
            <a:r>
              <a:rPr lang="ru-RU" altLang="en-US" sz="3000" b="1">
                <a:cs typeface="Calibri" panose="020F0502020204030204" pitchFamily="34" charset="0"/>
                <a:sym typeface="+mn-ea"/>
              </a:rPr>
              <a:t>развитие с кинетическим песком</a:t>
            </a:r>
            <a:endParaRPr lang="ru-RU" altLang="en-US" sz="3000" b="1">
              <a:cs typeface="Calibri" panose="020F0502020204030204" pitchFamily="34" charset="0"/>
              <a:sym typeface="+mn-ea"/>
            </a:endParaRPr>
          </a:p>
        </p:txBody>
      </p:sp>
      <p:pic>
        <p:nvPicPr>
          <p:cNvPr id="3" name="Изображение 2" descr="66456556643646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58770" y="577215"/>
            <a:ext cx="6473825" cy="6473825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Текстовое поле 1"/>
          <p:cNvSpPr txBox="1"/>
          <p:nvPr/>
        </p:nvSpPr>
        <p:spPr>
          <a:xfrm>
            <a:off x="1906905" y="23495"/>
            <a:ext cx="8378825" cy="55308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en-US" sz="3000" b="1">
                <a:cs typeface="Calibri" panose="020F0502020204030204" pitchFamily="34" charset="0"/>
                <a:sym typeface="+mn-ea"/>
              </a:rPr>
              <a:t>Сенсомоторное </a:t>
            </a:r>
            <a:r>
              <a:rPr lang="ru-RU" altLang="en-US" sz="3000" b="1">
                <a:cs typeface="Calibri" panose="020F0502020204030204" pitchFamily="34" charset="0"/>
                <a:sym typeface="+mn-ea"/>
              </a:rPr>
              <a:t>развитие с кинетическим песком</a:t>
            </a:r>
            <a:endParaRPr lang="ru-RU" altLang="en-US" sz="3000" b="1">
              <a:cs typeface="Calibri" panose="020F0502020204030204" pitchFamily="34" charset="0"/>
              <a:sym typeface="+mn-ea"/>
            </a:endParaRPr>
          </a:p>
        </p:txBody>
      </p:sp>
      <p:pic>
        <p:nvPicPr>
          <p:cNvPr id="3" name="Изображение 2" descr="8F9rX1r2s0o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66800" y="600075"/>
            <a:ext cx="10058400" cy="5657215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64" name="모서리가 둥근 직사각형 22"/>
          <p:cNvSpPr/>
          <p:nvPr/>
        </p:nvSpPr>
        <p:spPr>
          <a:xfrm>
            <a:off x="6403975" y="1803400"/>
            <a:ext cx="3689350" cy="1908175"/>
          </a:xfrm>
          <a:prstGeom prst="roundRect">
            <a:avLst>
              <a:gd name="adj" fmla="val 16667"/>
            </a:avLst>
          </a:prstGeom>
          <a:noFill/>
          <a:ln w="9525">
            <a:noFill/>
          </a:ln>
        </p:spPr>
        <p:txBody>
          <a:bodyPr anchor="ctr"/>
          <a:p>
            <a:pPr algn="ctr">
              <a:buFont typeface="Arial" panose="020B0604020202020204" pitchFamily="34" charset="0"/>
              <a:buNone/>
            </a:pPr>
            <a:endParaRPr lang="ko-KR" altLang="en-US" dirty="0">
              <a:solidFill>
                <a:srgbClr val="FFFFFF"/>
              </a:solidFill>
              <a:latin typeface="Arial" panose="020B0604020202020204" pitchFamily="34" charset="0"/>
              <a:ea typeface="Malgun Gothic" panose="020B0503020000020004" pitchFamily="34" charset="-127"/>
              <a:sym typeface="Arial" panose="020B0604020202020204" pitchFamily="34" charset="0"/>
            </a:endParaRPr>
          </a:p>
        </p:txBody>
      </p:sp>
      <p:sp>
        <p:nvSpPr>
          <p:cNvPr id="19466" name="모서리가 둥근 직사각형 24"/>
          <p:cNvSpPr/>
          <p:nvPr/>
        </p:nvSpPr>
        <p:spPr>
          <a:xfrm>
            <a:off x="6403975" y="3892550"/>
            <a:ext cx="3689350" cy="1908175"/>
          </a:xfrm>
          <a:prstGeom prst="roundRect">
            <a:avLst>
              <a:gd name="adj" fmla="val 16667"/>
            </a:avLst>
          </a:prstGeom>
          <a:noFill/>
          <a:ln w="9525">
            <a:noFill/>
          </a:ln>
        </p:spPr>
        <p:txBody>
          <a:bodyPr anchor="ctr"/>
          <a:p>
            <a:pPr algn="ctr">
              <a:buFont typeface="Arial" panose="020B0604020202020204" pitchFamily="34" charset="0"/>
              <a:buNone/>
            </a:pPr>
            <a:endParaRPr lang="ko-KR" altLang="en-US" dirty="0">
              <a:solidFill>
                <a:srgbClr val="FFFFFF"/>
              </a:solidFill>
              <a:latin typeface="Arial" panose="020B0604020202020204" pitchFamily="34" charset="0"/>
              <a:ea typeface="Malgun Gothic" panose="020B0503020000020004" pitchFamily="34" charset="-127"/>
              <a:sym typeface="Arial" panose="020B0604020202020204" pitchFamily="34" charset="0"/>
            </a:endParaRPr>
          </a:p>
        </p:txBody>
      </p:sp>
      <p:sp>
        <p:nvSpPr>
          <p:cNvPr id="2" name="Текстовое поле 1"/>
          <p:cNvSpPr txBox="1"/>
          <p:nvPr/>
        </p:nvSpPr>
        <p:spPr>
          <a:xfrm>
            <a:off x="46355" y="131445"/>
            <a:ext cx="12274550" cy="10147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/>
            <a:r>
              <a:rPr lang="en-US" sz="3000" b="1">
                <a:latin typeface="Times New Roman" panose="02020603050405020304" charset="0"/>
                <a:cs typeface="Times New Roman" panose="02020603050405020304" charset="0"/>
                <a:sym typeface="+mn-ea"/>
              </a:rPr>
              <a:t>Формирование элементарных математических представлений (</a:t>
            </a:r>
            <a:r>
              <a:rPr lang="ru-RU" altLang="en-US" sz="3000" b="1">
                <a:latin typeface="Times New Roman" panose="02020603050405020304" charset="0"/>
                <a:cs typeface="Times New Roman" panose="02020603050405020304" charset="0"/>
                <a:sym typeface="+mn-ea"/>
              </a:rPr>
              <a:t>ФЭМП</a:t>
            </a:r>
            <a:r>
              <a:rPr lang="en-US" sz="3000" b="1">
                <a:latin typeface="Times New Roman" panose="02020603050405020304" charset="0"/>
                <a:cs typeface="Times New Roman" panose="02020603050405020304" charset="0"/>
                <a:sym typeface="+mn-ea"/>
              </a:rPr>
              <a:t>) </a:t>
            </a:r>
            <a:r>
              <a:rPr lang="ru-RU" altLang="en-US" sz="3000" b="1">
                <a:latin typeface="Times New Roman" panose="02020603050405020304" charset="0"/>
                <a:cs typeface="Times New Roman" panose="02020603050405020304" charset="0"/>
                <a:sym typeface="+mn-ea"/>
              </a:rPr>
              <a:t>с кинетическим песком</a:t>
            </a:r>
            <a:endParaRPr lang="ru-RU" altLang="en-US" sz="3000" b="1"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</p:txBody>
      </p:sp>
      <p:pic>
        <p:nvPicPr>
          <p:cNvPr id="3" name="Изображение 2" descr="20170826154449-55033_5bbc988b6942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73935" y="1041400"/>
            <a:ext cx="7644130" cy="5733415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Текстовое поле 1"/>
          <p:cNvSpPr txBox="1"/>
          <p:nvPr/>
        </p:nvSpPr>
        <p:spPr>
          <a:xfrm>
            <a:off x="2501265" y="-13970"/>
            <a:ext cx="7189470" cy="55308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en-US">
                <a:latin typeface="Times New Roman" panose="02020603050405020304" charset="0"/>
                <a:cs typeface="Times New Roman" panose="02020603050405020304" charset="0"/>
                <a:sym typeface="+mn-ea"/>
              </a:rPr>
              <a:t> </a:t>
            </a:r>
            <a:r>
              <a:rPr lang="en-US" sz="3000" b="1">
                <a:cs typeface="Calibri" panose="020F0502020204030204" pitchFamily="34" charset="0"/>
                <a:sym typeface="+mn-ea"/>
              </a:rPr>
              <a:t>Речевое развитие </a:t>
            </a:r>
            <a:r>
              <a:rPr lang="ru-RU" altLang="en-US" sz="3000" b="1">
                <a:cs typeface="Calibri" panose="020F0502020204030204" pitchFamily="34" charset="0"/>
                <a:sym typeface="+mn-ea"/>
              </a:rPr>
              <a:t>с кинетическим песком</a:t>
            </a:r>
            <a:endParaRPr lang="ru-RU" altLang="en-US" sz="3000" b="1">
              <a:cs typeface="Calibri" panose="020F0502020204030204" pitchFamily="34" charset="0"/>
              <a:sym typeface="+mn-ea"/>
            </a:endParaRPr>
          </a:p>
        </p:txBody>
      </p:sp>
      <p:pic>
        <p:nvPicPr>
          <p:cNvPr id="3" name="Изображение 2" descr="detsad-423193-146062415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179955" y="739775"/>
            <a:ext cx="7832090" cy="5871210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Текстовое поле 1"/>
          <p:cNvSpPr txBox="1"/>
          <p:nvPr/>
        </p:nvSpPr>
        <p:spPr>
          <a:xfrm>
            <a:off x="309880" y="36830"/>
            <a:ext cx="11572240" cy="10147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sz="3000" b="1">
                <a:cs typeface="Calibri" panose="020F0502020204030204" pitchFamily="34" charset="0"/>
                <a:sym typeface="+mn-ea"/>
              </a:rPr>
              <a:t>Художественно-эстетическое </a:t>
            </a:r>
            <a:r>
              <a:rPr lang="ru-RU" altLang="en-US" sz="3000" b="1">
                <a:cs typeface="Calibri" panose="020F0502020204030204" pitchFamily="34" charset="0"/>
                <a:sym typeface="+mn-ea"/>
              </a:rPr>
              <a:t>развитие с использованием кинетического песка</a:t>
            </a:r>
            <a:endParaRPr lang="ru-RU" altLang="en-US" sz="3000" b="1">
              <a:cs typeface="Calibri" panose="020F0502020204030204" pitchFamily="34" charset="0"/>
              <a:sym typeface="+mn-ea"/>
            </a:endParaRPr>
          </a:p>
        </p:txBody>
      </p:sp>
      <p:pic>
        <p:nvPicPr>
          <p:cNvPr id="3" name="Изображение 2" descr="a6aac5d535ddc23fee7f0b17bbabc41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000885" y="1051560"/>
            <a:ext cx="8190230" cy="5456555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5601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462213" y="346075"/>
            <a:ext cx="7019925" cy="64325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603" name="文本框 6"/>
          <p:cNvSpPr txBox="1"/>
          <p:nvPr/>
        </p:nvSpPr>
        <p:spPr>
          <a:xfrm>
            <a:off x="4243705" y="2352675"/>
            <a:ext cx="3995420" cy="23069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ru-RU" altLang="en-US" sz="4800" b="1" dirty="0">
                <a:solidFill>
                  <a:srgbClr val="ED7A97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Спасибо </a:t>
            </a:r>
            <a:endParaRPr lang="ru-RU" altLang="en-US" sz="4800" b="1" dirty="0">
              <a:solidFill>
                <a:srgbClr val="ED7A97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r>
              <a:rPr lang="ru-RU" altLang="en-US" sz="4800" b="1" dirty="0">
                <a:solidFill>
                  <a:srgbClr val="ED7A97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      за внимание! </a:t>
            </a:r>
            <a:endParaRPr lang="ru-RU" altLang="en-US" sz="4800" b="1" dirty="0">
              <a:solidFill>
                <a:srgbClr val="ED7A97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</p:spTree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0" name="Текстовое поле 99"/>
          <p:cNvSpPr txBox="1"/>
          <p:nvPr/>
        </p:nvSpPr>
        <p:spPr>
          <a:xfrm>
            <a:off x="266700" y="554355"/>
            <a:ext cx="11942445" cy="28613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lang="en-US" sz="3000">
                <a:latin typeface="Times New Roman" panose="02020603050405020304" charset="0"/>
              </a:rPr>
              <a:t>Кинетический песок похож на влажный морской песок, при этом он сыпучий и пластичный, он «течет» сквозь пальцы и позволят лепить объемные фигуры. Песок приятен на ощупь, абсолютно нетоксичен и не вызывает аллергии. Бактерии в нем не живут, поэтому он безопасен для детей, не оставляет следов на руках и оказывает расслабляющее и терапевтическое действие</a:t>
            </a:r>
            <a:r>
              <a:rPr lang="ru-RU" altLang="en-US" sz="3000">
                <a:latin typeface="Times New Roman" panose="02020603050405020304" charset="0"/>
              </a:rPr>
              <a:t>.</a:t>
            </a:r>
            <a:endParaRPr lang="ru-RU" altLang="en-US" sz="3000">
              <a:latin typeface="Times New Roman" panose="02020603050405020304" charset="0"/>
            </a:endParaRPr>
          </a:p>
        </p:txBody>
      </p:sp>
      <p:pic>
        <p:nvPicPr>
          <p:cNvPr id="2" name="Изображение 1" descr="224a39f664b511e7bf132cd05af3972e_224a39f864b511e7bf132cd05af3972e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4809490" y="2971165"/>
            <a:ext cx="5724525" cy="3878580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0" name="Текстовое поле 99"/>
          <p:cNvSpPr txBox="1"/>
          <p:nvPr/>
        </p:nvSpPr>
        <p:spPr>
          <a:xfrm>
            <a:off x="47625" y="192405"/>
            <a:ext cx="12096115" cy="1476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lang="en-US" sz="3000">
                <a:latin typeface="Times New Roman" panose="02020603050405020304" charset="0"/>
              </a:rPr>
              <a:t>Играя с кинетическим песком, ребенок прорабатывает негативные эмоции, чувства и ощущения, песочная терапия позволяет выразить свои самые глубокие эмоциональные переживания, освобождает от страхов.</a:t>
            </a:r>
            <a:endParaRPr lang="en-US" altLang="en-US" sz="3000">
              <a:latin typeface="Times New Roman" panose="02020603050405020304" charset="0"/>
            </a:endParaRPr>
          </a:p>
        </p:txBody>
      </p:sp>
      <p:pic>
        <p:nvPicPr>
          <p:cNvPr id="2" name="Изображение 1" descr="kineticheskyy-pesok-formy2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2571115" y="1928495"/>
            <a:ext cx="7322185" cy="4651375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0" name="Текстовое поле 99"/>
          <p:cNvSpPr txBox="1"/>
          <p:nvPr/>
        </p:nvSpPr>
        <p:spPr>
          <a:xfrm>
            <a:off x="112395" y="1852930"/>
            <a:ext cx="12336780" cy="28613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lang="en-US" sz="3000">
                <a:solidFill>
                  <a:schemeClr val="tx1"/>
                </a:solidFill>
                <a:latin typeface="Times New Roman" panose="02020603050405020304" charset="0"/>
              </a:rPr>
              <a:t>Кинетический песок эффективен при работе с </a:t>
            </a:r>
            <a:r>
              <a:rPr lang="ru-RU" altLang="en-US" sz="3000">
                <a:solidFill>
                  <a:schemeClr val="tx1"/>
                </a:solidFill>
                <a:latin typeface="Times New Roman" panose="02020603050405020304" charset="0"/>
              </a:rPr>
              <a:t>агрессивными детьми</a:t>
            </a:r>
            <a:r>
              <a:rPr lang="en-US" sz="3000">
                <a:solidFill>
                  <a:schemeClr val="tx1"/>
                </a:solidFill>
                <a:latin typeface="Times New Roman" panose="02020603050405020304" charset="0"/>
              </a:rPr>
              <a:t>, </a:t>
            </a:r>
            <a:r>
              <a:rPr lang="ru-RU" altLang="en-US" sz="3000">
                <a:solidFill>
                  <a:schemeClr val="tx1"/>
                </a:solidFill>
                <a:latin typeface="Times New Roman" panose="02020603050405020304" charset="0"/>
              </a:rPr>
              <a:t>гиперативными детьми</a:t>
            </a:r>
            <a:r>
              <a:rPr lang="en-US" sz="3000">
                <a:solidFill>
                  <a:schemeClr val="tx1"/>
                </a:solidFill>
                <a:latin typeface="Times New Roman" panose="02020603050405020304" charset="0"/>
              </a:rPr>
              <a:t>, </a:t>
            </a:r>
            <a:r>
              <a:rPr lang="ru-RU" altLang="en-US" sz="3000">
                <a:solidFill>
                  <a:schemeClr val="tx1"/>
                </a:solidFill>
                <a:latin typeface="Times New Roman" panose="02020603050405020304" charset="0"/>
              </a:rPr>
              <a:t>застенчивыми</a:t>
            </a:r>
            <a:r>
              <a:rPr lang="en-US" sz="3000">
                <a:solidFill>
                  <a:schemeClr val="tx1"/>
                </a:solidFill>
                <a:latin typeface="Times New Roman" panose="02020603050405020304" charset="0"/>
              </a:rPr>
              <a:t> и «зажатыми» детьми, с детьми, которым требуется развитие усидчивости, концентрации внимания, памяти, развитие речи и коммуникативных навыков, умения связывать собственную деятельность с е</a:t>
            </a:r>
            <a:r>
              <a:rPr lang="ru-RU" altLang="en-US" sz="3000">
                <a:solidFill>
                  <a:schemeClr val="tx1"/>
                </a:solidFill>
                <a:latin typeface="Times New Roman" panose="02020603050405020304" charset="0"/>
              </a:rPr>
              <a:t>ё</a:t>
            </a:r>
            <a:r>
              <a:rPr lang="en-US" sz="3000">
                <a:solidFill>
                  <a:schemeClr val="tx1"/>
                </a:solidFill>
                <a:latin typeface="Times New Roman" panose="02020603050405020304" charset="0"/>
              </a:rPr>
              <a:t> результатом. Особенно полезен такой песок для детей раннего и дошкольного возраста.</a:t>
            </a:r>
            <a:endParaRPr lang="en-US" altLang="en-US" sz="3000">
              <a:solidFill>
                <a:schemeClr val="tx1"/>
              </a:solidFill>
              <a:latin typeface="Times New Roman" panose="02020603050405020304" charset="0"/>
            </a:endParaRPr>
          </a:p>
        </p:txBody>
      </p:sp>
    </p:spTree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0" name="Текстовое поле 99"/>
          <p:cNvSpPr txBox="1"/>
          <p:nvPr/>
        </p:nvSpPr>
        <p:spPr>
          <a:xfrm>
            <a:off x="1270" y="888365"/>
            <a:ext cx="12190095" cy="42462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lang="en-US" sz="3000">
                <a:latin typeface="Times New Roman" panose="02020603050405020304" charset="0"/>
                <a:cs typeface="Times New Roman" panose="02020603050405020304" charset="0"/>
              </a:rPr>
              <a:t>Цель использования кинетической песочницы для детей раннего возраста (от года до тр</a:t>
            </a:r>
            <a:r>
              <a:rPr lang="ru-RU" altLang="en-US" sz="3000">
                <a:latin typeface="Times New Roman" panose="02020603050405020304" charset="0"/>
                <a:cs typeface="Times New Roman" panose="02020603050405020304" charset="0"/>
              </a:rPr>
              <a:t>ё</a:t>
            </a:r>
            <a:r>
              <a:rPr lang="en-US" sz="3000">
                <a:latin typeface="Times New Roman" panose="02020603050405020304" charset="0"/>
                <a:cs typeface="Times New Roman" panose="02020603050405020304" charset="0"/>
              </a:rPr>
              <a:t>х лет) — это развитие активности, любознательности, сенсорного восприятия, мелкой моторики и речи, общего кругозора. Увлекательная игра в песок развивает мышление, память, внимание, воображение. Кроме того, формируется положительный эмоциональный настрой, усидчивость, навыки практического эксперементирования с различными предметами, возникают зачатки самостоятельной игры. Занятия в кинетической песочнице стимулируют познавательный интерес и побуждают малыша к активному развитию.</a:t>
            </a:r>
            <a:endParaRPr lang="ru-RU" altLang="en-US" sz="3000">
              <a:latin typeface="Times New Roman" panose="02020603050405020304" charset="0"/>
              <a:cs typeface="Times New Roman" panose="02020603050405020304" charset="0"/>
            </a:endParaRPr>
          </a:p>
        </p:txBody>
      </p:sp>
    </p:spTree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0" name="Текстовое поле 99"/>
          <p:cNvSpPr txBox="1"/>
          <p:nvPr/>
        </p:nvSpPr>
        <p:spPr>
          <a:xfrm>
            <a:off x="75565" y="467360"/>
            <a:ext cx="12040870" cy="609282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lang="en-US" sz="3000">
                <a:latin typeface="Times New Roman" panose="02020603050405020304" charset="0"/>
              </a:rPr>
              <a:t>Кинетический песок для детей дошкольного возраста (с 3 до 6-7 лет) обладает всеми теми же достоинствами, что и для детей раннего возраста, кроме того развивает самовыражение и сапомознание, умение выражать свои чувства и эмоции, развивает творческий потенциал, образно-логическое мышление. Занятия с кинетическим песком формируют уверенность в себе, способствуют эффективной адаптации в новом коллективе, в новой жизненной ситуации. С помощью песочных игр можно корректировать поведение ребенка, его эмоционально- личностные качества. Игра с кинетическим песком является еще и отличным диагностическим методом, дает возможность увидеть и понять, что происходит у ребенка внутри, его переживания, эмоции, страхи, дает возможность отработать негатив, проработать конфликтные ситуации в игре. </a:t>
            </a:r>
            <a:endParaRPr lang="ru-RU" altLang="en-US" sz="3000"/>
          </a:p>
        </p:txBody>
      </p:sp>
    </p:spTree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0" name="Текстовое поле 99"/>
          <p:cNvSpPr txBox="1"/>
          <p:nvPr/>
        </p:nvSpPr>
        <p:spPr>
          <a:xfrm>
            <a:off x="28575" y="121285"/>
            <a:ext cx="12135485" cy="66160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lang="en-US" sz="2650">
                <a:latin typeface="Times New Roman" panose="02020603050405020304" charset="0"/>
              </a:rPr>
              <a:t>Для организации игр с песком необходимы пластиковые формочки разнообразной величины и тематики, формочки для теста, стеки либо деревянные шпатели. Существует следующая классификация предметов, используемых в процессе работы с песком:-человеческие персонажи;-здания: дома, школы, церкви, замки;-животные: домашние, дикие, доисторические, морские и пр. ;-машины: сухопутные, водные, космические, боевые;-растения: деревья, кусты, цветы, овощи и пр. ;-постройки: мосты, ограды, ворота, порталы, загоны для скота;-естественные предметы: ракушки, ниточки, камни, яйца и пр. ;-символические предметы: источники для загадывания желаний, ящики с сокровищами, драгоценности и др. ;-сказочные герои: злые и добрые;-пластиковые или деревянные буквы и цифры, различные геометрические фигуры (круги, треугольники, прямоугольники, пирамиды и др.)</a:t>
            </a:r>
            <a:endParaRPr lang="en-US" altLang="en-US" sz="2650">
              <a:latin typeface="Times New Roman" panose="02020603050405020304" charset="0"/>
            </a:endParaRPr>
          </a:p>
        </p:txBody>
      </p:sp>
    </p:spTree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0" name="Текстовое поле 99"/>
          <p:cNvSpPr txBox="1"/>
          <p:nvPr/>
        </p:nvSpPr>
        <p:spPr>
          <a:xfrm>
            <a:off x="62865" y="-1905"/>
            <a:ext cx="12066270" cy="1476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lang="en-US" sz="3000">
                <a:latin typeface="Times New Roman" panose="02020603050405020304" charset="0"/>
              </a:rPr>
              <a:t>Реализация задач занятия с песком носит комплексный характер, проявляющийся в пересечении разных направлений и приёмов обучения и развития:</a:t>
            </a:r>
            <a:endParaRPr lang="ru-RU" altLang="en-US" sz="3000"/>
          </a:p>
        </p:txBody>
      </p:sp>
      <p:sp>
        <p:nvSpPr>
          <p:cNvPr id="2" name="Текстовое поле 1"/>
          <p:cNvSpPr txBox="1"/>
          <p:nvPr/>
        </p:nvSpPr>
        <p:spPr>
          <a:xfrm>
            <a:off x="165100" y="1847850"/>
            <a:ext cx="6179185" cy="28613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marL="228600" indent="-228600"/>
            <a:r>
              <a:rPr lang="ru-RU" altLang="en-US" sz="3000">
                <a:latin typeface="Times New Roman" panose="02020603050405020304" charset="0"/>
                <a:ea typeface="SimSun" panose="02010600030101010101" pitchFamily="2" charset="-122"/>
                <a:cs typeface="Times New Roman" panose="02020603050405020304" charset="0"/>
              </a:rPr>
              <a:t>  </a:t>
            </a:r>
            <a:r>
              <a:rPr lang="en-US" sz="3000">
                <a:latin typeface="Times New Roman" panose="02020603050405020304" charset="0"/>
                <a:ea typeface="SimSun" panose="02010600030101010101" pitchFamily="2" charset="-122"/>
                <a:cs typeface="Times New Roman" panose="02020603050405020304" charset="0"/>
              </a:rPr>
              <a:t>· Игровое: </a:t>
            </a:r>
            <a:endParaRPr lang="en-US" sz="3000">
              <a:latin typeface="Times New Roman" panose="02020603050405020304" charset="0"/>
              <a:ea typeface="SimSun" panose="02010600030101010101" pitchFamily="2" charset="-122"/>
              <a:cs typeface="Times New Roman" panose="02020603050405020304" charset="0"/>
            </a:endParaRPr>
          </a:p>
          <a:p>
            <a:pPr marL="228600" indent="-228600"/>
            <a:r>
              <a:rPr lang="en-US" sz="3000">
                <a:latin typeface="Times New Roman" panose="02020603050405020304" charset="0"/>
                <a:ea typeface="SimSun" panose="02010600030101010101" pitchFamily="2" charset="-122"/>
                <a:cs typeface="Times New Roman" panose="02020603050405020304" charset="0"/>
              </a:rPr>
              <a:t>  · Эмоционально-психологическое: · Сенсомоторное: · ФЭМП: · Речевое развитие: · Художественно-эстетическое.</a:t>
            </a:r>
            <a:endParaRPr lang="en-US" altLang="en-US" sz="3000">
              <a:latin typeface="Times New Roman" panose="02020603050405020304" charset="0"/>
              <a:ea typeface="SimSun" panose="02010600030101010101" pitchFamily="2" charset="-122"/>
              <a:cs typeface="Times New Roman" panose="02020603050405020304" charset="0"/>
            </a:endParaRPr>
          </a:p>
        </p:txBody>
      </p:sp>
    </p:spTree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Изображение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flipH="1">
            <a:off x="2146935" y="1040130"/>
            <a:ext cx="7901305" cy="5256530"/>
          </a:xfrm>
          <a:prstGeom prst="rect">
            <a:avLst/>
          </a:prstGeom>
        </p:spPr>
      </p:pic>
      <p:sp>
        <p:nvSpPr>
          <p:cNvPr id="3" name="Текстовое поле 2"/>
          <p:cNvSpPr txBox="1"/>
          <p:nvPr/>
        </p:nvSpPr>
        <p:spPr>
          <a:xfrm>
            <a:off x="17780" y="201295"/>
            <a:ext cx="12158980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ru-RU" altLang="en-US" sz="3000" b="1">
                <a:cs typeface="Calibri" panose="020F0502020204030204" pitchFamily="34" charset="0"/>
              </a:rPr>
              <a:t>Игровое развитие с кинетическим песком</a:t>
            </a:r>
            <a:endParaRPr lang="ru-RU" altLang="en-US" sz="3000" b="1">
              <a:cs typeface="Calibri" panose="020F0502020204030204" pitchFamily="34" charset="0"/>
            </a:endParaRPr>
          </a:p>
        </p:txBody>
      </p:sp>
    </p:spTree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3861</Words>
  <Application>WPS Presentation</Application>
  <PresentationFormat>宽屏</PresentationFormat>
  <Paragraphs>55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6" baseType="lpstr">
      <vt:lpstr>Arial</vt:lpstr>
      <vt:lpstr>SimSun</vt:lpstr>
      <vt:lpstr>Wingdings</vt:lpstr>
      <vt:lpstr>Calibri</vt:lpstr>
      <vt:lpstr>Microsoft YaHei</vt:lpstr>
      <vt:lpstr>Times New Roman</vt:lpstr>
      <vt:lpstr>Malgun Gothic</vt:lpstr>
      <vt:lpstr/>
      <vt:lpstr>Arial Unicode MS</vt:lpstr>
      <vt:lpstr>Calibri Light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ZhuLong</dc:creator>
  <cp:lastModifiedBy>Семья</cp:lastModifiedBy>
  <cp:revision>18</cp:revision>
  <dcterms:created xsi:type="dcterms:W3CDTF">2016-01-13T01:50:00Z</dcterms:created>
  <dcterms:modified xsi:type="dcterms:W3CDTF">2019-05-09T18:19:25Z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1049-10.2.0.7646</vt:lpwstr>
  </property>
</Properties>
</file>